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56" r:id="rId2"/>
    <p:sldId id="378" r:id="rId3"/>
    <p:sldId id="376" r:id="rId4"/>
    <p:sldId id="316" r:id="rId5"/>
    <p:sldId id="265" r:id="rId6"/>
    <p:sldId id="311" r:id="rId7"/>
    <p:sldId id="359" r:id="rId8"/>
    <p:sldId id="263" r:id="rId9"/>
    <p:sldId id="267" r:id="rId10"/>
    <p:sldId id="312" r:id="rId11"/>
    <p:sldId id="321" r:id="rId12"/>
    <p:sldId id="319" r:id="rId13"/>
    <p:sldId id="269" r:id="rId14"/>
    <p:sldId id="349" r:id="rId15"/>
    <p:sldId id="358" r:id="rId16"/>
    <p:sldId id="313" r:id="rId17"/>
    <p:sldId id="343" r:id="rId18"/>
    <p:sldId id="342" r:id="rId19"/>
    <p:sldId id="310" r:id="rId20"/>
    <p:sldId id="350" r:id="rId21"/>
    <p:sldId id="351" r:id="rId22"/>
    <p:sldId id="353" r:id="rId23"/>
    <p:sldId id="355" r:id="rId24"/>
    <p:sldId id="356" r:id="rId25"/>
    <p:sldId id="375" r:id="rId26"/>
    <p:sldId id="373" r:id="rId27"/>
    <p:sldId id="374" r:id="rId28"/>
    <p:sldId id="357" r:id="rId29"/>
    <p:sldId id="285" r:id="rId30"/>
    <p:sldId id="288" r:id="rId31"/>
    <p:sldId id="366" r:id="rId32"/>
    <p:sldId id="372" r:id="rId33"/>
    <p:sldId id="360" r:id="rId34"/>
    <p:sldId id="361" r:id="rId35"/>
    <p:sldId id="377" r:id="rId36"/>
    <p:sldId id="367" r:id="rId37"/>
    <p:sldId id="368" r:id="rId38"/>
    <p:sldId id="369" r:id="rId39"/>
    <p:sldId id="370" r:id="rId40"/>
    <p:sldId id="371" r:id="rId41"/>
    <p:sldId id="287" r:id="rId42"/>
    <p:sldId id="289" r:id="rId43"/>
    <p:sldId id="329" r:id="rId44"/>
    <p:sldId id="352" r:id="rId45"/>
    <p:sldId id="283" r:id="rId46"/>
    <p:sldId id="298" r:id="rId47"/>
    <p:sldId id="299" r:id="rId48"/>
    <p:sldId id="274" r:id="rId49"/>
    <p:sldId id="290" r:id="rId50"/>
    <p:sldId id="291" r:id="rId51"/>
    <p:sldId id="292" r:id="rId52"/>
    <p:sldId id="272" r:id="rId53"/>
    <p:sldId id="259" r:id="rId54"/>
    <p:sldId id="260" r:id="rId55"/>
    <p:sldId id="266" r:id="rId56"/>
    <p:sldId id="264" r:id="rId57"/>
    <p:sldId id="318" r:id="rId58"/>
    <p:sldId id="325" r:id="rId59"/>
    <p:sldId id="300" r:id="rId60"/>
    <p:sldId id="271" r:id="rId61"/>
    <p:sldId id="320" r:id="rId62"/>
    <p:sldId id="322" r:id="rId63"/>
    <p:sldId id="301" r:id="rId64"/>
    <p:sldId id="302" r:id="rId65"/>
    <p:sldId id="303" r:id="rId66"/>
    <p:sldId id="304" r:id="rId67"/>
    <p:sldId id="305" r:id="rId68"/>
    <p:sldId id="306" r:id="rId69"/>
    <p:sldId id="307" r:id="rId70"/>
    <p:sldId id="308" r:id="rId71"/>
    <p:sldId id="275" r:id="rId72"/>
    <p:sldId id="296" r:id="rId73"/>
    <p:sldId id="277" r:id="rId74"/>
    <p:sldId id="278" r:id="rId75"/>
    <p:sldId id="280" r:id="rId76"/>
    <p:sldId id="314" r:id="rId77"/>
    <p:sldId id="326" r:id="rId78"/>
    <p:sldId id="363" r:id="rId79"/>
    <p:sldId id="364" r:id="rId80"/>
    <p:sldId id="365" r:id="rId81"/>
    <p:sldId id="282" r:id="rId82"/>
    <p:sldId id="281" r:id="rId8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212"/>
    <a:srgbClr val="F7B332"/>
    <a:srgbClr val="F49645"/>
    <a:srgbClr val="2DA07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7249"/>
  </p:normalViewPr>
  <p:slideViewPr>
    <p:cSldViewPr snapToGrid="0" snapToObjects="1">
      <p:cViewPr varScale="1">
        <p:scale>
          <a:sx n="140" d="100"/>
          <a:sy n="140" d="100"/>
        </p:scale>
        <p:origin x="416"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384027-0A5D-354A-BE82-A67FCB0F535E}" type="datetimeFigureOut">
              <a:rPr lang="en-US" smtClean="0"/>
              <a:t>4/7/16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CE78DA-A159-934A-B4D0-89D2B18AA1FE}" type="slidenum">
              <a:rPr lang="en-US" smtClean="0"/>
              <a:t>‹#›</a:t>
            </a:fld>
            <a:endParaRPr lang="en-US"/>
          </a:p>
        </p:txBody>
      </p:sp>
    </p:spTree>
    <p:extLst>
      <p:ext uri="{BB962C8B-B14F-4D97-AF65-F5344CB8AC3E}">
        <p14:creationId xmlns:p14="http://schemas.microsoft.com/office/powerpoint/2010/main" val="2872749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a:t>
            </a:r>
            <a:r>
              <a:rPr lang="en-US" baseline="0" dirty="0" smtClean="0"/>
              <a:t> I am going to reverse the panel question from </a:t>
            </a:r>
          </a:p>
          <a:p>
            <a:r>
              <a:rPr lang="en-US" baseline="0" dirty="0" smtClean="0"/>
              <a:t>“Can big data analytics tools perform real-time analytics” to </a:t>
            </a:r>
          </a:p>
          <a:p>
            <a:r>
              <a:rPr lang="en-US" baseline="0" dirty="0" smtClean="0"/>
              <a:t>“Can real-time analytics tools perform Big Data processing”</a:t>
            </a:r>
          </a:p>
          <a:p>
            <a:endParaRPr lang="en-US" baseline="0" dirty="0" smtClean="0"/>
          </a:p>
          <a:p>
            <a:r>
              <a:rPr lang="en-US" baseline="0" dirty="0" smtClean="0"/>
              <a:t>To this end, I am going to give you an overview of the Apache </a:t>
            </a:r>
            <a:r>
              <a:rPr lang="en-US" baseline="0" dirty="0" err="1" smtClean="0"/>
              <a:t>Flink</a:t>
            </a:r>
            <a:r>
              <a:rPr lang="en-US" baseline="0" dirty="0" smtClean="0"/>
              <a:t> system and then drill down to some details on how stream </a:t>
            </a:r>
            <a:r>
              <a:rPr lang="en-US" baseline="0" dirty="0" err="1" smtClean="0"/>
              <a:t>procesing</a:t>
            </a:r>
            <a:r>
              <a:rPr lang="en-US" baseline="0" dirty="0" smtClean="0"/>
              <a:t> with </a:t>
            </a:r>
            <a:r>
              <a:rPr lang="en-US" baseline="0" dirty="0" err="1" smtClean="0"/>
              <a:t>Flink</a:t>
            </a:r>
            <a:r>
              <a:rPr lang="en-US" baseline="0" dirty="0" smtClean="0"/>
              <a:t> works, focusing on windowing and fault tolerance. </a:t>
            </a:r>
          </a:p>
          <a:p>
            <a:endParaRPr lang="en-US" baseline="0" dirty="0" smtClean="0"/>
          </a:p>
          <a:p>
            <a:r>
              <a:rPr lang="en-US" baseline="0" dirty="0" smtClean="0"/>
              <a:t>These two aspects are, for me, the two most important that have to be discussed.</a:t>
            </a:r>
          </a:p>
        </p:txBody>
      </p:sp>
      <p:sp>
        <p:nvSpPr>
          <p:cNvPr id="4" name="Slide Number Placeholder 3"/>
          <p:cNvSpPr>
            <a:spLocks noGrp="1"/>
          </p:cNvSpPr>
          <p:nvPr>
            <p:ph type="sldNum" sz="quarter" idx="10"/>
          </p:nvPr>
        </p:nvSpPr>
        <p:spPr/>
        <p:txBody>
          <a:bodyPr/>
          <a:lstStyle/>
          <a:p>
            <a:fld id="{08CE78DA-A159-934A-B4D0-89D2B18AA1FE}" type="slidenum">
              <a:rPr lang="en-US" smtClean="0"/>
              <a:t>4</a:t>
            </a:fld>
            <a:endParaRPr lang="en-US"/>
          </a:p>
        </p:txBody>
      </p:sp>
    </p:spTree>
    <p:extLst>
      <p:ext uri="{BB962C8B-B14F-4D97-AF65-F5344CB8AC3E}">
        <p14:creationId xmlns:p14="http://schemas.microsoft.com/office/powerpoint/2010/main" val="2112383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make that the computation will be consistent and we do not lose state.</a:t>
            </a:r>
          </a:p>
          <a:p>
            <a:endParaRPr lang="en-US" dirty="0" smtClean="0"/>
          </a:p>
          <a:p>
            <a:endParaRPr lang="en-US" dirty="0" smtClean="0"/>
          </a:p>
          <a:p>
            <a:r>
              <a:rPr lang="en-US" dirty="0" err="1" smtClean="0"/>
              <a:t>Sya</a:t>
            </a:r>
            <a:r>
              <a:rPr lang="en-US" baseline="0" dirty="0" smtClean="0"/>
              <a:t> you want  to implement a counter (that counts all the records in each partition) and run it in </a:t>
            </a:r>
            <a:r>
              <a:rPr lang="en-US" baseline="0" dirty="0" err="1" smtClean="0"/>
              <a:t>Flink</a:t>
            </a:r>
            <a:r>
              <a:rPr lang="en-US" baseline="0" dirty="0" smtClean="0"/>
              <a:t> as a mapper. What you have to do, is add a counter in your mapper class and increment it for each record that </a:t>
            </a:r>
            <a:r>
              <a:rPr lang="en-US" baseline="0" dirty="0" err="1" smtClean="0"/>
              <a:t>arrves</a:t>
            </a:r>
            <a:r>
              <a:rPr lang="en-US" baseline="0" dirty="0" smtClean="0"/>
              <a:t>.</a:t>
            </a:r>
          </a:p>
          <a:p>
            <a:endParaRPr lang="en-US" baseline="0" dirty="0" smtClean="0"/>
          </a:p>
          <a:p>
            <a:r>
              <a:rPr lang="en-US" baseline="0" dirty="0" smtClean="0"/>
              <a:t>What happens if the machine on which the mapper runs, fails? The operator state will be lost and, or re-deployment it will start fro Zero. Wrong results.</a:t>
            </a:r>
          </a:p>
          <a:p>
            <a:endParaRPr lang="en-US" baseline="0" dirty="0" smtClean="0"/>
          </a:p>
          <a:p>
            <a:r>
              <a:rPr lang="en-US" baseline="0" dirty="0" smtClean="0"/>
              <a:t>How do we perform </a:t>
            </a:r>
            <a:r>
              <a:rPr lang="en-US" baseline="0" dirty="0" err="1" smtClean="0"/>
              <a:t>fautl</a:t>
            </a:r>
            <a:r>
              <a:rPr lang="en-US" baseline="0" dirty="0" smtClean="0"/>
              <a:t> tolerance for </a:t>
            </a:r>
            <a:r>
              <a:rPr lang="en-US" baseline="0" dirty="0" err="1" smtClean="0"/>
              <a:t>stateful</a:t>
            </a:r>
            <a:r>
              <a:rPr lang="en-US" baseline="0" dirty="0" smtClean="0"/>
              <a:t> operators? In </a:t>
            </a:r>
            <a:r>
              <a:rPr lang="en-US" baseline="0" dirty="0" err="1" smtClean="0"/>
              <a:t>flink</a:t>
            </a:r>
            <a:r>
              <a:rPr lang="en-US" baseline="0" dirty="0" smtClean="0"/>
              <a:t> it is very easy. </a:t>
            </a:r>
          </a:p>
          <a:p>
            <a:endParaRPr lang="en-US" baseline="0" dirty="0" smtClean="0"/>
          </a:p>
          <a:p>
            <a:r>
              <a:rPr lang="en-US" baseline="0" dirty="0" smtClean="0"/>
              <a:t>I will show you how it looks from the developer’s point of view and then show you how the system makes sure everything is restored correctly. </a:t>
            </a:r>
          </a:p>
          <a:p>
            <a:endParaRPr lang="en-US" baseline="0" dirty="0" smtClean="0"/>
          </a:p>
          <a:p>
            <a:r>
              <a:rPr lang="en-US" baseline="0" dirty="0" smtClean="0"/>
              <a:t>The developed of the </a:t>
            </a:r>
            <a:r>
              <a:rPr lang="en-US" baseline="0" dirty="0" err="1" smtClean="0"/>
              <a:t>stateful</a:t>
            </a:r>
            <a:r>
              <a:rPr lang="en-US" baseline="0" dirty="0" smtClean="0"/>
              <a:t> operation simply implements the </a:t>
            </a:r>
            <a:r>
              <a:rPr lang="en-US" baseline="0" dirty="0" err="1" smtClean="0"/>
              <a:t>Chckpointed</a:t>
            </a:r>
            <a:r>
              <a:rPr lang="en-US" baseline="0" dirty="0" smtClean="0"/>
              <a:t> interface, providing two user defined functions: the checkpoint and the restore function. </a:t>
            </a:r>
          </a:p>
          <a:p>
            <a:endParaRPr lang="en-US" baseline="0" dirty="0" smtClean="0"/>
          </a:p>
          <a:p>
            <a:r>
              <a:rPr lang="en-US" baseline="0" dirty="0" smtClean="0"/>
              <a:t>The checkpoint function returns the current state of the operator and the restore, restores the state in the operator.</a:t>
            </a:r>
          </a:p>
          <a:p>
            <a:endParaRPr lang="en-US" baseline="0" dirty="0" smtClean="0"/>
          </a:p>
          <a:p>
            <a:r>
              <a:rPr lang="en-US" baseline="0" dirty="0" smtClean="0"/>
              <a:t>What is considered state in a </a:t>
            </a:r>
            <a:r>
              <a:rPr lang="en-US" baseline="0" dirty="0" err="1" smtClean="0"/>
              <a:t>Flink</a:t>
            </a:r>
            <a:r>
              <a:rPr lang="en-US" baseline="0" dirty="0" smtClean="0"/>
              <a:t> job? Next slide.</a:t>
            </a:r>
          </a:p>
        </p:txBody>
      </p:sp>
      <p:sp>
        <p:nvSpPr>
          <p:cNvPr id="4" name="Slide Number Placeholder 3"/>
          <p:cNvSpPr>
            <a:spLocks noGrp="1"/>
          </p:cNvSpPr>
          <p:nvPr>
            <p:ph type="sldNum" sz="quarter" idx="10"/>
          </p:nvPr>
        </p:nvSpPr>
        <p:spPr/>
        <p:txBody>
          <a:bodyPr/>
          <a:lstStyle/>
          <a:p>
            <a:fld id="{08CE78DA-A159-934A-B4D0-89D2B18AA1FE}" type="slidenum">
              <a:rPr lang="en-US" smtClean="0"/>
              <a:t>20</a:t>
            </a:fld>
            <a:endParaRPr lang="en-US"/>
          </a:p>
        </p:txBody>
      </p:sp>
    </p:spTree>
    <p:extLst>
      <p:ext uri="{BB962C8B-B14F-4D97-AF65-F5344CB8AC3E}">
        <p14:creationId xmlns:p14="http://schemas.microsoft.com/office/powerpoint/2010/main" val="326018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achieve fault tolerance in</a:t>
            </a:r>
            <a:r>
              <a:rPr lang="en-US" baseline="0" dirty="0" smtClean="0"/>
              <a:t> a streaming computation? Depends on the application requirements. For instance, at least once semantics, means that the operator, and hence it’s state, will see an event at least once. This is easily solved by replaying a stream from a checkpoint. This however, can alter the state of the operator.</a:t>
            </a:r>
            <a:endParaRPr lang="en-US" dirty="0" smtClean="0"/>
          </a:p>
          <a:p>
            <a:endParaRPr lang="en-US" baseline="0" dirty="0" smtClean="0"/>
          </a:p>
          <a:p>
            <a:r>
              <a:rPr lang="en-US" baseline="0" dirty="0" smtClean="0"/>
              <a:t>Processing not output guarantees.</a:t>
            </a:r>
          </a:p>
          <a:p>
            <a:endParaRPr lang="en-US" baseline="0" dirty="0" smtClean="0"/>
          </a:p>
          <a:p>
            <a:r>
              <a:rPr lang="en-US" baseline="0" dirty="0" smtClean="0"/>
              <a:t>Exactly once guarantees correctness.</a:t>
            </a:r>
          </a:p>
          <a:p>
            <a:endParaRPr lang="en-US" baseline="0" dirty="0" smtClean="0"/>
          </a:p>
          <a:p>
            <a:r>
              <a:rPr lang="en-US" baseline="0" dirty="0" smtClean="0"/>
              <a:t>Storm guarantees at least once. </a:t>
            </a:r>
          </a:p>
          <a:p>
            <a:r>
              <a:rPr lang="en-US" baseline="0" dirty="0" smtClean="0"/>
              <a:t>Others </a:t>
            </a:r>
            <a:r>
              <a:rPr lang="en-US" baseline="0" dirty="0" err="1" smtClean="0"/>
              <a:t>guaranteee</a:t>
            </a:r>
            <a:r>
              <a:rPr lang="en-US" baseline="0" dirty="0" smtClean="0"/>
              <a:t> exactly once: spark with </a:t>
            </a:r>
            <a:r>
              <a:rPr lang="en-US" baseline="0" dirty="0" err="1" smtClean="0"/>
              <a:t>microbatches</a:t>
            </a:r>
            <a:r>
              <a:rPr lang="en-US" baseline="0" dirty="0" smtClean="0"/>
              <a:t>, google dataflow by storing the state and event in a transactional store, </a:t>
            </a:r>
            <a:r>
              <a:rPr lang="en-US" baseline="0" dirty="0" err="1" smtClean="0"/>
              <a:t>Flink</a:t>
            </a:r>
            <a:r>
              <a:rPr lang="en-US" baseline="0" dirty="0" smtClean="0"/>
              <a:t> with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21</a:t>
            </a:fld>
            <a:endParaRPr lang="en-US"/>
          </a:p>
        </p:txBody>
      </p:sp>
    </p:spTree>
    <p:extLst>
      <p:ext uri="{BB962C8B-B14F-4D97-AF65-F5344CB8AC3E}">
        <p14:creationId xmlns:p14="http://schemas.microsoft.com/office/powerpoint/2010/main" val="507300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Common thing is:</a:t>
            </a:r>
            <a:r>
              <a:rPr lang="en-US" baseline="0" dirty="0" smtClean="0"/>
              <a:t>  a segment of the stream is going to run as a transaction. If it is not complete, we will have to revert to the last snapshot and replay the events.</a:t>
            </a:r>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22</a:t>
            </a:fld>
            <a:endParaRPr lang="en-US"/>
          </a:p>
        </p:txBody>
      </p:sp>
    </p:spTree>
    <p:extLst>
      <p:ext uri="{BB962C8B-B14F-4D97-AF65-F5344CB8AC3E}">
        <p14:creationId xmlns:p14="http://schemas.microsoft.com/office/powerpoint/2010/main" val="764674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Builds on the idea of</a:t>
            </a:r>
            <a:r>
              <a:rPr lang="en-US" baseline="0" dirty="0" smtClean="0"/>
              <a:t> </a:t>
            </a:r>
            <a:r>
              <a:rPr lang="en-US" baseline="0" dirty="0" err="1" smtClean="0"/>
              <a:t>chandy</a:t>
            </a:r>
            <a:r>
              <a:rPr lang="en-US" baseline="0" dirty="0" smtClean="0"/>
              <a:t> </a:t>
            </a:r>
            <a:r>
              <a:rPr lang="en-US" baseline="0" dirty="0" err="1" smtClean="0"/>
              <a:t>lamport</a:t>
            </a:r>
            <a:r>
              <a:rPr lang="en-US" baseline="0" dirty="0" smtClean="0"/>
              <a:t> that you can take a snapshot </a:t>
            </a:r>
            <a:r>
              <a:rPr lang="en-US" baseline="0" dirty="0" err="1" smtClean="0"/>
              <a:t>wihtout</a:t>
            </a:r>
            <a:r>
              <a:rPr lang="en-US" baseline="0" dirty="0" smtClean="0"/>
              <a:t> having to stop the execution of the underlying program.</a:t>
            </a:r>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24</a:t>
            </a:fld>
            <a:endParaRPr lang="en-US"/>
          </a:p>
        </p:txBody>
      </p:sp>
    </p:spTree>
    <p:extLst>
      <p:ext uri="{BB962C8B-B14F-4D97-AF65-F5344CB8AC3E}">
        <p14:creationId xmlns:p14="http://schemas.microsoft.com/office/powerpoint/2010/main" val="2030935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could wonder: can we use a streaming backend to perform batch processing? The answer is simple: </a:t>
            </a:r>
          </a:p>
          <a:p>
            <a:r>
              <a:rPr lang="en-US" baseline="0" dirty="0" smtClean="0"/>
              <a:t>Parallel databases have used pipelined execution engines for ages. The answer is yes.</a:t>
            </a:r>
          </a:p>
          <a:p>
            <a:endParaRPr lang="en-US" baseline="0" dirty="0" smtClean="0"/>
          </a:p>
          <a:p>
            <a:r>
              <a:rPr lang="en-US" baseline="0" dirty="0" smtClean="0"/>
              <a:t>To do that you will need two ingredients: 1) blocking operations and 2) high throughput (than streaming engines). </a:t>
            </a:r>
          </a:p>
          <a:p>
            <a:endParaRPr lang="en-US" baseline="0" dirty="0" smtClean="0"/>
          </a:p>
          <a:p>
            <a:r>
              <a:rPr lang="en-US" baseline="0" dirty="0" smtClean="0"/>
              <a:t>The first ingredient is easy to find: batch processing jobs use blocking operators instead of streaming ones (e.g., a hybrid hash join).</a:t>
            </a:r>
          </a:p>
          <a:p>
            <a:endParaRPr lang="en-US" baseline="0" dirty="0" smtClean="0"/>
          </a:p>
          <a:p>
            <a:r>
              <a:rPr lang="en-US" baseline="0" dirty="0" smtClean="0"/>
              <a:t>The second ingredient is a bit more complex. Let me talk about data transfer in </a:t>
            </a:r>
            <a:r>
              <a:rPr lang="en-US" baseline="0" dirty="0" err="1" smtClean="0"/>
              <a:t>Flink</a:t>
            </a:r>
            <a:r>
              <a:rPr lang="en-US" baseline="0" dirty="0" smtClean="0"/>
              <a:t>.</a:t>
            </a:r>
          </a:p>
          <a:p>
            <a:r>
              <a:rPr lang="en-US" baseline="0" dirty="0" err="1" smtClean="0"/>
              <a:t>Flink</a:t>
            </a:r>
            <a:r>
              <a:rPr lang="en-US" baseline="0" dirty="0" smtClean="0"/>
              <a:t> serializes tuples and puts them into buffers that are transferred through the network. </a:t>
            </a:r>
          </a:p>
          <a:p>
            <a:r>
              <a:rPr lang="en-US" baseline="0" dirty="0" smtClean="0"/>
              <a:t>Buffers have two configurations that you can tweak: buffer size (bytes) and timeout (</a:t>
            </a:r>
            <a:r>
              <a:rPr lang="en-US" baseline="0" dirty="0" err="1" smtClean="0"/>
              <a:t>ms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-&gt; If the </a:t>
            </a:r>
            <a:r>
              <a:rPr lang="en-US" dirty="0" smtClean="0"/>
              <a:t>buffer size is large and its timeout (maximum time that a buffers can lie around waiting</a:t>
            </a:r>
            <a:r>
              <a:rPr lang="en-US" baseline="0" dirty="0" smtClean="0"/>
              <a:t> to be filled with records to arrive</a:t>
            </a:r>
            <a:r>
              <a:rPr lang="en-US" dirty="0" smtClean="0"/>
              <a:t>) is large as well, we attain high throughput but </a:t>
            </a:r>
            <a:r>
              <a:rPr lang="en-US" baseline="0" dirty="0" smtClean="0"/>
              <a:t>high latency.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&gt; If the buffer is small and its timeout is small as well, we achieve lower throughput but lower latency as well.</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there’s another distinctive feature of </a:t>
            </a:r>
            <a:r>
              <a:rPr lang="en-US" baseline="0" dirty="0" err="1" smtClean="0"/>
              <a:t>Flink</a:t>
            </a:r>
            <a:r>
              <a:rPr lang="en-US" baseline="0" dirty="0" smtClean="0"/>
              <a:t>, that makes execution fast and robust: Managed memory.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08CE78DA-A159-934A-B4D0-89D2B18AA1FE}" type="slidenum">
              <a:rPr lang="en-US" smtClean="0"/>
              <a:t>26</a:t>
            </a:fld>
            <a:endParaRPr lang="en-US"/>
          </a:p>
        </p:txBody>
      </p:sp>
    </p:spTree>
    <p:extLst>
      <p:ext uri="{BB962C8B-B14F-4D97-AF65-F5344CB8AC3E}">
        <p14:creationId xmlns:p14="http://schemas.microsoft.com/office/powerpoint/2010/main" val="8616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30</a:t>
            </a:fld>
            <a:endParaRPr lang="en-US"/>
          </a:p>
        </p:txBody>
      </p:sp>
    </p:spTree>
    <p:extLst>
      <p:ext uri="{BB962C8B-B14F-4D97-AF65-F5344CB8AC3E}">
        <p14:creationId xmlns:p14="http://schemas.microsoft.com/office/powerpoint/2010/main" val="3095879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t>
            </a:r>
            <a:r>
              <a:rPr lang="en-US" smtClean="0"/>
              <a:t>does Storm do?</a:t>
            </a:r>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44</a:t>
            </a:fld>
            <a:endParaRPr lang="en-US"/>
          </a:p>
        </p:txBody>
      </p:sp>
    </p:spTree>
    <p:extLst>
      <p:ext uri="{BB962C8B-B14F-4D97-AF65-F5344CB8AC3E}">
        <p14:creationId xmlns:p14="http://schemas.microsoft.com/office/powerpoint/2010/main" val="976357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t>
            </a:r>
            <a:r>
              <a:rPr lang="en-US" smtClean="0"/>
              <a:t>does Storm do?</a:t>
            </a:r>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48</a:t>
            </a:fld>
            <a:endParaRPr lang="en-US"/>
          </a:p>
        </p:txBody>
      </p:sp>
    </p:spTree>
    <p:extLst>
      <p:ext uri="{BB962C8B-B14F-4D97-AF65-F5344CB8AC3E}">
        <p14:creationId xmlns:p14="http://schemas.microsoft.com/office/powerpoint/2010/main" val="327343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Delta of 5%: I want all consecutive</a:t>
            </a:r>
            <a:r>
              <a:rPr lang="en-US" baseline="0" dirty="0" smtClean="0"/>
              <a:t> </a:t>
            </a:r>
            <a:r>
              <a:rPr lang="en-US" dirty="0" smtClean="0"/>
              <a:t>tuples that have contributed to a</a:t>
            </a:r>
            <a:r>
              <a:rPr lang="en-US" baseline="0" dirty="0" smtClean="0"/>
              <a:t> 5% change of a given stock.</a:t>
            </a:r>
          </a:p>
          <a:p>
            <a:endParaRPr lang="en-US" baseline="0" dirty="0" smtClean="0"/>
          </a:p>
          <a:p>
            <a:r>
              <a:rPr lang="en-US" baseline="0" dirty="0" smtClean="0"/>
              <a:t>For those </a:t>
            </a:r>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49</a:t>
            </a:fld>
            <a:endParaRPr lang="en-US"/>
          </a:p>
        </p:txBody>
      </p:sp>
    </p:spTree>
    <p:extLst>
      <p:ext uri="{BB962C8B-B14F-4D97-AF65-F5344CB8AC3E}">
        <p14:creationId xmlns:p14="http://schemas.microsoft.com/office/powerpoint/2010/main" val="1489949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337A29-3AB3-F049-8197-C6203677B284}"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298343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Flink</a:t>
            </a:r>
            <a:r>
              <a:rPr lang="en-US" dirty="0" smtClean="0"/>
              <a:t> is a stream processor that executes programs</a:t>
            </a:r>
            <a:r>
              <a:rPr lang="en-US" baseline="0" dirty="0" smtClean="0"/>
              <a:t> expressed in DAGs</a:t>
            </a:r>
            <a:r>
              <a:rPr lang="en-US" dirty="0" smtClean="0"/>
              <a:t> that can do a lot of things. To give you some</a:t>
            </a:r>
            <a:r>
              <a:rPr lang="en-US" baseline="0" dirty="0" smtClean="0"/>
              <a:t> examples.</a:t>
            </a:r>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6</a:t>
            </a:fld>
            <a:endParaRPr lang="en-US"/>
          </a:p>
        </p:txBody>
      </p:sp>
    </p:spTree>
    <p:extLst>
      <p:ext uri="{BB962C8B-B14F-4D97-AF65-F5344CB8AC3E}">
        <p14:creationId xmlns:p14="http://schemas.microsoft.com/office/powerpoint/2010/main" val="289122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b="1" dirty="0"/>
          </a:p>
        </p:txBody>
      </p:sp>
    </p:spTree>
    <p:extLst>
      <p:ext uri="{BB962C8B-B14F-4D97-AF65-F5344CB8AC3E}">
        <p14:creationId xmlns:p14="http://schemas.microsoft.com/office/powerpoint/2010/main" val="1930453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b="1" dirty="0"/>
          </a:p>
        </p:txBody>
      </p:sp>
    </p:spTree>
    <p:extLst>
      <p:ext uri="{BB962C8B-B14F-4D97-AF65-F5344CB8AC3E}">
        <p14:creationId xmlns:p14="http://schemas.microsoft.com/office/powerpoint/2010/main" val="1601233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b="1" dirty="0"/>
          </a:p>
        </p:txBody>
      </p:sp>
    </p:spTree>
    <p:extLst>
      <p:ext uri="{BB962C8B-B14F-4D97-AF65-F5344CB8AC3E}">
        <p14:creationId xmlns:p14="http://schemas.microsoft.com/office/powerpoint/2010/main" val="1136698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b="1" dirty="0"/>
          </a:p>
        </p:txBody>
      </p:sp>
    </p:spTree>
    <p:extLst>
      <p:ext uri="{BB962C8B-B14F-4D97-AF65-F5344CB8AC3E}">
        <p14:creationId xmlns:p14="http://schemas.microsoft.com/office/powerpoint/2010/main" val="9604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b="1" dirty="0"/>
          </a:p>
        </p:txBody>
      </p:sp>
    </p:spTree>
    <p:extLst>
      <p:ext uri="{BB962C8B-B14F-4D97-AF65-F5344CB8AC3E}">
        <p14:creationId xmlns:p14="http://schemas.microsoft.com/office/powerpoint/2010/main" val="125023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b="1" dirty="0"/>
          </a:p>
        </p:txBody>
      </p:sp>
    </p:spTree>
    <p:extLst>
      <p:ext uri="{BB962C8B-B14F-4D97-AF65-F5344CB8AC3E}">
        <p14:creationId xmlns:p14="http://schemas.microsoft.com/office/powerpoint/2010/main" val="452186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US" b="1" dirty="0" smtClean="0"/>
              <a:t>Fix this line</a:t>
            </a:r>
            <a:endParaRPr lang="en" b="1" dirty="0" smtClean="0"/>
          </a:p>
        </p:txBody>
      </p:sp>
    </p:spTree>
    <p:extLst>
      <p:ext uri="{BB962C8B-B14F-4D97-AF65-F5344CB8AC3E}">
        <p14:creationId xmlns:p14="http://schemas.microsoft.com/office/powerpoint/2010/main" val="632809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b="1" dirty="0"/>
          </a:p>
        </p:txBody>
      </p:sp>
    </p:spTree>
    <p:extLst>
      <p:ext uri="{BB962C8B-B14F-4D97-AF65-F5344CB8AC3E}">
        <p14:creationId xmlns:p14="http://schemas.microsoft.com/office/powerpoint/2010/main" val="220954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is an example</a:t>
            </a:r>
            <a:r>
              <a:rPr lang="en-US" baseline="0" dirty="0" smtClean="0"/>
              <a:t> of an aggregation that needs the full view of the window while min/max can be done in an optimized fashion (e.g., with a combiner and even within the window buffer)</a:t>
            </a:r>
          </a:p>
          <a:p>
            <a:endParaRPr lang="en-US" baseline="0" dirty="0" smtClean="0"/>
          </a:p>
        </p:txBody>
      </p:sp>
      <p:sp>
        <p:nvSpPr>
          <p:cNvPr id="4" name="Slide Number Placeholder 3"/>
          <p:cNvSpPr>
            <a:spLocks noGrp="1"/>
          </p:cNvSpPr>
          <p:nvPr>
            <p:ph type="sldNum" sz="quarter" idx="10"/>
          </p:nvPr>
        </p:nvSpPr>
        <p:spPr/>
        <p:txBody>
          <a:bodyPr/>
          <a:lstStyle/>
          <a:p>
            <a:fld id="{08CE78DA-A159-934A-B4D0-89D2B18AA1FE}" type="slidenum">
              <a:rPr lang="en-US" smtClean="0"/>
              <a:t>76</a:t>
            </a:fld>
            <a:endParaRPr lang="en-US"/>
          </a:p>
        </p:txBody>
      </p:sp>
    </p:spTree>
    <p:extLst>
      <p:ext uri="{BB962C8B-B14F-4D97-AF65-F5344CB8AC3E}">
        <p14:creationId xmlns:p14="http://schemas.microsoft.com/office/powerpoint/2010/main" val="1145968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a:t>
            </a:r>
            <a:r>
              <a:rPr lang="en-US" baseline="0" dirty="0" smtClean="0"/>
              <a:t> the execution time of a </a:t>
            </a:r>
            <a:r>
              <a:rPr lang="en-US" baseline="0" dirty="0" err="1" smtClean="0"/>
              <a:t>flink’s</a:t>
            </a:r>
            <a:r>
              <a:rPr lang="en-US" baseline="0" dirty="0" smtClean="0"/>
              <a:t> hybrid hash join when operating with a large build side:</a:t>
            </a:r>
          </a:p>
          <a:p>
            <a:endParaRPr lang="en-US" baseline="0" dirty="0" smtClean="0"/>
          </a:p>
          <a:p>
            <a:r>
              <a:rPr lang="en-US" baseline="0" dirty="0" smtClean="0"/>
              <a:t>On the X axis, we increase the size of the build side, until it doesn’t fit in memory. </a:t>
            </a:r>
          </a:p>
          <a:p>
            <a:endParaRPr lang="en-US" baseline="0" dirty="0" smtClean="0"/>
          </a:p>
          <a:p>
            <a:r>
              <a:rPr lang="en-US" baseline="0" dirty="0" smtClean="0"/>
              <a:t>Then (in orange) we see how the performance is degrading, since the hash table is partly residing in Disk.</a:t>
            </a:r>
          </a:p>
          <a:p>
            <a:endParaRPr lang="en-US" baseline="0" dirty="0" smtClean="0"/>
          </a:p>
          <a:p>
            <a:r>
              <a:rPr lang="en-US" baseline="0" dirty="0" smtClean="0"/>
              <a:t>It is very important to see here that the execution of the join is very robust, this is due to the use of managed memory.</a:t>
            </a:r>
          </a:p>
          <a:p>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77</a:t>
            </a:fld>
            <a:endParaRPr lang="en-US"/>
          </a:p>
        </p:txBody>
      </p:sp>
    </p:spTree>
    <p:extLst>
      <p:ext uri="{BB962C8B-B14F-4D97-AF65-F5344CB8AC3E}">
        <p14:creationId xmlns:p14="http://schemas.microsoft.com/office/powerpoint/2010/main" val="154401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 sz="1100"/>
              <a:t>If we were to place Flink in an analytics ecosystem, then it would best fit among data processing engines, like MapReduce, Spark, Storm and Tez.</a:t>
            </a: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3325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was map-reduce, then</a:t>
            </a:r>
            <a:r>
              <a:rPr lang="en-US" baseline="0" dirty="0" smtClean="0"/>
              <a:t> combiners (pre-aggregations), then </a:t>
            </a:r>
            <a:endParaRPr lang="en-US" dirty="0"/>
          </a:p>
        </p:txBody>
      </p:sp>
      <p:sp>
        <p:nvSpPr>
          <p:cNvPr id="4" name="Slide Number Placeholder 3"/>
          <p:cNvSpPr>
            <a:spLocks noGrp="1"/>
          </p:cNvSpPr>
          <p:nvPr>
            <p:ph type="sldNum" sz="quarter" idx="10"/>
          </p:nvPr>
        </p:nvSpPr>
        <p:spPr/>
        <p:txBody>
          <a:bodyPr/>
          <a:lstStyle/>
          <a:p>
            <a:fld id="{E1CAFDED-9F3E-4F6A-A595-EC258619D688}" type="slidenum">
              <a:rPr lang="en-US" smtClean="0"/>
              <a:t>79</a:t>
            </a:fld>
            <a:endParaRPr lang="en-US"/>
          </a:p>
        </p:txBody>
      </p:sp>
    </p:spTree>
    <p:extLst>
      <p:ext uri="{BB962C8B-B14F-4D97-AF65-F5344CB8AC3E}">
        <p14:creationId xmlns:p14="http://schemas.microsoft.com/office/powerpoint/2010/main" val="712044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deep language embedding?</a:t>
            </a:r>
            <a:endParaRPr lang="en-US" dirty="0"/>
          </a:p>
        </p:txBody>
      </p:sp>
      <p:sp>
        <p:nvSpPr>
          <p:cNvPr id="4" name="Slide Number Placeholder 3"/>
          <p:cNvSpPr>
            <a:spLocks noGrp="1"/>
          </p:cNvSpPr>
          <p:nvPr>
            <p:ph type="sldNum" sz="quarter" idx="10"/>
          </p:nvPr>
        </p:nvSpPr>
        <p:spPr/>
        <p:txBody>
          <a:bodyPr/>
          <a:lstStyle/>
          <a:p>
            <a:fld id="{E1CAFDED-9F3E-4F6A-A595-EC258619D688}" type="slidenum">
              <a:rPr lang="en-US" smtClean="0"/>
              <a:t>80</a:t>
            </a:fld>
            <a:endParaRPr lang="en-US"/>
          </a:p>
        </p:txBody>
      </p:sp>
    </p:spTree>
    <p:extLst>
      <p:ext uri="{BB962C8B-B14F-4D97-AF65-F5344CB8AC3E}">
        <p14:creationId xmlns:p14="http://schemas.microsoft.com/office/powerpoint/2010/main" val="2140252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we see here is how we can express programs in Scala. On the topmost part you see a class, containing a </a:t>
            </a:r>
            <a:r>
              <a:rPr lang="en-US" baseline="0" dirty="0" err="1" smtClean="0"/>
              <a:t>Workd</a:t>
            </a:r>
            <a:r>
              <a:rPr lang="en-US" baseline="0" dirty="0" smtClean="0"/>
              <a:t> string and an integer for the word frequency.</a:t>
            </a:r>
          </a:p>
          <a:p>
            <a:endParaRPr lang="en-US" baseline="0" dirty="0" smtClean="0"/>
          </a:p>
          <a:p>
            <a:r>
              <a:rPr lang="en-US" baseline="0" dirty="0" smtClean="0"/>
              <a:t>In </a:t>
            </a:r>
            <a:r>
              <a:rPr lang="en-US" baseline="0" dirty="0" err="1" smtClean="0"/>
              <a:t>Flink</a:t>
            </a:r>
            <a:r>
              <a:rPr lang="en-US" baseline="0" dirty="0" smtClean="0"/>
              <a:t> classes like this one can be used as records: they are flattened and then serialized by the execution engine when needed. </a:t>
            </a:r>
          </a:p>
          <a:p>
            <a:endParaRPr lang="en-US" baseline="0" dirty="0" smtClean="0"/>
          </a:p>
          <a:p>
            <a:r>
              <a:rPr lang="en-US" baseline="0" dirty="0" smtClean="0"/>
              <a:t>Note here that we can refer to the field of a class with its name: this is something that </a:t>
            </a:r>
            <a:r>
              <a:rPr lang="en-US" baseline="0" dirty="0" err="1" smtClean="0"/>
              <a:t>Flink’s</a:t>
            </a:r>
            <a:r>
              <a:rPr lang="en-US" baseline="0" dirty="0" smtClean="0"/>
              <a:t> compiler does under the hood.</a:t>
            </a:r>
          </a:p>
          <a:p>
            <a:endParaRPr lang="en-US" baseline="0" dirty="0" smtClean="0"/>
          </a:p>
          <a:p>
            <a:r>
              <a:rPr lang="en-US" baseline="0" dirty="0" smtClean="0"/>
              <a:t>Sliding window of 5 seconds, triggered every second.</a:t>
            </a:r>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81</a:t>
            </a:fld>
            <a:endParaRPr lang="en-US"/>
          </a:p>
        </p:txBody>
      </p:sp>
    </p:spTree>
    <p:extLst>
      <p:ext uri="{BB962C8B-B14F-4D97-AF65-F5344CB8AC3E}">
        <p14:creationId xmlns:p14="http://schemas.microsoft.com/office/powerpoint/2010/main" val="291275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What are the technologies that enable streaming? We need to gather, integrate/store and analyze</a:t>
            </a:r>
            <a:r>
              <a:rPr lang="en-US" sz="1200" kern="1200" baseline="0" dirty="0" smtClean="0">
                <a:solidFill>
                  <a:schemeClr val="tx1"/>
                </a:solidFill>
                <a:latin typeface="+mn-lt"/>
                <a:ea typeface="+mn-ea"/>
                <a:cs typeface="+mn-cs"/>
              </a:rPr>
              <a:t> streams.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One architecture that includes </a:t>
            </a:r>
            <a:r>
              <a:rPr lang="en-US" sz="1200" kern="1200" dirty="0" err="1" smtClean="0">
                <a:solidFill>
                  <a:schemeClr val="tx1"/>
                </a:solidFill>
                <a:latin typeface="+mn-lt"/>
                <a:ea typeface="+mn-ea"/>
                <a:cs typeface="+mn-cs"/>
              </a:rPr>
              <a:t>Flink</a:t>
            </a:r>
            <a:r>
              <a:rPr lang="en-US" sz="1200" kern="1200" dirty="0" smtClean="0">
                <a:solidFill>
                  <a:schemeClr val="tx1"/>
                </a:solidFill>
                <a:latin typeface="+mn-lt"/>
                <a:ea typeface="+mn-ea"/>
                <a:cs typeface="+mn-cs"/>
              </a:rPr>
              <a:t> is </a:t>
            </a:r>
            <a:r>
              <a:rPr lang="en-US" sz="1200" kern="1200" dirty="0" err="1" smtClean="0">
                <a:solidFill>
                  <a:schemeClr val="tx1"/>
                </a:solidFill>
                <a:latin typeface="+mn-lt"/>
                <a:ea typeface="+mn-ea"/>
                <a:cs typeface="+mn-cs"/>
              </a:rPr>
              <a:t>hown</a:t>
            </a:r>
            <a:r>
              <a:rPr lang="en-US" sz="1200" kern="1200" dirty="0" smtClean="0">
                <a:solidFill>
                  <a:schemeClr val="tx1"/>
                </a:solidFill>
                <a:latin typeface="+mn-lt"/>
                <a:ea typeface="+mn-ea"/>
                <a:cs typeface="+mn-cs"/>
              </a:rPr>
              <a:t> here: the data is gathered,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integrated and stored in </a:t>
            </a:r>
            <a:r>
              <a:rPr lang="en-US" sz="1200" kern="1200" baseline="0" dirty="0" smtClean="0">
                <a:solidFill>
                  <a:schemeClr val="tx1"/>
                </a:solidFill>
                <a:latin typeface="+mn-lt"/>
                <a:ea typeface="+mn-ea"/>
                <a:cs typeface="+mn-cs"/>
              </a:rPr>
              <a:t>Kafka. Then </a:t>
            </a:r>
            <a:r>
              <a:rPr lang="en-US" sz="1200" kern="1200" baseline="0" dirty="0" err="1" smtClean="0">
                <a:solidFill>
                  <a:schemeClr val="tx1"/>
                </a:solidFill>
                <a:latin typeface="+mn-lt"/>
                <a:ea typeface="+mn-ea"/>
                <a:cs typeface="+mn-cs"/>
              </a:rPr>
              <a:t>Flink</a:t>
            </a:r>
            <a:r>
              <a:rPr lang="en-US" sz="1200" kern="1200" baseline="0" dirty="0" smtClean="0">
                <a:solidFill>
                  <a:schemeClr val="tx1"/>
                </a:solidFill>
                <a:latin typeface="+mn-lt"/>
                <a:ea typeface="+mn-ea"/>
                <a:cs typeface="+mn-cs"/>
              </a:rPr>
              <a:t> reads the stream and performs high level data analysis.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Kafka and </a:t>
            </a:r>
            <a:r>
              <a:rPr lang="en-US" sz="1200" kern="1200" dirty="0" err="1" smtClean="0">
                <a:solidFill>
                  <a:schemeClr val="tx1"/>
                </a:solidFill>
                <a:latin typeface="+mn-lt"/>
                <a:ea typeface="+mn-ea"/>
                <a:cs typeface="+mn-cs"/>
              </a:rPr>
              <a:t>Flink</a:t>
            </a:r>
            <a:r>
              <a:rPr lang="en-US" sz="1200" kern="1200" dirty="0" smtClean="0">
                <a:solidFill>
                  <a:schemeClr val="tx1"/>
                </a:solidFill>
                <a:latin typeface="+mn-lt"/>
                <a:ea typeface="+mn-ea"/>
                <a:cs typeface="+mn-cs"/>
              </a:rPr>
              <a:t> combined can remove the batch barriers from the infrastructure, creating a truly real-time analytics platform.</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D337A29-3AB3-F049-8197-C6203677B284}"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408696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Flink</a:t>
            </a:r>
            <a:r>
              <a:rPr lang="en-US" baseline="0" dirty="0" smtClean="0"/>
              <a:t> can do stream processing, batch processing (as a special case of streaming), machine learning and graph analysis with the support for </a:t>
            </a:r>
            <a:r>
              <a:rPr lang="en-US" baseline="0" dirty="0" err="1" smtClean="0"/>
              <a:t>stateful</a:t>
            </a:r>
            <a:r>
              <a:rPr lang="en-US" baseline="0" dirty="0" smtClean="0"/>
              <a:t> iterations. How does it do all these?</a:t>
            </a:r>
            <a:endParaRPr lang="en-US" dirty="0" smtClean="0"/>
          </a:p>
        </p:txBody>
      </p:sp>
      <p:sp>
        <p:nvSpPr>
          <p:cNvPr id="4" name="Slide Number Placeholder 3"/>
          <p:cNvSpPr>
            <a:spLocks noGrp="1"/>
          </p:cNvSpPr>
          <p:nvPr>
            <p:ph type="sldNum" sz="quarter" idx="10"/>
          </p:nvPr>
        </p:nvSpPr>
        <p:spPr/>
        <p:txBody>
          <a:bodyPr/>
          <a:lstStyle/>
          <a:p>
            <a:fld id="{08CE78DA-A159-934A-B4D0-89D2B18AA1FE}" type="slidenum">
              <a:rPr lang="en-US" smtClean="0"/>
              <a:t>9</a:t>
            </a:fld>
            <a:endParaRPr lang="en-US"/>
          </a:p>
        </p:txBody>
      </p:sp>
    </p:spTree>
    <p:extLst>
      <p:ext uri="{BB962C8B-B14F-4D97-AF65-F5344CB8AC3E}">
        <p14:creationId xmlns:p14="http://schemas.microsoft.com/office/powerpoint/2010/main" val="174270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Flink’s</a:t>
            </a:r>
            <a:r>
              <a:rPr lang="en-US" dirty="0" smtClean="0"/>
              <a:t> execution model, is a dag of operators and intermediate results. </a:t>
            </a:r>
          </a:p>
          <a:p>
            <a:r>
              <a:rPr lang="en-US" dirty="0" smtClean="0"/>
              <a:t>Operators</a:t>
            </a:r>
            <a:r>
              <a:rPr lang="en-US" baseline="0" dirty="0" smtClean="0"/>
              <a:t> represent: </a:t>
            </a:r>
            <a:r>
              <a:rPr lang="en-US" dirty="0" smtClean="0"/>
              <a:t>Computation + State</a:t>
            </a:r>
            <a:r>
              <a:rPr lang="en-US" baseline="0" dirty="0" smtClean="0"/>
              <a:t> (map, join, etc.) and</a:t>
            </a:r>
            <a:endParaRPr lang="en-US" dirty="0" smtClean="0"/>
          </a:p>
          <a:p>
            <a:r>
              <a:rPr lang="en-US" dirty="0" smtClean="0"/>
              <a:t>Intermediate Results </a:t>
            </a:r>
            <a:r>
              <a:rPr lang="en-US" baseline="0" dirty="0" smtClean="0"/>
              <a:t> represent </a:t>
            </a:r>
            <a:r>
              <a:rPr lang="en-US" dirty="0" smtClean="0"/>
              <a:t>logical streams</a:t>
            </a:r>
            <a:r>
              <a:rPr lang="en-US" baseline="0" dirty="0" smtClean="0"/>
              <a:t> of records.</a:t>
            </a:r>
            <a:endParaRPr lang="en-US" dirty="0" smtClean="0"/>
          </a:p>
          <a:p>
            <a:endParaRPr lang="en-US" dirty="0" smtClean="0"/>
          </a:p>
          <a:p>
            <a:r>
              <a:rPr lang="en-US" dirty="0" smtClean="0"/>
              <a:t>Some systems (like storm, etc.) have the</a:t>
            </a:r>
            <a:r>
              <a:rPr lang="en-US" baseline="0" dirty="0" smtClean="0"/>
              <a:t> </a:t>
            </a:r>
            <a:r>
              <a:rPr lang="en-US" baseline="0" dirty="0" err="1" smtClean="0"/>
              <a:t>operator+state</a:t>
            </a:r>
            <a:r>
              <a:rPr lang="en-US" baseline="0" dirty="0" smtClean="0"/>
              <a:t> at the heart of the execution model, while others (batch systems) operate around intermediate results (e.g., RDDs in Spark). </a:t>
            </a:r>
            <a:r>
              <a:rPr lang="en-US" baseline="0" dirty="0" err="1" smtClean="0"/>
              <a:t>Flink</a:t>
            </a:r>
            <a:r>
              <a:rPr lang="en-US" baseline="0" dirty="0" smtClean="0"/>
              <a:t> follows an approach where both operators and intermediate results are first class citizens. This enables </a:t>
            </a:r>
            <a:r>
              <a:rPr lang="en-US" baseline="0" dirty="0" err="1" smtClean="0"/>
              <a:t>Flink</a:t>
            </a:r>
            <a:r>
              <a:rPr lang="en-US" baseline="0" dirty="0" smtClean="0"/>
              <a:t> to do both stream and batch processing without sacrificing performance.</a:t>
            </a:r>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10</a:t>
            </a:fld>
            <a:endParaRPr lang="en-US"/>
          </a:p>
        </p:txBody>
      </p:sp>
    </p:spTree>
    <p:extLst>
      <p:ext uri="{BB962C8B-B14F-4D97-AF65-F5344CB8AC3E}">
        <p14:creationId xmlns:p14="http://schemas.microsoft.com/office/powerpoint/2010/main" val="35643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Flink</a:t>
            </a:r>
            <a:r>
              <a:rPr lang="en-US" dirty="0" smtClean="0"/>
              <a:t> takes the DAG</a:t>
            </a:r>
            <a:r>
              <a:rPr lang="en-US" baseline="0" dirty="0" smtClean="0"/>
              <a:t> that I showed you earlier and transforms it into a parallel execution plan that it can deploy.</a:t>
            </a:r>
          </a:p>
          <a:p>
            <a:endParaRPr lang="en-US" baseline="0" dirty="0" smtClean="0"/>
          </a:p>
          <a:p>
            <a:r>
              <a:rPr lang="en-US" baseline="0" dirty="0" smtClean="0"/>
              <a:t>The architecture is quite familiar to everybody: there’s a job manager that receives the job, and deploys it on a set of workers. </a:t>
            </a:r>
          </a:p>
          <a:p>
            <a:endParaRPr lang="en-US" baseline="0" dirty="0" smtClean="0"/>
          </a:p>
          <a:p>
            <a:r>
              <a:rPr lang="en-US" baseline="0" dirty="0" smtClean="0"/>
              <a:t>The execution plan that is created is pipelined: once an operator emits tuples/records, they do not need to be materialized but can be forwarded to the upstream operator.</a:t>
            </a:r>
          </a:p>
          <a:p>
            <a:endParaRPr lang="en-US" baseline="0" dirty="0" smtClean="0"/>
          </a:p>
          <a:p>
            <a:r>
              <a:rPr lang="en-US" baseline="0" dirty="0" smtClean="0"/>
              <a:t>As I stated before, all the operators of the execution plan are deployed in the cluster at once. Those operators are persisting and </a:t>
            </a:r>
            <a:r>
              <a:rPr lang="en-US" baseline="0" dirty="0" err="1" smtClean="0"/>
              <a:t>stateful</a:t>
            </a:r>
            <a:r>
              <a:rPr lang="en-US" baseline="0" dirty="0" smtClean="0"/>
              <a:t>: they stay deployed even in iterative plans. </a:t>
            </a:r>
          </a:p>
          <a:p>
            <a:endParaRPr lang="en-US" baseline="0" dirty="0" smtClean="0"/>
          </a:p>
          <a:p>
            <a:r>
              <a:rPr lang="en-US" baseline="0" dirty="0" smtClean="0"/>
              <a:t>For more details on iterations, please come to the BOSS workshop presentation.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8CE78DA-A159-934A-B4D0-89D2B18AA1FE}" type="slidenum">
              <a:rPr lang="en-US" smtClean="0"/>
              <a:t>11</a:t>
            </a:fld>
            <a:endParaRPr lang="en-US"/>
          </a:p>
        </p:txBody>
      </p:sp>
    </p:spTree>
    <p:extLst>
      <p:ext uri="{BB962C8B-B14F-4D97-AF65-F5344CB8AC3E}">
        <p14:creationId xmlns:p14="http://schemas.microsoft.com/office/powerpoint/2010/main" val="1456510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Flink</a:t>
            </a:r>
            <a:r>
              <a:rPr lang="en-US" dirty="0" smtClean="0"/>
              <a:t> is implemented in Java and runs on the JVM. We inherit all problems that come with garbage collection and massive </a:t>
            </a:r>
            <a:r>
              <a:rPr lang="en-US" dirty="0" err="1" smtClean="0"/>
              <a:t>maounts</a:t>
            </a:r>
            <a:r>
              <a:rPr lang="en-US" dirty="0" smtClean="0"/>
              <a:t> of objects.</a:t>
            </a:r>
          </a:p>
          <a:p>
            <a:r>
              <a:rPr lang="en-US" dirty="0" smtClean="0"/>
              <a:t>The example that I showed before,</a:t>
            </a:r>
            <a:r>
              <a:rPr lang="en-US" baseline="0" dirty="0" smtClean="0"/>
              <a:t> used objects (e.g., the word String and the Count integer). </a:t>
            </a:r>
            <a:r>
              <a:rPr lang="en-US" baseline="0" dirty="0" err="1" smtClean="0"/>
              <a:t>Flink</a:t>
            </a:r>
            <a:r>
              <a:rPr lang="en-US" baseline="0" dirty="0" smtClean="0"/>
              <a:t>, through type inference can flatten objects into tuples and store them in memory pages. </a:t>
            </a:r>
          </a:p>
          <a:p>
            <a:endParaRPr lang="en-US" baseline="0" dirty="0" smtClean="0"/>
          </a:p>
          <a:p>
            <a:r>
              <a:rPr lang="en-US" baseline="0" dirty="0" smtClean="0"/>
              <a:t>Memory pages are used by operators (e.g., hybrid hash join) to perform all operations, since, a natural join only needs to compare two tuples for equality (through hashing). Idem for filters. Since </a:t>
            </a:r>
            <a:r>
              <a:rPr lang="en-US" baseline="0" dirty="0" err="1" smtClean="0"/>
              <a:t>Flink</a:t>
            </a:r>
            <a:r>
              <a:rPr lang="en-US" baseline="0" dirty="0" smtClean="0"/>
              <a:t> knows the size of every filed of a tuple, it can simply calculate the address of a field and refer to it in the respective memory page. Nothing new from that point: parallel databases. </a:t>
            </a:r>
          </a:p>
          <a:p>
            <a:endParaRPr lang="en-US" baseline="0" dirty="0" smtClean="0"/>
          </a:p>
          <a:p>
            <a:r>
              <a:rPr lang="en-US" baseline="0" dirty="0" smtClean="0"/>
              <a:t>The advantages: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alleviates the stress from the garbage collector that does not need to touch anything that is contained in the managed memory: everything is a byte buffer.</a:t>
            </a:r>
          </a:p>
          <a:p>
            <a:r>
              <a:rPr lang="en-US" baseline="0" dirty="0" smtClean="0"/>
              <a:t>2. Spilling becomes more efficient and processing becomes very, very robust. </a:t>
            </a:r>
          </a:p>
          <a:p>
            <a:endParaRPr lang="en-US" baseline="0" dirty="0" smtClean="0"/>
          </a:p>
          <a:p>
            <a:r>
              <a:rPr lang="en-US" baseline="0" dirty="0" smtClean="0"/>
              <a:t>To show you an example: next slide.</a:t>
            </a:r>
          </a:p>
        </p:txBody>
      </p:sp>
      <p:sp>
        <p:nvSpPr>
          <p:cNvPr id="4" name="Slide Number Placeholder 3"/>
          <p:cNvSpPr>
            <a:spLocks noGrp="1"/>
          </p:cNvSpPr>
          <p:nvPr>
            <p:ph type="sldNum" sz="quarter" idx="10"/>
          </p:nvPr>
        </p:nvSpPr>
        <p:spPr/>
        <p:txBody>
          <a:bodyPr/>
          <a:lstStyle/>
          <a:p>
            <a:fld id="{08CE78DA-A159-934A-B4D0-89D2B18AA1FE}" type="slidenum">
              <a:rPr lang="en-US" smtClean="0"/>
              <a:t>12</a:t>
            </a:fld>
            <a:endParaRPr lang="en-US"/>
          </a:p>
        </p:txBody>
      </p:sp>
    </p:spTree>
    <p:extLst>
      <p:ext uri="{BB962C8B-B14F-4D97-AF65-F5344CB8AC3E}">
        <p14:creationId xmlns:p14="http://schemas.microsoft.com/office/powerpoint/2010/main" val="177824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only with time, but</a:t>
            </a:r>
            <a:r>
              <a:rPr lang="en-US" baseline="0" dirty="0" smtClean="0"/>
              <a:t> also with event time, count, delta or anything else that is application specific.</a:t>
            </a:r>
          </a:p>
          <a:p>
            <a:endParaRPr lang="en-US" baseline="0" dirty="0" smtClean="0"/>
          </a:p>
          <a:p>
            <a:r>
              <a:rPr lang="en-US" baseline="0" dirty="0" smtClean="0"/>
              <a:t>We want to push as much of the application logic inside the platform where we can optimize. </a:t>
            </a:r>
          </a:p>
          <a:p>
            <a:endParaRPr lang="en-US" baseline="0" dirty="0" smtClean="0"/>
          </a:p>
          <a:p>
            <a:r>
              <a:rPr lang="en-US" baseline="0" dirty="0" smtClean="0"/>
              <a:t>Mini-batches will not cut it!</a:t>
            </a:r>
            <a:endParaRPr lang="en-US" dirty="0"/>
          </a:p>
        </p:txBody>
      </p:sp>
      <p:sp>
        <p:nvSpPr>
          <p:cNvPr id="4" name="Slide Number Placeholder 3"/>
          <p:cNvSpPr>
            <a:spLocks noGrp="1"/>
          </p:cNvSpPr>
          <p:nvPr>
            <p:ph type="sldNum" sz="quarter" idx="10"/>
          </p:nvPr>
        </p:nvSpPr>
        <p:spPr/>
        <p:txBody>
          <a:bodyPr/>
          <a:lstStyle/>
          <a:p>
            <a:fld id="{08CE78DA-A159-934A-B4D0-89D2B18AA1FE}" type="slidenum">
              <a:rPr lang="en-US" smtClean="0"/>
              <a:t>16</a:t>
            </a:fld>
            <a:endParaRPr lang="en-US"/>
          </a:p>
        </p:txBody>
      </p:sp>
    </p:spTree>
    <p:extLst>
      <p:ext uri="{BB962C8B-B14F-4D97-AF65-F5344CB8AC3E}">
        <p14:creationId xmlns:p14="http://schemas.microsoft.com/office/powerpoint/2010/main" val="1189236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2863712"/>
            <a:ext cx="6400800" cy="1314450"/>
          </a:xfrm>
        </p:spPr>
        <p:txBody>
          <a:bodyPr>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71258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277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9776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3300"/>
              <a:t>Title Text</a:t>
            </a:r>
          </a:p>
        </p:txBody>
      </p:sp>
      <p:sp>
        <p:nvSpPr>
          <p:cNvPr id="19" name="Shape 19"/>
          <p:cNvSpPr>
            <a:spLocks noGrp="1"/>
          </p:cNvSpPr>
          <p:nvPr>
            <p:ph type="body" idx="1"/>
          </p:nvPr>
        </p:nvSpPr>
        <p:spPr>
          <a:xfrm>
            <a:off x="457200" y="1200150"/>
            <a:ext cx="4038600" cy="3943350"/>
          </a:xfrm>
          <a:prstGeom prst="rect">
            <a:avLst/>
          </a:prstGeom>
        </p:spPr>
        <p:txBody>
          <a:bodyPr/>
          <a:lstStyle>
            <a:lvl1pPr>
              <a:spcBef>
                <a:spcPts val="450"/>
              </a:spcBef>
              <a:defRPr sz="2100"/>
            </a:lvl1pPr>
            <a:lvl2pPr marL="592931" indent="-250031">
              <a:spcBef>
                <a:spcPts val="450"/>
              </a:spcBef>
              <a:defRPr sz="2100"/>
            </a:lvl2pPr>
            <a:lvl3pPr marL="925829" indent="-240029">
              <a:spcBef>
                <a:spcPts val="450"/>
              </a:spcBef>
              <a:defRPr sz="2100"/>
            </a:lvl3pPr>
            <a:lvl4pPr marL="1295400" indent="-266700">
              <a:spcBef>
                <a:spcPts val="450"/>
              </a:spcBef>
              <a:defRPr sz="2100"/>
            </a:lvl4pPr>
            <a:lvl5pPr marL="1638300" indent="-266700">
              <a:spcBef>
                <a:spcPts val="450"/>
              </a:spcBef>
              <a:defRPr sz="2100"/>
            </a:lvl5pPr>
          </a:lstStyle>
          <a:p>
            <a:pPr lvl="0">
              <a:defRPr sz="1800"/>
            </a:pPr>
            <a:r>
              <a:rPr sz="2100"/>
              <a:t>Body Level One</a:t>
            </a:r>
          </a:p>
          <a:p>
            <a:pPr lvl="1">
              <a:defRPr sz="1800"/>
            </a:pPr>
            <a:r>
              <a:rPr sz="2100"/>
              <a:t>Body Level Two</a:t>
            </a:r>
          </a:p>
          <a:p>
            <a:pPr lvl="2">
              <a:defRPr sz="1800"/>
            </a:pPr>
            <a:r>
              <a:rPr sz="2100"/>
              <a:t>Body Level Three</a:t>
            </a:r>
          </a:p>
          <a:p>
            <a:pPr lvl="3">
              <a:defRPr sz="1800"/>
            </a:pPr>
            <a:r>
              <a:rPr sz="2100"/>
              <a:t>Body Level Four</a:t>
            </a:r>
          </a:p>
          <a:p>
            <a:pPr lvl="4">
              <a:defRPr sz="1800"/>
            </a:pPr>
            <a:r>
              <a:rPr sz="2100"/>
              <a:t>Body Level Five</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7149305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3" y="205979"/>
            <a:ext cx="7474685" cy="673805"/>
          </a:xfrm>
        </p:spPr>
        <p:txBody>
          <a:bodyPr/>
          <a:lstStyle/>
          <a:p>
            <a:r>
              <a:rPr lang="en-US" dirty="0" smtClean="0"/>
              <a:t>Click to edit Master title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cxnSp>
        <p:nvCxnSpPr>
          <p:cNvPr id="10" name="Straight Connector 9"/>
          <p:cNvCxnSpPr/>
          <p:nvPr userDrawn="1"/>
        </p:nvCxnSpPr>
        <p:spPr>
          <a:xfrm>
            <a:off x="457200" y="919973"/>
            <a:ext cx="8229600" cy="0"/>
          </a:xfrm>
          <a:prstGeom prst="line">
            <a:avLst/>
          </a:prstGeom>
          <a:ln>
            <a:solidFill>
              <a:srgbClr val="34AD9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27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34A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07C5D84-2227-C144-B485-A8CA33CE4230}" type="slidenum">
              <a:rPr lang="en-US" smtClean="0"/>
              <a:pPr/>
              <a:t>‹#›</a:t>
            </a:fld>
            <a:endParaRPr lang="en-US"/>
          </a:p>
        </p:txBody>
      </p:sp>
    </p:spTree>
    <p:extLst>
      <p:ext uri="{BB962C8B-B14F-4D97-AF65-F5344CB8AC3E}">
        <p14:creationId xmlns:p14="http://schemas.microsoft.com/office/powerpoint/2010/main" val="237493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cxnSp>
        <p:nvCxnSpPr>
          <p:cNvPr id="12" name="Straight Connector 11"/>
          <p:cNvCxnSpPr/>
          <p:nvPr userDrawn="1"/>
        </p:nvCxnSpPr>
        <p:spPr>
          <a:xfrm>
            <a:off x="457200" y="919973"/>
            <a:ext cx="8229600" cy="0"/>
          </a:xfrm>
          <a:prstGeom prst="line">
            <a:avLst/>
          </a:prstGeom>
          <a:ln>
            <a:solidFill>
              <a:srgbClr val="34AD9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858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p:txBody>
          <a:body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cxnSp>
        <p:nvCxnSpPr>
          <p:cNvPr id="13" name="Straight Connector 12"/>
          <p:cNvCxnSpPr/>
          <p:nvPr userDrawn="1"/>
        </p:nvCxnSpPr>
        <p:spPr>
          <a:xfrm>
            <a:off x="457200" y="919973"/>
            <a:ext cx="8229600" cy="0"/>
          </a:xfrm>
          <a:prstGeom prst="line">
            <a:avLst/>
          </a:prstGeom>
          <a:ln>
            <a:solidFill>
              <a:srgbClr val="34AD9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141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p:txBody>
          <a:body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457200" y="879783"/>
            <a:ext cx="8229600" cy="0"/>
          </a:xfrm>
          <a:prstGeom prst="line">
            <a:avLst/>
          </a:prstGeom>
          <a:ln>
            <a:solidFill>
              <a:srgbClr val="34AD9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772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3763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5063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48207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6738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05783"/>
            <a:ext cx="8229600" cy="348884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latin typeface="Avenir Next Regular"/>
                <a:cs typeface="Avenir Next Regular"/>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latin typeface="Avenir Next Regular"/>
                <a:cs typeface="Avenir Next Regular"/>
              </a:defRPr>
            </a:lvl1pPr>
          </a:lstStyle>
          <a:p>
            <a:fld id="{B07C5D84-2227-C144-B485-A8CA33CE4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8584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457200" rtl="0" eaLnBrk="1" latinLnBrk="0" hangingPunct="1">
        <a:spcBef>
          <a:spcPct val="0"/>
        </a:spcBef>
        <a:buNone/>
        <a:defRPr sz="4400" kern="1200">
          <a:solidFill>
            <a:schemeClr val="tx1"/>
          </a:solidFill>
          <a:latin typeface="Avenir Next Demi Bold"/>
          <a:ea typeface="+mj-ea"/>
          <a:cs typeface="Avenir Next Demi Bold"/>
        </a:defRPr>
      </a:lvl1pPr>
    </p:titleStyle>
    <p:bodyStyle>
      <a:lvl1pPr marL="342900" indent="-342900" algn="l" defTabSz="457200" rtl="0" eaLnBrk="1" latinLnBrk="0" hangingPunct="1">
        <a:spcBef>
          <a:spcPct val="20000"/>
        </a:spcBef>
        <a:buClr>
          <a:srgbClr val="34AD91"/>
        </a:buClr>
        <a:buFont typeface="Wingdings" charset="2"/>
        <a:buChar char="§"/>
        <a:defRPr sz="3200" kern="1200">
          <a:solidFill>
            <a:schemeClr val="tx1"/>
          </a:solidFill>
          <a:latin typeface="Avenir Next Regular"/>
          <a:ea typeface="+mn-ea"/>
          <a:cs typeface="Avenir Next Regular"/>
        </a:defRPr>
      </a:lvl1pPr>
      <a:lvl2pPr marL="742950" indent="-285750" algn="l" defTabSz="457200" rtl="0" eaLnBrk="1" latinLnBrk="0" hangingPunct="1">
        <a:spcBef>
          <a:spcPct val="20000"/>
        </a:spcBef>
        <a:buClr>
          <a:srgbClr val="34AD91"/>
        </a:buClr>
        <a:buFont typeface="Arial"/>
        <a:buChar char="•"/>
        <a:defRPr sz="2800" kern="1200">
          <a:solidFill>
            <a:schemeClr val="tx1"/>
          </a:solidFill>
          <a:latin typeface="Avenir Next Regular"/>
          <a:ea typeface="+mn-ea"/>
          <a:cs typeface="Avenir Next Regular"/>
        </a:defRPr>
      </a:lvl2pPr>
      <a:lvl3pPr marL="1143000" indent="-228600" algn="l" defTabSz="457200" rtl="0" eaLnBrk="1" latinLnBrk="0" hangingPunct="1">
        <a:spcBef>
          <a:spcPct val="20000"/>
        </a:spcBef>
        <a:buFont typeface="Arial"/>
        <a:buChar char="•"/>
        <a:defRPr sz="2400" kern="1200">
          <a:solidFill>
            <a:schemeClr val="tx1"/>
          </a:solidFill>
          <a:latin typeface="Avenir Next Regular"/>
          <a:ea typeface="+mn-ea"/>
          <a:cs typeface="Avenir Next Regular"/>
        </a:defRPr>
      </a:lvl3pPr>
      <a:lvl4pPr marL="1600200" indent="-228600" algn="l" defTabSz="457200" rtl="0" eaLnBrk="1" latinLnBrk="0" hangingPunct="1">
        <a:spcBef>
          <a:spcPct val="20000"/>
        </a:spcBef>
        <a:buFont typeface="Arial"/>
        <a:buChar char="–"/>
        <a:defRPr sz="2000" kern="1200">
          <a:solidFill>
            <a:schemeClr val="tx1"/>
          </a:solidFill>
          <a:latin typeface="Avenir Next Regular"/>
          <a:ea typeface="+mn-ea"/>
          <a:cs typeface="Avenir Next Regular"/>
        </a:defRPr>
      </a:lvl4pPr>
      <a:lvl5pPr marL="2057400" indent="-228600" algn="l" defTabSz="457200" rtl="0" eaLnBrk="1" latinLnBrk="0" hangingPunct="1">
        <a:spcBef>
          <a:spcPct val="20000"/>
        </a:spcBef>
        <a:buFont typeface="Arial"/>
        <a:buChar char="»"/>
        <a:defRPr sz="2000" kern="1200">
          <a:solidFill>
            <a:schemeClr val="tx1"/>
          </a:solidFill>
          <a:latin typeface="Avenir Next Regular"/>
          <a:ea typeface="+mn-ea"/>
          <a:cs typeface="Avenir Next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s://beta.oreilly.com/ideas/the-world-beyond-batch-streaming-101"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jpg"/><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3.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gi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29"/>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1932083" y="895527"/>
            <a:ext cx="6692474" cy="1918793"/>
          </a:xfrm>
        </p:spPr>
        <p:txBody>
          <a:bodyPr>
            <a:noAutofit/>
          </a:bodyPr>
          <a:lstStyle/>
          <a:p>
            <a:r>
              <a:rPr lang="en-US" sz="4000" smtClean="0">
                <a:solidFill>
                  <a:srgbClr val="FFFFFF"/>
                </a:solidFill>
                <a:latin typeface="Avenir Black"/>
                <a:cs typeface="Avenir Black"/>
              </a:rPr>
              <a:t>Stream &amp; Batch </a:t>
            </a:r>
            <a:r>
              <a:rPr lang="en-US" sz="4000" dirty="0" smtClean="0">
                <a:solidFill>
                  <a:srgbClr val="FFFFFF"/>
                </a:solidFill>
                <a:latin typeface="Avenir Black"/>
                <a:cs typeface="Avenir Black"/>
              </a:rPr>
              <a:t>processing </a:t>
            </a:r>
            <a:r>
              <a:rPr lang="en-US" sz="4000" smtClean="0">
                <a:solidFill>
                  <a:srgbClr val="FFFFFF"/>
                </a:solidFill>
                <a:latin typeface="Avenir Black"/>
                <a:cs typeface="Avenir Black"/>
              </a:rPr>
              <a:t>with Apache </a:t>
            </a:r>
            <a:r>
              <a:rPr lang="en-US" sz="4000" dirty="0" err="1" smtClean="0">
                <a:solidFill>
                  <a:srgbClr val="FFFFFF"/>
                </a:solidFill>
                <a:latin typeface="Avenir Black"/>
                <a:cs typeface="Avenir Black"/>
              </a:rPr>
              <a:t>Flink</a:t>
            </a:r>
            <a:r>
              <a:rPr lang="en-US" sz="4000" dirty="0" smtClean="0">
                <a:solidFill>
                  <a:srgbClr val="FFFFFF"/>
                </a:solidFill>
                <a:latin typeface="Avenir Black"/>
                <a:cs typeface="Avenir Black"/>
              </a:rPr>
              <a:t>™</a:t>
            </a:r>
            <a:endParaRPr lang="en-US" sz="3200" dirty="0">
              <a:solidFill>
                <a:srgbClr val="FFFFFF"/>
              </a:solidFill>
              <a:latin typeface="Avenir Book"/>
              <a:cs typeface="Avenir Book"/>
            </a:endParaRPr>
          </a:p>
        </p:txBody>
      </p:sp>
      <p:sp>
        <p:nvSpPr>
          <p:cNvPr id="2" name="Subtitle 1"/>
          <p:cNvSpPr>
            <a:spLocks noGrp="1"/>
          </p:cNvSpPr>
          <p:nvPr>
            <p:ph type="subTitle" idx="1"/>
          </p:nvPr>
        </p:nvSpPr>
        <p:spPr>
          <a:xfrm>
            <a:off x="530224" y="3017555"/>
            <a:ext cx="6998335" cy="1343429"/>
          </a:xfrm>
        </p:spPr>
        <p:txBody>
          <a:bodyPr>
            <a:normAutofit/>
          </a:bodyPr>
          <a:lstStyle/>
          <a:p>
            <a:r>
              <a:rPr lang="en-US" b="1" dirty="0" err="1" smtClean="0"/>
              <a:t>Asterios</a:t>
            </a:r>
            <a:r>
              <a:rPr lang="en-US" b="1" dirty="0" smtClean="0"/>
              <a:t> </a:t>
            </a:r>
            <a:r>
              <a:rPr lang="en-US" b="1" dirty="0" err="1" smtClean="0"/>
              <a:t>Katsifodimos</a:t>
            </a:r>
            <a:endParaRPr lang="en-US" dirty="0"/>
          </a:p>
          <a:p>
            <a:r>
              <a:rPr lang="en-US" dirty="0" smtClean="0"/>
              <a:t>TU Berlin</a:t>
            </a:r>
          </a:p>
          <a:p>
            <a:r>
              <a:rPr lang="en-US" sz="1700" dirty="0" err="1" smtClean="0"/>
              <a:t>asterios.katsifodimos@tu-berlin.de</a:t>
            </a:r>
            <a:endParaRPr lang="en-US" sz="1700" dirty="0" smtClean="0"/>
          </a:p>
        </p:txBody>
      </p:sp>
      <p:pic>
        <p:nvPicPr>
          <p:cNvPr id="7" name="Picture 6"/>
          <p:cNvPicPr>
            <a:picLocks noChangeAspect="1"/>
          </p:cNvPicPr>
          <p:nvPr/>
        </p:nvPicPr>
        <p:blipFill>
          <a:blip r:embed="rId2"/>
          <a:stretch>
            <a:fillRect/>
          </a:stretch>
        </p:blipFill>
        <p:spPr>
          <a:xfrm>
            <a:off x="610603" y="895527"/>
            <a:ext cx="1031393" cy="1031393"/>
          </a:xfrm>
          <a:prstGeom prst="rect">
            <a:avLst/>
          </a:prstGeom>
        </p:spPr>
      </p:pic>
    </p:spTree>
    <p:extLst>
      <p:ext uri="{BB962C8B-B14F-4D97-AF65-F5344CB8AC3E}">
        <p14:creationId xmlns:p14="http://schemas.microsoft.com/office/powerpoint/2010/main" val="722611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Execution Model</a:t>
            </a:r>
            <a:endParaRPr lang="en-US" sz="3600" dirty="0"/>
          </a:p>
        </p:txBody>
      </p:sp>
      <p:sp>
        <p:nvSpPr>
          <p:cNvPr id="3" name="Content Placeholder 2"/>
          <p:cNvSpPr>
            <a:spLocks noGrp="1"/>
          </p:cNvSpPr>
          <p:nvPr>
            <p:ph idx="1"/>
          </p:nvPr>
        </p:nvSpPr>
        <p:spPr>
          <a:xfrm>
            <a:off x="457200" y="1105783"/>
            <a:ext cx="8534400" cy="1997013"/>
          </a:xfrm>
        </p:spPr>
        <p:txBody>
          <a:bodyPr>
            <a:noAutofit/>
          </a:bodyPr>
          <a:lstStyle/>
          <a:p>
            <a:r>
              <a:rPr lang="en-US" sz="2000" dirty="0" err="1" smtClean="0"/>
              <a:t>Flink</a:t>
            </a:r>
            <a:r>
              <a:rPr lang="en-US" sz="2000" dirty="0" smtClean="0"/>
              <a:t> program = DAG* of operators and intermediate streams</a:t>
            </a:r>
            <a:endParaRPr lang="en-US" sz="2000" dirty="0"/>
          </a:p>
          <a:p>
            <a:r>
              <a:rPr lang="en-US" sz="2000" dirty="0" smtClean="0"/>
              <a:t>Operator </a:t>
            </a:r>
            <a:r>
              <a:rPr lang="en-US" sz="2000" dirty="0"/>
              <a:t>= computation + </a:t>
            </a:r>
            <a:r>
              <a:rPr lang="en-US" sz="2000" dirty="0" smtClean="0"/>
              <a:t>state</a:t>
            </a:r>
            <a:endParaRPr lang="en-US" sz="2000" dirty="0"/>
          </a:p>
          <a:p>
            <a:r>
              <a:rPr lang="en-US" sz="2000" dirty="0" smtClean="0"/>
              <a:t>Intermediate streams = </a:t>
            </a:r>
            <a:r>
              <a:rPr lang="en-US" sz="2000" dirty="0"/>
              <a:t>logical </a:t>
            </a:r>
            <a:r>
              <a:rPr lang="en-US" sz="2000" dirty="0" smtClean="0"/>
              <a:t>stream </a:t>
            </a:r>
            <a:r>
              <a:rPr lang="en-US" sz="2000" dirty="0"/>
              <a:t>of </a:t>
            </a:r>
            <a:r>
              <a:rPr lang="en-US" sz="2000" dirty="0" smtClean="0"/>
              <a:t>records</a:t>
            </a:r>
          </a:p>
          <a:p>
            <a:endParaRPr lang="en-US" sz="2000"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10</a:t>
            </a:fld>
            <a:endParaRPr lang="en-US">
              <a:solidFill>
                <a:prstClr val="black">
                  <a:tint val="75000"/>
                </a:prstClr>
              </a:solidFill>
            </a:endParaRPr>
          </a:p>
        </p:txBody>
      </p:sp>
      <p:grpSp>
        <p:nvGrpSpPr>
          <p:cNvPr id="8" name="Group 7"/>
          <p:cNvGrpSpPr/>
          <p:nvPr/>
        </p:nvGrpSpPr>
        <p:grpSpPr>
          <a:xfrm>
            <a:off x="1388036" y="2501539"/>
            <a:ext cx="6672728" cy="2641961"/>
            <a:chOff x="1722787" y="2413944"/>
            <a:chExt cx="5323151" cy="2107617"/>
          </a:xfrm>
        </p:grpSpPr>
        <p:sp>
          <p:nvSpPr>
            <p:cNvPr id="25" name="Oval 24"/>
            <p:cNvSpPr/>
            <p:nvPr/>
          </p:nvSpPr>
          <p:spPr>
            <a:xfrm>
              <a:off x="1974640" y="2421759"/>
              <a:ext cx="498493" cy="498493"/>
            </a:xfrm>
            <a:prstGeom prst="ellipse">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SRC1</a:t>
              </a:r>
              <a:endParaRPr lang="en-US" sz="900" dirty="0">
                <a:solidFill>
                  <a:schemeClr val="tx1"/>
                </a:solidFill>
              </a:endParaRPr>
            </a:p>
          </p:txBody>
        </p:sp>
        <p:sp>
          <p:nvSpPr>
            <p:cNvPr id="26" name="Can 25"/>
            <p:cNvSpPr/>
            <p:nvPr/>
          </p:nvSpPr>
          <p:spPr>
            <a:xfrm>
              <a:off x="3150955" y="2421759"/>
              <a:ext cx="472468" cy="498493"/>
            </a:xfrm>
            <a:prstGeom prst="can">
              <a:avLst>
                <a:gd name="adj" fmla="val 44344"/>
              </a:avLst>
            </a:prstGeom>
            <a:solidFill>
              <a:schemeClr val="bg2">
                <a:lumMod val="90000"/>
              </a:schemeClr>
            </a:solidFill>
            <a:ln w="635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900" dirty="0" smtClean="0">
                  <a:solidFill>
                    <a:schemeClr val="tx1"/>
                  </a:solidFill>
                </a:rPr>
                <a:t>IS1</a:t>
              </a:r>
              <a:endParaRPr lang="en-US" sz="900" dirty="0">
                <a:solidFill>
                  <a:schemeClr val="tx1"/>
                </a:solidFill>
              </a:endParaRPr>
            </a:p>
          </p:txBody>
        </p:sp>
        <p:sp>
          <p:nvSpPr>
            <p:cNvPr id="27" name="Oval 26"/>
            <p:cNvSpPr/>
            <p:nvPr/>
          </p:nvSpPr>
          <p:spPr>
            <a:xfrm>
              <a:off x="1974640" y="3555735"/>
              <a:ext cx="498493" cy="498493"/>
            </a:xfrm>
            <a:prstGeom prst="ellipse">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SRC2</a:t>
              </a:r>
              <a:endParaRPr lang="en-US" sz="900" dirty="0"/>
            </a:p>
          </p:txBody>
        </p:sp>
        <p:sp>
          <p:nvSpPr>
            <p:cNvPr id="28" name="Oval 27"/>
            <p:cNvSpPr/>
            <p:nvPr/>
          </p:nvSpPr>
          <p:spPr>
            <a:xfrm>
              <a:off x="4275756" y="2413945"/>
              <a:ext cx="498493" cy="498493"/>
            </a:xfrm>
            <a:prstGeom prst="ellipse">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OP1</a:t>
              </a:r>
              <a:endParaRPr lang="en-US" sz="900" dirty="0"/>
            </a:p>
          </p:txBody>
        </p:sp>
        <p:sp>
          <p:nvSpPr>
            <p:cNvPr id="29" name="Oval 28"/>
            <p:cNvSpPr/>
            <p:nvPr/>
          </p:nvSpPr>
          <p:spPr>
            <a:xfrm>
              <a:off x="4275756" y="3561427"/>
              <a:ext cx="498493" cy="498493"/>
            </a:xfrm>
            <a:prstGeom prst="ellipse">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SNK2</a:t>
              </a:r>
              <a:endParaRPr lang="en-US" sz="900" dirty="0"/>
            </a:p>
          </p:txBody>
        </p:sp>
        <p:cxnSp>
          <p:nvCxnSpPr>
            <p:cNvPr id="42" name="Straight Arrow Connector 41"/>
            <p:cNvCxnSpPr>
              <a:stCxn id="62" idx="4"/>
              <a:endCxn id="50" idx="3"/>
            </p:cNvCxnSpPr>
            <p:nvPr/>
          </p:nvCxnSpPr>
          <p:spPr>
            <a:xfrm flipV="1">
              <a:off x="3623422" y="2839435"/>
              <a:ext cx="725337" cy="968000"/>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62" idx="4"/>
              <a:endCxn id="53" idx="2"/>
            </p:cNvCxnSpPr>
            <p:nvPr/>
          </p:nvCxnSpPr>
          <p:spPr>
            <a:xfrm>
              <a:off x="3623422" y="3807435"/>
              <a:ext cx="652334" cy="3239"/>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9" idx="6"/>
              <a:endCxn id="62" idx="2"/>
            </p:cNvCxnSpPr>
            <p:nvPr/>
          </p:nvCxnSpPr>
          <p:spPr>
            <a:xfrm>
              <a:off x="2473133" y="3804982"/>
              <a:ext cx="677821" cy="2453"/>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4"/>
              <a:endCxn id="50" idx="2"/>
            </p:cNvCxnSpPr>
            <p:nvPr/>
          </p:nvCxnSpPr>
          <p:spPr>
            <a:xfrm flipV="1">
              <a:off x="3623423" y="2663192"/>
              <a:ext cx="652333" cy="7814"/>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7" idx="6"/>
            </p:cNvCxnSpPr>
            <p:nvPr/>
          </p:nvCxnSpPr>
          <p:spPr>
            <a:xfrm>
              <a:off x="2473133" y="2671006"/>
              <a:ext cx="677822" cy="0"/>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150954" y="3558188"/>
              <a:ext cx="472468" cy="498493"/>
            </a:xfrm>
            <a:prstGeom prst="can">
              <a:avLst>
                <a:gd name="adj" fmla="val 42241"/>
              </a:avLst>
            </a:prstGeom>
            <a:solidFill>
              <a:schemeClr val="bg2">
                <a:lumMod val="90000"/>
              </a:schemeClr>
            </a:solidFill>
            <a:ln w="635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900" dirty="0" smtClean="0">
                  <a:solidFill>
                    <a:schemeClr val="tx1"/>
                  </a:solidFill>
                </a:rPr>
                <a:t>IS2</a:t>
              </a:r>
              <a:endParaRPr lang="en-US" sz="900" dirty="0">
                <a:solidFill>
                  <a:schemeClr val="tx1"/>
                </a:solidFill>
              </a:endParaRPr>
            </a:p>
          </p:txBody>
        </p:sp>
        <p:sp>
          <p:nvSpPr>
            <p:cNvPr id="56" name="Can 55"/>
            <p:cNvSpPr/>
            <p:nvPr/>
          </p:nvSpPr>
          <p:spPr>
            <a:xfrm>
              <a:off x="2149013" y="2437389"/>
              <a:ext cx="149746" cy="157994"/>
            </a:xfrm>
            <a:prstGeom prst="can">
              <a:avLst>
                <a:gd name="adj" fmla="val 44344"/>
              </a:avLst>
            </a:prstGeom>
            <a:solidFill>
              <a:schemeClr val="accent2">
                <a:lumMod val="40000"/>
                <a:lumOff val="60000"/>
              </a:schemeClr>
            </a:solidFill>
            <a:ln w="63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900" dirty="0">
                <a:solidFill>
                  <a:schemeClr val="tx1"/>
                </a:solidFill>
              </a:endParaRPr>
            </a:p>
          </p:txBody>
        </p:sp>
        <p:sp>
          <p:nvSpPr>
            <p:cNvPr id="57" name="Can 56"/>
            <p:cNvSpPr/>
            <p:nvPr/>
          </p:nvSpPr>
          <p:spPr>
            <a:xfrm>
              <a:off x="4450129" y="2429575"/>
              <a:ext cx="149746" cy="157994"/>
            </a:xfrm>
            <a:prstGeom prst="can">
              <a:avLst>
                <a:gd name="adj" fmla="val 44344"/>
              </a:avLst>
            </a:prstGeom>
            <a:solidFill>
              <a:schemeClr val="accent2">
                <a:lumMod val="40000"/>
                <a:lumOff val="60000"/>
              </a:schemeClr>
            </a:solidFill>
            <a:ln w="63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900" dirty="0">
                <a:solidFill>
                  <a:schemeClr val="tx1"/>
                </a:solidFill>
              </a:endParaRPr>
            </a:p>
          </p:txBody>
        </p:sp>
        <p:sp>
          <p:nvSpPr>
            <p:cNvPr id="58" name="Can 57"/>
            <p:cNvSpPr/>
            <p:nvPr/>
          </p:nvSpPr>
          <p:spPr>
            <a:xfrm>
              <a:off x="2154211" y="3571365"/>
              <a:ext cx="149746" cy="157994"/>
            </a:xfrm>
            <a:prstGeom prst="can">
              <a:avLst>
                <a:gd name="adj" fmla="val 44344"/>
              </a:avLst>
            </a:prstGeom>
            <a:solidFill>
              <a:schemeClr val="accent2">
                <a:lumMod val="40000"/>
                <a:lumOff val="60000"/>
              </a:schemeClr>
            </a:solidFill>
            <a:ln w="63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900" dirty="0">
                <a:solidFill>
                  <a:schemeClr val="tx1"/>
                </a:solidFill>
              </a:endParaRPr>
            </a:p>
          </p:txBody>
        </p:sp>
        <p:sp>
          <p:nvSpPr>
            <p:cNvPr id="59" name="Can 58"/>
            <p:cNvSpPr/>
            <p:nvPr/>
          </p:nvSpPr>
          <p:spPr>
            <a:xfrm>
              <a:off x="4440063" y="3577057"/>
              <a:ext cx="149746" cy="157994"/>
            </a:xfrm>
            <a:prstGeom prst="can">
              <a:avLst>
                <a:gd name="adj" fmla="val 44344"/>
              </a:avLst>
            </a:prstGeom>
            <a:solidFill>
              <a:schemeClr val="accent2">
                <a:lumMod val="40000"/>
                <a:lumOff val="60000"/>
              </a:schemeClr>
            </a:solidFill>
            <a:ln w="63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900" dirty="0">
                <a:solidFill>
                  <a:schemeClr val="tx1"/>
                </a:solidFill>
              </a:endParaRPr>
            </a:p>
          </p:txBody>
        </p:sp>
        <p:sp>
          <p:nvSpPr>
            <p:cNvPr id="60" name="TextBox 59"/>
            <p:cNvSpPr txBox="1"/>
            <p:nvPr/>
          </p:nvSpPr>
          <p:spPr>
            <a:xfrm>
              <a:off x="1722787" y="3075657"/>
              <a:ext cx="1002197" cy="230832"/>
            </a:xfrm>
            <a:prstGeom prst="rect">
              <a:avLst/>
            </a:prstGeom>
            <a:noFill/>
          </p:spPr>
          <p:txBody>
            <a:bodyPr wrap="none" rtlCol="0">
              <a:spAutoFit/>
            </a:bodyPr>
            <a:lstStyle/>
            <a:p>
              <a:r>
                <a:rPr lang="en-US" sz="900" i="1" dirty="0" smtClean="0">
                  <a:latin typeface="+mj-lt"/>
                </a:rPr>
                <a:t>Stateful Operator</a:t>
              </a:r>
              <a:endParaRPr lang="en-US" sz="900" i="1" dirty="0">
                <a:latin typeface="+mj-lt"/>
              </a:endParaRPr>
            </a:p>
          </p:txBody>
        </p:sp>
        <p:cxnSp>
          <p:nvCxnSpPr>
            <p:cNvPr id="61" name="Straight Arrow Connector 60"/>
            <p:cNvCxnSpPr>
              <a:stCxn id="87" idx="2"/>
              <a:endCxn id="29" idx="0"/>
            </p:cNvCxnSpPr>
            <p:nvPr/>
          </p:nvCxnSpPr>
          <p:spPr>
            <a:xfrm>
              <a:off x="2223886" y="3306489"/>
              <a:ext cx="1" cy="249246"/>
            </a:xfrm>
            <a:prstGeom prst="straightConnector1">
              <a:avLst/>
            </a:prstGeom>
            <a:ln w="9525">
              <a:solidFill>
                <a:schemeClr val="tx1"/>
              </a:solidFill>
              <a:prstDash val="dashDot"/>
              <a:tailEnd type="arrow" w="sm" len="sm"/>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991446" y="3063534"/>
              <a:ext cx="1385316" cy="507831"/>
            </a:xfrm>
            <a:prstGeom prst="rect">
              <a:avLst/>
            </a:prstGeom>
            <a:noFill/>
          </p:spPr>
          <p:txBody>
            <a:bodyPr wrap="none" rtlCol="0">
              <a:spAutoFit/>
            </a:bodyPr>
            <a:lstStyle/>
            <a:p>
              <a:r>
                <a:rPr lang="en-US" sz="900" i="1" dirty="0" smtClean="0">
                  <a:latin typeface="+mj-lt"/>
                </a:rPr>
                <a:t>Materialized Intermediate</a:t>
              </a:r>
              <a:br>
                <a:rPr lang="en-US" sz="900" i="1" dirty="0" smtClean="0">
                  <a:latin typeface="+mj-lt"/>
                </a:rPr>
              </a:br>
              <a:r>
                <a:rPr lang="en-US" sz="900" i="1" dirty="0" smtClean="0">
                  <a:latin typeface="+mj-lt"/>
                </a:rPr>
                <a:t>Data Stream</a:t>
              </a:r>
              <a:br>
                <a:rPr lang="en-US" sz="900" i="1" dirty="0" smtClean="0">
                  <a:latin typeface="+mj-lt"/>
                </a:rPr>
              </a:br>
              <a:r>
                <a:rPr lang="en-US" sz="900" i="1" dirty="0" smtClean="0">
                  <a:latin typeface="+mj-lt"/>
                </a:rPr>
                <a:t>(blocking data exchange)</a:t>
              </a:r>
              <a:endParaRPr lang="en-US" sz="900" i="1" dirty="0">
                <a:latin typeface="+mj-lt"/>
              </a:endParaRPr>
            </a:p>
          </p:txBody>
        </p:sp>
        <p:sp>
          <p:nvSpPr>
            <p:cNvPr id="63" name="Oval 62"/>
            <p:cNvSpPr/>
            <p:nvPr/>
          </p:nvSpPr>
          <p:spPr>
            <a:xfrm>
              <a:off x="6507989" y="2413944"/>
              <a:ext cx="498493" cy="498493"/>
            </a:xfrm>
            <a:prstGeom prst="ellipse">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SNK1</a:t>
              </a:r>
              <a:endParaRPr lang="en-US" sz="900" dirty="0"/>
            </a:p>
          </p:txBody>
        </p:sp>
        <p:cxnSp>
          <p:nvCxnSpPr>
            <p:cNvPr id="64" name="Straight Arrow Connector 63"/>
            <p:cNvCxnSpPr>
              <a:stCxn id="50" idx="6"/>
            </p:cNvCxnSpPr>
            <p:nvPr/>
          </p:nvCxnSpPr>
          <p:spPr>
            <a:xfrm flipV="1">
              <a:off x="4774249" y="2663191"/>
              <a:ext cx="673621" cy="1"/>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65" name="Can 64"/>
            <p:cNvSpPr/>
            <p:nvPr/>
          </p:nvSpPr>
          <p:spPr>
            <a:xfrm>
              <a:off x="6682362" y="2444457"/>
              <a:ext cx="149746" cy="157994"/>
            </a:xfrm>
            <a:prstGeom prst="can">
              <a:avLst>
                <a:gd name="adj" fmla="val 44344"/>
              </a:avLst>
            </a:prstGeom>
            <a:solidFill>
              <a:schemeClr val="accent2">
                <a:lumMod val="40000"/>
                <a:lumOff val="60000"/>
              </a:schemeClr>
            </a:solidFill>
            <a:ln w="63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900" dirty="0">
                <a:solidFill>
                  <a:schemeClr val="tx1"/>
                </a:solidFill>
              </a:endParaRPr>
            </a:p>
          </p:txBody>
        </p:sp>
        <p:sp>
          <p:nvSpPr>
            <p:cNvPr id="66" name="Can 65"/>
            <p:cNvSpPr/>
            <p:nvPr/>
          </p:nvSpPr>
          <p:spPr>
            <a:xfrm>
              <a:off x="5447870" y="2413944"/>
              <a:ext cx="472468" cy="498493"/>
            </a:xfrm>
            <a:prstGeom prst="can">
              <a:avLst>
                <a:gd name="adj" fmla="val 42241"/>
              </a:avLst>
            </a:prstGeom>
            <a:solidFill>
              <a:schemeClr val="bg2">
                <a:lumMod val="90000"/>
              </a:schemeClr>
            </a:solidFill>
            <a:ln w="63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900" dirty="0" smtClean="0">
                  <a:solidFill>
                    <a:schemeClr val="tx1"/>
                  </a:solidFill>
                </a:rPr>
                <a:t>IS3</a:t>
              </a:r>
            </a:p>
          </p:txBody>
        </p:sp>
        <p:cxnSp>
          <p:nvCxnSpPr>
            <p:cNvPr id="67" name="Straight Arrow Connector 66"/>
            <p:cNvCxnSpPr/>
            <p:nvPr/>
          </p:nvCxnSpPr>
          <p:spPr>
            <a:xfrm>
              <a:off x="5920338" y="2663191"/>
              <a:ext cx="587651" cy="0"/>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5684104" y="2912437"/>
              <a:ext cx="0" cy="151097"/>
            </a:xfrm>
            <a:prstGeom prst="straightConnector1">
              <a:avLst/>
            </a:prstGeom>
            <a:ln w="9525">
              <a:solidFill>
                <a:schemeClr val="tx1"/>
              </a:solidFill>
              <a:prstDash val="sysDash"/>
              <a:tailEnd type="arrow"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87" idx="0"/>
              <a:endCxn id="27" idx="4"/>
            </p:cNvCxnSpPr>
            <p:nvPr/>
          </p:nvCxnSpPr>
          <p:spPr>
            <a:xfrm flipV="1">
              <a:off x="2223886" y="2920252"/>
              <a:ext cx="1" cy="155405"/>
            </a:xfrm>
            <a:prstGeom prst="straightConnector1">
              <a:avLst/>
            </a:prstGeom>
            <a:ln w="9525">
              <a:solidFill>
                <a:schemeClr val="tx1"/>
              </a:solidFill>
              <a:prstDash val="dashDot"/>
              <a:tailEnd type="arrow" w="sm" len="sm"/>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865645" y="4152229"/>
              <a:ext cx="1976823" cy="369332"/>
            </a:xfrm>
            <a:prstGeom prst="rect">
              <a:avLst/>
            </a:prstGeom>
            <a:noFill/>
          </p:spPr>
          <p:txBody>
            <a:bodyPr wrap="none" rtlCol="0">
              <a:spAutoFit/>
            </a:bodyPr>
            <a:lstStyle/>
            <a:p>
              <a:r>
                <a:rPr lang="en-US" sz="900" i="1" dirty="0" smtClean="0">
                  <a:latin typeface="+mj-lt"/>
                </a:rPr>
                <a:t>Transient Intermediate</a:t>
              </a:r>
              <a:br>
                <a:rPr lang="en-US" sz="900" i="1" dirty="0" smtClean="0">
                  <a:latin typeface="+mj-lt"/>
                </a:rPr>
              </a:br>
              <a:r>
                <a:rPr lang="en-US" sz="900" i="1" dirty="0" smtClean="0">
                  <a:latin typeface="+mj-lt"/>
                </a:rPr>
                <a:t>Data Stream (pipelined data exchange)</a:t>
              </a:r>
              <a:endParaRPr lang="en-US" sz="900" i="1" dirty="0">
                <a:latin typeface="+mj-lt"/>
              </a:endParaRPr>
            </a:p>
          </p:txBody>
        </p:sp>
        <p:grpSp>
          <p:nvGrpSpPr>
            <p:cNvPr id="71" name="Group 70"/>
            <p:cNvGrpSpPr/>
            <p:nvPr/>
          </p:nvGrpSpPr>
          <p:grpSpPr>
            <a:xfrm>
              <a:off x="2555506" y="2558208"/>
              <a:ext cx="522998" cy="94050"/>
              <a:chOff x="5001967" y="2707765"/>
              <a:chExt cx="522998" cy="94050"/>
            </a:xfrm>
          </p:grpSpPr>
          <p:sp>
            <p:nvSpPr>
              <p:cNvPr id="72" name="Triangle 71"/>
              <p:cNvSpPr/>
              <p:nvPr/>
            </p:nvSpPr>
            <p:spPr>
              <a:xfrm>
                <a:off x="5001967"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angle 72"/>
              <p:cNvSpPr/>
              <p:nvPr/>
            </p:nvSpPr>
            <p:spPr>
              <a:xfrm>
                <a:off x="5139933" y="2707765"/>
                <a:ext cx="109099" cy="940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iangle 73"/>
              <p:cNvSpPr/>
              <p:nvPr/>
            </p:nvSpPr>
            <p:spPr>
              <a:xfrm>
                <a:off x="5277899"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angle 74"/>
              <p:cNvSpPr/>
              <p:nvPr/>
            </p:nvSpPr>
            <p:spPr>
              <a:xfrm>
                <a:off x="5415866"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2521795" y="3682334"/>
              <a:ext cx="522998" cy="94050"/>
              <a:chOff x="5001967" y="2707765"/>
              <a:chExt cx="522998" cy="94050"/>
            </a:xfrm>
          </p:grpSpPr>
          <p:sp>
            <p:nvSpPr>
              <p:cNvPr id="77" name="Triangle 76"/>
              <p:cNvSpPr/>
              <p:nvPr/>
            </p:nvSpPr>
            <p:spPr>
              <a:xfrm>
                <a:off x="5001967"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iangle 77"/>
              <p:cNvSpPr/>
              <p:nvPr/>
            </p:nvSpPr>
            <p:spPr>
              <a:xfrm>
                <a:off x="5139933" y="2707765"/>
                <a:ext cx="109099" cy="9405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riangle 78"/>
              <p:cNvSpPr/>
              <p:nvPr/>
            </p:nvSpPr>
            <p:spPr>
              <a:xfrm>
                <a:off x="5277899" y="2707765"/>
                <a:ext cx="109099" cy="940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riangle 79"/>
              <p:cNvSpPr/>
              <p:nvPr/>
            </p:nvSpPr>
            <p:spPr>
              <a:xfrm>
                <a:off x="5415866"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1" name="Straight Arrow Connector 80"/>
            <p:cNvCxnSpPr>
              <a:endCxn id="28" idx="3"/>
            </p:cNvCxnSpPr>
            <p:nvPr/>
          </p:nvCxnSpPr>
          <p:spPr>
            <a:xfrm flipV="1">
              <a:off x="2854057" y="2920252"/>
              <a:ext cx="533132" cy="1231977"/>
            </a:xfrm>
            <a:prstGeom prst="straightConnector1">
              <a:avLst/>
            </a:prstGeom>
            <a:ln w="9525">
              <a:solidFill>
                <a:schemeClr val="tx1"/>
              </a:solidFill>
              <a:prstDash val="sysDash"/>
              <a:tailEnd type="arrow" w="sm" len="sm"/>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176789" y="3783088"/>
              <a:ext cx="803425" cy="230832"/>
            </a:xfrm>
            <a:prstGeom prst="rect">
              <a:avLst/>
            </a:prstGeom>
            <a:noFill/>
          </p:spPr>
          <p:txBody>
            <a:bodyPr wrap="none" rtlCol="0">
              <a:spAutoFit/>
            </a:bodyPr>
            <a:lstStyle/>
            <a:p>
              <a:r>
                <a:rPr lang="en-US" sz="900" i="1" dirty="0" smtClean="0">
                  <a:latin typeface="+mj-lt"/>
                </a:rPr>
                <a:t>Control Event</a:t>
              </a:r>
              <a:endParaRPr lang="en-US" sz="900" i="1" dirty="0">
                <a:latin typeface="+mj-lt"/>
              </a:endParaRPr>
            </a:p>
          </p:txBody>
        </p:sp>
        <p:sp>
          <p:nvSpPr>
            <p:cNvPr id="83" name="Triangle 82"/>
            <p:cNvSpPr/>
            <p:nvPr/>
          </p:nvSpPr>
          <p:spPr>
            <a:xfrm>
              <a:off x="6064088" y="3854532"/>
              <a:ext cx="109099" cy="940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riangle 83"/>
            <p:cNvSpPr/>
            <p:nvPr/>
          </p:nvSpPr>
          <p:spPr>
            <a:xfrm>
              <a:off x="6067997" y="4014747"/>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176789" y="3941956"/>
              <a:ext cx="752129" cy="230832"/>
            </a:xfrm>
            <a:prstGeom prst="rect">
              <a:avLst/>
            </a:prstGeom>
            <a:noFill/>
          </p:spPr>
          <p:txBody>
            <a:bodyPr wrap="none" rtlCol="0">
              <a:spAutoFit/>
            </a:bodyPr>
            <a:lstStyle/>
            <a:p>
              <a:r>
                <a:rPr lang="en-US" sz="900" i="1" dirty="0" smtClean="0">
                  <a:latin typeface="+mj-lt"/>
                </a:rPr>
                <a:t>Data Record</a:t>
              </a:r>
              <a:endParaRPr lang="en-US" sz="900" i="1" dirty="0">
                <a:latin typeface="+mj-lt"/>
              </a:endParaRPr>
            </a:p>
          </p:txBody>
        </p:sp>
        <p:sp>
          <p:nvSpPr>
            <p:cNvPr id="86" name="Can 85"/>
            <p:cNvSpPr/>
            <p:nvPr/>
          </p:nvSpPr>
          <p:spPr>
            <a:xfrm>
              <a:off x="6067997" y="4151763"/>
              <a:ext cx="106085" cy="111928"/>
            </a:xfrm>
            <a:prstGeom prst="can">
              <a:avLst>
                <a:gd name="adj" fmla="val 44344"/>
              </a:avLst>
            </a:prstGeom>
            <a:solidFill>
              <a:schemeClr val="accent2">
                <a:lumMod val="40000"/>
                <a:lumOff val="60000"/>
              </a:schemeClr>
            </a:solidFill>
            <a:ln w="63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900" dirty="0">
                <a:solidFill>
                  <a:schemeClr val="tx1"/>
                </a:solidFill>
              </a:endParaRPr>
            </a:p>
          </p:txBody>
        </p:sp>
        <p:sp>
          <p:nvSpPr>
            <p:cNvPr id="87" name="TextBox 86"/>
            <p:cNvSpPr txBox="1"/>
            <p:nvPr/>
          </p:nvSpPr>
          <p:spPr>
            <a:xfrm>
              <a:off x="6176789" y="4110257"/>
              <a:ext cx="869149" cy="230832"/>
            </a:xfrm>
            <a:prstGeom prst="rect">
              <a:avLst/>
            </a:prstGeom>
            <a:noFill/>
          </p:spPr>
          <p:txBody>
            <a:bodyPr wrap="none" rtlCol="0">
              <a:spAutoFit/>
            </a:bodyPr>
            <a:lstStyle/>
            <a:p>
              <a:r>
                <a:rPr lang="en-US" sz="900" i="1" dirty="0" smtClean="0">
                  <a:latin typeface="+mj-lt"/>
                </a:rPr>
                <a:t>Operator State</a:t>
              </a:r>
              <a:endParaRPr lang="en-US" sz="900" i="1" dirty="0">
                <a:latin typeface="+mj-lt"/>
              </a:endParaRPr>
            </a:p>
          </p:txBody>
        </p:sp>
        <p:grpSp>
          <p:nvGrpSpPr>
            <p:cNvPr id="88" name="Group 87"/>
            <p:cNvGrpSpPr/>
            <p:nvPr/>
          </p:nvGrpSpPr>
          <p:grpSpPr>
            <a:xfrm>
              <a:off x="4848432" y="2555426"/>
              <a:ext cx="522998" cy="94050"/>
              <a:chOff x="5001967" y="2707765"/>
              <a:chExt cx="522998" cy="94050"/>
            </a:xfrm>
          </p:grpSpPr>
          <p:sp>
            <p:nvSpPr>
              <p:cNvPr id="89" name="Triangle 88"/>
              <p:cNvSpPr/>
              <p:nvPr/>
            </p:nvSpPr>
            <p:spPr>
              <a:xfrm>
                <a:off x="5001967" y="2707765"/>
                <a:ext cx="109099" cy="940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riangle 89"/>
              <p:cNvSpPr/>
              <p:nvPr/>
            </p:nvSpPr>
            <p:spPr>
              <a:xfrm>
                <a:off x="5139933" y="2707765"/>
                <a:ext cx="109099" cy="9405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riangle 90"/>
              <p:cNvSpPr/>
              <p:nvPr/>
            </p:nvSpPr>
            <p:spPr>
              <a:xfrm>
                <a:off x="5277899"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iangle 91"/>
              <p:cNvSpPr/>
              <p:nvPr/>
            </p:nvSpPr>
            <p:spPr>
              <a:xfrm>
                <a:off x="5415866" y="2707765"/>
                <a:ext cx="109099" cy="940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3" name="Straight Arrow Connector 92"/>
            <p:cNvCxnSpPr/>
            <p:nvPr/>
          </p:nvCxnSpPr>
          <p:spPr>
            <a:xfrm flipV="1">
              <a:off x="2854057" y="4054227"/>
              <a:ext cx="296897" cy="98002"/>
            </a:xfrm>
            <a:prstGeom prst="straightConnector1">
              <a:avLst/>
            </a:prstGeom>
            <a:ln w="9525">
              <a:solidFill>
                <a:schemeClr val="tx1"/>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3683155" y="3688026"/>
              <a:ext cx="522998" cy="94050"/>
              <a:chOff x="5001967" y="2707765"/>
              <a:chExt cx="522998" cy="94050"/>
            </a:xfrm>
          </p:grpSpPr>
          <p:sp>
            <p:nvSpPr>
              <p:cNvPr id="95" name="Triangle 94"/>
              <p:cNvSpPr/>
              <p:nvPr/>
            </p:nvSpPr>
            <p:spPr>
              <a:xfrm>
                <a:off x="5001967"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riangle 95"/>
              <p:cNvSpPr/>
              <p:nvPr/>
            </p:nvSpPr>
            <p:spPr>
              <a:xfrm>
                <a:off x="5139933" y="2707765"/>
                <a:ext cx="109099" cy="9405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iangle 96"/>
              <p:cNvSpPr/>
              <p:nvPr/>
            </p:nvSpPr>
            <p:spPr>
              <a:xfrm>
                <a:off x="5277899" y="2707765"/>
                <a:ext cx="109099" cy="940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p:cNvSpPr/>
              <p:nvPr/>
            </p:nvSpPr>
            <p:spPr>
              <a:xfrm>
                <a:off x="5415866"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3653404" y="2546403"/>
              <a:ext cx="522998" cy="94050"/>
              <a:chOff x="5001967" y="2707765"/>
              <a:chExt cx="522998" cy="94050"/>
            </a:xfrm>
          </p:grpSpPr>
          <p:sp>
            <p:nvSpPr>
              <p:cNvPr id="100" name="Triangle 99"/>
              <p:cNvSpPr/>
              <p:nvPr/>
            </p:nvSpPr>
            <p:spPr>
              <a:xfrm>
                <a:off x="5001967"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p:cNvSpPr/>
              <p:nvPr/>
            </p:nvSpPr>
            <p:spPr>
              <a:xfrm>
                <a:off x="5139933" y="2707765"/>
                <a:ext cx="109099" cy="940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riangle 101"/>
              <p:cNvSpPr/>
              <p:nvPr/>
            </p:nvSpPr>
            <p:spPr>
              <a:xfrm>
                <a:off x="5277899"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p:cNvSpPr/>
              <p:nvPr/>
            </p:nvSpPr>
            <p:spPr>
              <a:xfrm>
                <a:off x="5415866" y="2707765"/>
                <a:ext cx="109099" cy="940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9808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Arrow Connector 89"/>
          <p:cNvCxnSpPr>
            <a:stCxn id="822" idx="3"/>
            <a:endCxn id="803" idx="1"/>
          </p:cNvCxnSpPr>
          <p:nvPr/>
        </p:nvCxnSpPr>
        <p:spPr>
          <a:xfrm flipV="1">
            <a:off x="2692288" y="3129643"/>
            <a:ext cx="3010826" cy="440391"/>
          </a:xfrm>
          <a:prstGeom prst="straightConnector1">
            <a:avLst/>
          </a:prstGeom>
          <a:ln w="19050">
            <a:solidFill>
              <a:schemeClr val="tx1">
                <a:lumMod val="50000"/>
                <a:lumOff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22" idx="3"/>
            <a:endCxn id="785" idx="1"/>
          </p:cNvCxnSpPr>
          <p:nvPr/>
        </p:nvCxnSpPr>
        <p:spPr>
          <a:xfrm>
            <a:off x="2692288" y="3570034"/>
            <a:ext cx="3014681" cy="525013"/>
          </a:xfrm>
          <a:prstGeom prst="straightConnector1">
            <a:avLst/>
          </a:prstGeom>
          <a:ln w="19050">
            <a:solidFill>
              <a:schemeClr val="tx1">
                <a:lumMod val="50000"/>
                <a:lumOff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821" name="Shape 821"/>
          <p:cNvSpPr>
            <a:spLocks noGrp="1"/>
          </p:cNvSpPr>
          <p:nvPr>
            <p:ph type="title"/>
          </p:nvPr>
        </p:nvSpPr>
        <p:spPr>
          <a:prstGeom prst="rect">
            <a:avLst/>
          </a:prstGeom>
        </p:spPr>
        <p:txBody>
          <a:bodyPr vert="horz" lIns="0" tIns="0" rIns="0" bIns="0" rtlCol="0" anchor="ctr">
            <a:normAutofit/>
          </a:bodyPr>
          <a:lstStyle>
            <a:lvl1pPr>
              <a:defRPr sz="3800"/>
            </a:lvl1pPr>
          </a:lstStyle>
          <a:p>
            <a:pPr lvl="0">
              <a:defRPr sz="1800"/>
            </a:pPr>
            <a:r>
              <a:rPr sz="3600" dirty="0" smtClean="0"/>
              <a:t>Architecture</a:t>
            </a:r>
            <a:endParaRPr sz="3600" dirty="0"/>
          </a:p>
        </p:txBody>
      </p:sp>
      <p:sp>
        <p:nvSpPr>
          <p:cNvPr id="770" name="Shape 770"/>
          <p:cNvSpPr>
            <a:spLocks noGrp="1"/>
          </p:cNvSpPr>
          <p:nvPr>
            <p:ph idx="1"/>
          </p:nvPr>
        </p:nvSpPr>
        <p:spPr>
          <a:prstGeom prst="rect">
            <a:avLst/>
          </a:prstGeom>
        </p:spPr>
        <p:txBody>
          <a:bodyPr vert="horz" lIns="0" tIns="0" rIns="0" bIns="0" rtlCol="0">
            <a:normAutofit/>
          </a:bodyPr>
          <a:lstStyle/>
          <a:p>
            <a:pPr marL="180975" indent="-180975">
              <a:lnSpc>
                <a:spcPct val="90000"/>
              </a:lnSpc>
              <a:defRPr sz="1800"/>
            </a:pPr>
            <a:r>
              <a:rPr sz="2000" dirty="0"/>
              <a:t>Hybrid MapReduce and MPP database runtime</a:t>
            </a:r>
          </a:p>
          <a:p>
            <a:pPr marL="180975" indent="-180975">
              <a:lnSpc>
                <a:spcPct val="90000"/>
              </a:lnSpc>
              <a:defRPr sz="1800"/>
            </a:pPr>
            <a:endParaRPr lang="en-US" sz="2000" dirty="0" smtClean="0"/>
          </a:p>
          <a:p>
            <a:pPr marL="180975" indent="-180975">
              <a:lnSpc>
                <a:spcPct val="90000"/>
              </a:lnSpc>
              <a:defRPr sz="1800"/>
            </a:pPr>
            <a:r>
              <a:rPr sz="2000" dirty="0" smtClean="0"/>
              <a:t>Pipelined/Streaming engine</a:t>
            </a:r>
            <a:endParaRPr lang="en-US" sz="2000" dirty="0" smtClean="0"/>
          </a:p>
          <a:p>
            <a:pPr marL="581025" lvl="1" indent="-180975">
              <a:lnSpc>
                <a:spcPct val="90000"/>
              </a:lnSpc>
              <a:defRPr sz="1800"/>
            </a:pPr>
            <a:r>
              <a:rPr lang="en-US" sz="1600" dirty="0" smtClean="0"/>
              <a:t>Complete DAG deployed</a:t>
            </a:r>
            <a:endParaRPr sz="1600" dirty="0"/>
          </a:p>
        </p:txBody>
      </p:sp>
      <p:sp>
        <p:nvSpPr>
          <p:cNvPr id="769" name="Shape 769"/>
          <p:cNvSpPr>
            <a:spLocks noGrp="1"/>
          </p:cNvSpPr>
          <p:nvPr>
            <p:ph type="sldNum" sz="quarter" idx="12"/>
          </p:nvPr>
        </p:nvSpPr>
        <p:spPr>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900">
                <a:solidFill>
                  <a:srgbClr val="888888"/>
                </a:solidFill>
              </a:rPr>
              <a:t>11</a:t>
            </a:fld>
            <a:endParaRPr sz="900">
              <a:solidFill>
                <a:srgbClr val="888888"/>
              </a:solidFill>
            </a:endParaRPr>
          </a:p>
        </p:txBody>
      </p:sp>
      <p:sp>
        <p:nvSpPr>
          <p:cNvPr id="771" name="Shape 771"/>
          <p:cNvSpPr/>
          <p:nvPr/>
        </p:nvSpPr>
        <p:spPr>
          <a:xfrm>
            <a:off x="3959711" y="2702147"/>
            <a:ext cx="1590676" cy="847726"/>
          </a:xfrm>
          <a:prstGeom prst="rect">
            <a:avLst/>
          </a:prstGeom>
          <a:solidFill>
            <a:srgbClr val="CDDDAC">
              <a:alpha val="40000"/>
            </a:srgbClr>
          </a:solidFill>
          <a:ln w="12700">
            <a:solidFill>
              <a:srgbClr val="535353"/>
            </a:solidFill>
            <a:prstDash val="sysDot"/>
            <a:miter lim="400000"/>
          </a:ln>
        </p:spPr>
        <p:txBody>
          <a:bodyPr lIns="0" tIns="0" rIns="0" bIns="0" anchor="ctr"/>
          <a:lstStyle/>
          <a:p>
            <a:pPr lvl="0"/>
            <a:endParaRPr sz="1350"/>
          </a:p>
        </p:txBody>
      </p:sp>
      <p:sp>
        <p:nvSpPr>
          <p:cNvPr id="827" name="Shape 827"/>
          <p:cNvSpPr/>
          <p:nvPr/>
        </p:nvSpPr>
        <p:spPr>
          <a:xfrm rot="674381" flipV="1">
            <a:off x="4573526" y="3150668"/>
            <a:ext cx="228805"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tailEnd type="triangle"/>
          </a:ln>
        </p:spPr>
        <p:txBody>
          <a:bodyPr/>
          <a:lstStyle/>
          <a:p>
            <a:pPr lvl="0"/>
            <a:endParaRPr sz="1350"/>
          </a:p>
        </p:txBody>
      </p:sp>
      <p:sp>
        <p:nvSpPr>
          <p:cNvPr id="777" name="Shape 777"/>
          <p:cNvSpPr/>
          <p:nvPr/>
        </p:nvSpPr>
        <p:spPr>
          <a:xfrm>
            <a:off x="3948119" y="2469262"/>
            <a:ext cx="636585" cy="2077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rPr sz="1350">
                <a:solidFill>
                  <a:srgbClr val="535353"/>
                </a:solidFill>
              </a:rPr>
              <a:t>Worker </a:t>
            </a:r>
            <a:r>
              <a:rPr sz="1200">
                <a:solidFill>
                  <a:srgbClr val="535353"/>
                </a:solidFill>
                <a:latin typeface="+mj-lt"/>
                <a:ea typeface="+mj-ea"/>
                <a:cs typeface="+mj-cs"/>
                <a:sym typeface="Avenir Book"/>
              </a:rPr>
              <a:t>1</a:t>
            </a:r>
          </a:p>
        </p:txBody>
      </p:sp>
      <p:sp>
        <p:nvSpPr>
          <p:cNvPr id="778" name="Shape 778"/>
          <p:cNvSpPr/>
          <p:nvPr/>
        </p:nvSpPr>
        <p:spPr>
          <a:xfrm>
            <a:off x="3962463" y="3671184"/>
            <a:ext cx="1590676" cy="847726"/>
          </a:xfrm>
          <a:prstGeom prst="rect">
            <a:avLst/>
          </a:prstGeom>
          <a:solidFill>
            <a:srgbClr val="CDDDAC">
              <a:alpha val="40000"/>
            </a:srgbClr>
          </a:solidFill>
          <a:ln w="12700">
            <a:solidFill>
              <a:srgbClr val="535353"/>
            </a:solidFill>
            <a:prstDash val="sysDot"/>
            <a:miter lim="400000"/>
          </a:ln>
        </p:spPr>
        <p:txBody>
          <a:bodyPr lIns="0" tIns="0" rIns="0" bIns="0" anchor="ctr"/>
          <a:lstStyle/>
          <a:p>
            <a:pPr lvl="0"/>
            <a:endParaRPr sz="1350"/>
          </a:p>
        </p:txBody>
      </p:sp>
      <p:sp>
        <p:nvSpPr>
          <p:cNvPr id="784" name="Shape 784"/>
          <p:cNvSpPr/>
          <p:nvPr/>
        </p:nvSpPr>
        <p:spPr>
          <a:xfrm>
            <a:off x="3948119" y="4505376"/>
            <a:ext cx="636585" cy="2077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rPr sz="1350">
                <a:solidFill>
                  <a:srgbClr val="535353"/>
                </a:solidFill>
              </a:rPr>
              <a:t>Worker </a:t>
            </a:r>
            <a:r>
              <a:rPr sz="1200">
                <a:solidFill>
                  <a:srgbClr val="535353"/>
                </a:solidFill>
                <a:latin typeface="+mj-lt"/>
                <a:ea typeface="+mj-ea"/>
                <a:cs typeface="+mj-cs"/>
                <a:sym typeface="Avenir Book"/>
              </a:rPr>
              <a:t>3</a:t>
            </a:r>
          </a:p>
        </p:txBody>
      </p:sp>
      <p:sp>
        <p:nvSpPr>
          <p:cNvPr id="785" name="Shape 785"/>
          <p:cNvSpPr/>
          <p:nvPr/>
        </p:nvSpPr>
        <p:spPr>
          <a:xfrm>
            <a:off x="5706969" y="3671184"/>
            <a:ext cx="1590676" cy="847726"/>
          </a:xfrm>
          <a:prstGeom prst="rect">
            <a:avLst/>
          </a:prstGeom>
          <a:solidFill>
            <a:srgbClr val="CDDDAC">
              <a:alpha val="40000"/>
            </a:srgbClr>
          </a:solidFill>
          <a:ln w="12700">
            <a:solidFill>
              <a:srgbClr val="535353"/>
            </a:solidFill>
            <a:prstDash val="sysDot"/>
            <a:miter lim="400000"/>
          </a:ln>
        </p:spPr>
        <p:txBody>
          <a:bodyPr lIns="0" tIns="0" rIns="0" bIns="0" anchor="ctr"/>
          <a:lstStyle/>
          <a:p>
            <a:pPr lvl="0"/>
            <a:endParaRPr sz="1350"/>
          </a:p>
        </p:txBody>
      </p:sp>
      <p:sp>
        <p:nvSpPr>
          <p:cNvPr id="790" name="Shape 790"/>
          <p:cNvSpPr/>
          <p:nvPr/>
        </p:nvSpPr>
        <p:spPr>
          <a:xfrm>
            <a:off x="5675974" y="4500011"/>
            <a:ext cx="636585" cy="2077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rPr sz="1350">
                <a:solidFill>
                  <a:srgbClr val="535353"/>
                </a:solidFill>
              </a:rPr>
              <a:t>Worker </a:t>
            </a:r>
            <a:r>
              <a:rPr sz="1200">
                <a:solidFill>
                  <a:srgbClr val="535353"/>
                </a:solidFill>
                <a:latin typeface="+mj-lt"/>
                <a:ea typeface="+mj-ea"/>
                <a:cs typeface="+mj-cs"/>
                <a:sym typeface="Avenir Book"/>
              </a:rPr>
              <a:t>4</a:t>
            </a:r>
          </a:p>
        </p:txBody>
      </p:sp>
      <p:sp>
        <p:nvSpPr>
          <p:cNvPr id="830" name="Shape 830"/>
          <p:cNvSpPr/>
          <p:nvPr/>
        </p:nvSpPr>
        <p:spPr>
          <a:xfrm flipV="1">
            <a:off x="5024237" y="4152027"/>
            <a:ext cx="913295" cy="77183"/>
          </a:xfrm>
          <a:custGeom>
            <a:avLst/>
            <a:gdLst/>
            <a:ahLst/>
            <a:cxnLst>
              <a:cxn ang="0">
                <a:pos x="wd2" y="hd2"/>
              </a:cxn>
              <a:cxn ang="5400000">
                <a:pos x="wd2" y="hd2"/>
              </a:cxn>
              <a:cxn ang="10800000">
                <a:pos x="wd2" y="hd2"/>
              </a:cxn>
              <a:cxn ang="16200000">
                <a:pos x="wd2" y="hd2"/>
              </a:cxn>
            </a:cxnLst>
            <a:rect l="0" t="0" r="r" b="b"/>
            <a:pathLst>
              <a:path w="21600" h="20463" extrusionOk="0">
                <a:moveTo>
                  <a:pt x="0" y="20463"/>
                </a:moveTo>
                <a:cubicBezTo>
                  <a:pt x="6453" y="5632"/>
                  <a:pt x="13653" y="-1137"/>
                  <a:pt x="21600" y="155"/>
                </a:cubicBezTo>
              </a:path>
            </a:pathLst>
          </a:custGeom>
          <a:ln w="28575">
            <a:solidFill/>
            <a:tailEnd type="triangle"/>
          </a:ln>
        </p:spPr>
        <p:txBody>
          <a:bodyPr/>
          <a:lstStyle/>
          <a:p>
            <a:pPr lvl="0"/>
            <a:endParaRPr sz="1350"/>
          </a:p>
        </p:txBody>
      </p:sp>
      <p:sp>
        <p:nvSpPr>
          <p:cNvPr id="831" name="Shape 831"/>
          <p:cNvSpPr/>
          <p:nvPr/>
        </p:nvSpPr>
        <p:spPr>
          <a:xfrm>
            <a:off x="4927375" y="3269478"/>
            <a:ext cx="985978" cy="8957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63" y="10309"/>
                  <a:pt x="9563" y="17509"/>
                  <a:pt x="21600" y="21600"/>
                </a:cubicBezTo>
              </a:path>
            </a:pathLst>
          </a:custGeom>
          <a:ln w="28575">
            <a:solidFill/>
            <a:tailEnd type="triangle"/>
          </a:ln>
        </p:spPr>
        <p:txBody>
          <a:bodyPr/>
          <a:lstStyle/>
          <a:p>
            <a:pPr lvl="0"/>
            <a:endParaRPr sz="1350"/>
          </a:p>
        </p:txBody>
      </p:sp>
      <p:sp>
        <p:nvSpPr>
          <p:cNvPr id="832" name="Shape 832"/>
          <p:cNvSpPr/>
          <p:nvPr/>
        </p:nvSpPr>
        <p:spPr>
          <a:xfrm rot="729195">
            <a:off x="6176941" y="4145109"/>
            <a:ext cx="236451" cy="532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8575">
            <a:solidFill/>
            <a:tailEnd type="triangle"/>
          </a:ln>
        </p:spPr>
        <p:txBody>
          <a:bodyPr/>
          <a:lstStyle/>
          <a:p>
            <a:pPr lvl="0"/>
            <a:endParaRPr sz="1350"/>
          </a:p>
        </p:txBody>
      </p:sp>
      <p:sp>
        <p:nvSpPr>
          <p:cNvPr id="803" name="Shape 803"/>
          <p:cNvSpPr/>
          <p:nvPr/>
        </p:nvSpPr>
        <p:spPr>
          <a:xfrm>
            <a:off x="5703114" y="2705780"/>
            <a:ext cx="1590676" cy="847726"/>
          </a:xfrm>
          <a:prstGeom prst="rect">
            <a:avLst/>
          </a:prstGeom>
          <a:solidFill>
            <a:srgbClr val="CDDDAC">
              <a:alpha val="40000"/>
            </a:srgbClr>
          </a:solidFill>
          <a:ln w="12700">
            <a:solidFill>
              <a:srgbClr val="535353"/>
            </a:solidFill>
            <a:prstDash val="sysDot"/>
            <a:miter lim="400000"/>
          </a:ln>
        </p:spPr>
        <p:txBody>
          <a:bodyPr lIns="0" tIns="0" rIns="0" bIns="0" anchor="ctr"/>
          <a:lstStyle/>
          <a:p>
            <a:pPr lvl="0"/>
            <a:endParaRPr sz="1350"/>
          </a:p>
        </p:txBody>
      </p:sp>
      <p:cxnSp>
        <p:nvCxnSpPr>
          <p:cNvPr id="807" name="Connector 807"/>
          <p:cNvCxnSpPr/>
          <p:nvPr/>
        </p:nvCxnSpPr>
        <p:spPr>
          <a:xfrm rot="16200000" flipV="1">
            <a:off x="5705475" y="1814192"/>
            <a:ext cx="9525" cy="2562225"/>
          </a:xfrm>
          <a:prstGeom prst="bentConnector3">
            <a:avLst>
              <a:gd name="adj1" fmla="val 2666667"/>
            </a:avLst>
          </a:prstGeom>
          <a:ln w="38100">
            <a:solidFill>
              <a:srgbClr val="C0504D"/>
            </a:solidFill>
            <a:tailEnd type="triangle"/>
          </a:ln>
        </p:spPr>
      </p:cxnSp>
      <p:sp>
        <p:nvSpPr>
          <p:cNvPr id="834" name="Shape 834"/>
          <p:cNvSpPr/>
          <p:nvPr/>
        </p:nvSpPr>
        <p:spPr>
          <a:xfrm rot="20779128">
            <a:off x="6173576" y="3115658"/>
            <a:ext cx="251125"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tailEnd type="triangle"/>
          </a:ln>
        </p:spPr>
        <p:txBody>
          <a:bodyPr/>
          <a:lstStyle/>
          <a:p>
            <a:pPr lvl="0"/>
            <a:endParaRPr sz="1350"/>
          </a:p>
        </p:txBody>
      </p:sp>
      <p:sp>
        <p:nvSpPr>
          <p:cNvPr id="835" name="Shape 835"/>
          <p:cNvSpPr/>
          <p:nvPr/>
        </p:nvSpPr>
        <p:spPr>
          <a:xfrm>
            <a:off x="6065881" y="3224154"/>
            <a:ext cx="326708" cy="792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8575">
            <a:solidFill/>
            <a:tailEnd type="triangle"/>
          </a:ln>
        </p:spPr>
        <p:txBody>
          <a:bodyPr/>
          <a:lstStyle/>
          <a:p>
            <a:pPr lvl="0"/>
            <a:endParaRPr sz="1350"/>
          </a:p>
        </p:txBody>
      </p:sp>
      <p:sp>
        <p:nvSpPr>
          <p:cNvPr id="836" name="Shape 836"/>
          <p:cNvSpPr/>
          <p:nvPr/>
        </p:nvSpPr>
        <p:spPr>
          <a:xfrm rot="739090">
            <a:off x="6616700" y="3174263"/>
            <a:ext cx="284483" cy="457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8575">
            <a:solidFill/>
            <a:tailEnd type="triangle"/>
          </a:ln>
        </p:spPr>
        <p:txBody>
          <a:bodyPr/>
          <a:lstStyle/>
          <a:p>
            <a:pPr lvl="0"/>
            <a:endParaRPr sz="1350"/>
          </a:p>
        </p:txBody>
      </p:sp>
      <p:sp>
        <p:nvSpPr>
          <p:cNvPr id="837" name="Shape 837"/>
          <p:cNvSpPr/>
          <p:nvPr/>
        </p:nvSpPr>
        <p:spPr>
          <a:xfrm flipV="1">
            <a:off x="4970743" y="3042025"/>
            <a:ext cx="978960" cy="46175"/>
          </a:xfrm>
          <a:custGeom>
            <a:avLst/>
            <a:gdLst/>
            <a:ahLst/>
            <a:cxnLst>
              <a:cxn ang="0">
                <a:pos x="wd2" y="hd2"/>
              </a:cxn>
              <a:cxn ang="5400000">
                <a:pos x="wd2" y="hd2"/>
              </a:cxn>
              <a:cxn ang="10800000">
                <a:pos x="wd2" y="hd2"/>
              </a:cxn>
              <a:cxn ang="16200000">
                <a:pos x="wd2" y="hd2"/>
              </a:cxn>
            </a:cxnLst>
            <a:rect l="0" t="0" r="r" b="b"/>
            <a:pathLst>
              <a:path w="21600" h="19336" extrusionOk="0">
                <a:moveTo>
                  <a:pt x="0" y="0"/>
                </a:moveTo>
                <a:cubicBezTo>
                  <a:pt x="6920" y="15399"/>
                  <a:pt x="14120" y="21600"/>
                  <a:pt x="21600" y="18604"/>
                </a:cubicBezTo>
              </a:path>
            </a:pathLst>
          </a:custGeom>
          <a:ln w="28575">
            <a:solidFill/>
            <a:tailEnd type="triangle"/>
          </a:ln>
        </p:spPr>
        <p:txBody>
          <a:bodyPr/>
          <a:lstStyle/>
          <a:p>
            <a:pPr lvl="0"/>
            <a:endParaRPr sz="1350"/>
          </a:p>
        </p:txBody>
      </p:sp>
      <p:sp>
        <p:nvSpPr>
          <p:cNvPr id="838" name="Shape 838"/>
          <p:cNvSpPr/>
          <p:nvPr/>
        </p:nvSpPr>
        <p:spPr>
          <a:xfrm>
            <a:off x="4936212" y="3116927"/>
            <a:ext cx="970729" cy="9174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883" y="11575"/>
                  <a:pt x="10083" y="4375"/>
                  <a:pt x="21600" y="0"/>
                </a:cubicBezTo>
              </a:path>
            </a:pathLst>
          </a:custGeom>
          <a:ln w="28575">
            <a:solidFill/>
            <a:tailEnd type="triangle"/>
          </a:ln>
        </p:spPr>
        <p:txBody>
          <a:bodyPr/>
          <a:lstStyle/>
          <a:p>
            <a:pPr lvl="0"/>
            <a:endParaRPr sz="1350"/>
          </a:p>
        </p:txBody>
      </p:sp>
      <p:sp>
        <p:nvSpPr>
          <p:cNvPr id="820" name="Shape 820"/>
          <p:cNvSpPr/>
          <p:nvPr/>
        </p:nvSpPr>
        <p:spPr>
          <a:xfrm>
            <a:off x="5670024" y="2469262"/>
            <a:ext cx="636585" cy="2077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rPr sz="1350">
                <a:solidFill>
                  <a:srgbClr val="535353"/>
                </a:solidFill>
              </a:rPr>
              <a:t>Worker </a:t>
            </a:r>
            <a:r>
              <a:rPr sz="1200">
                <a:solidFill>
                  <a:srgbClr val="535353"/>
                </a:solidFill>
                <a:latin typeface="+mj-lt"/>
                <a:ea typeface="+mj-ea"/>
                <a:cs typeface="+mj-cs"/>
                <a:sym typeface="Avenir Book"/>
              </a:rPr>
              <a:t>2</a:t>
            </a:r>
          </a:p>
        </p:txBody>
      </p:sp>
      <p:sp>
        <p:nvSpPr>
          <p:cNvPr id="822" name="Shape 822"/>
          <p:cNvSpPr/>
          <p:nvPr/>
        </p:nvSpPr>
        <p:spPr>
          <a:xfrm>
            <a:off x="1243584" y="3173527"/>
            <a:ext cx="1448704" cy="793013"/>
          </a:xfrm>
          <a:prstGeom prst="rect">
            <a:avLst/>
          </a:prstGeom>
          <a:solidFill>
            <a:schemeClr val="accent6">
              <a:lumMod val="40000"/>
              <a:lumOff val="60000"/>
            </a:schemeClr>
          </a:solidFill>
          <a:ln w="12700">
            <a:solidFill>
              <a:srgbClr val="535353"/>
            </a:solidFill>
            <a:prstDash val="sysDot"/>
            <a:miter lim="400000"/>
          </a:ln>
          <a:extLst>
            <a:ext uri="{C572A759-6A51-4108-AA02-DFA0A04FC94B}">
              <ma14:wrappingTextBoxFlag xmlns:ma14="http://schemas.microsoft.com/office/mac/drawingml/2011/main" val="1"/>
            </a:ext>
          </a:extLst>
        </p:spPr>
        <p:txBody>
          <a:bodyPr lIns="0" tIns="0" rIns="0" bIns="0" anchor="ctr"/>
          <a:lstStyle>
            <a:lvl1pPr algn="ctr">
              <a:defRPr>
                <a:solidFill>
                  <a:srgbClr val="FFFFFF"/>
                </a:solidFill>
              </a:defRPr>
            </a:lvl1pPr>
          </a:lstStyle>
          <a:p>
            <a:pPr lvl="0">
              <a:defRPr>
                <a:solidFill>
                  <a:srgbClr val="000000"/>
                </a:solidFill>
              </a:defRPr>
            </a:pPr>
            <a:r>
              <a:rPr sz="1350"/>
              <a:t>Job Manager</a:t>
            </a:r>
          </a:p>
        </p:txBody>
      </p:sp>
      <p:sp>
        <p:nvSpPr>
          <p:cNvPr id="70" name="Rectangle 69"/>
          <p:cNvSpPr/>
          <p:nvPr/>
        </p:nvSpPr>
        <p:spPr>
          <a:xfrm>
            <a:off x="4363689" y="3089459"/>
            <a:ext cx="203075" cy="250454"/>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802332" y="3028413"/>
            <a:ext cx="271152" cy="271152"/>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sp>
        <p:nvSpPr>
          <p:cNvPr id="73" name="Oval 72"/>
          <p:cNvSpPr/>
          <p:nvPr/>
        </p:nvSpPr>
        <p:spPr>
          <a:xfrm>
            <a:off x="5905789" y="3028413"/>
            <a:ext cx="271152" cy="271152"/>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sp>
        <p:nvSpPr>
          <p:cNvPr id="74" name="Oval 73"/>
          <p:cNvSpPr/>
          <p:nvPr/>
        </p:nvSpPr>
        <p:spPr>
          <a:xfrm>
            <a:off x="6413392" y="3028413"/>
            <a:ext cx="271152" cy="271152"/>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sp>
        <p:nvSpPr>
          <p:cNvPr id="75" name="Oval 74"/>
          <p:cNvSpPr/>
          <p:nvPr/>
        </p:nvSpPr>
        <p:spPr>
          <a:xfrm>
            <a:off x="4802332" y="3992993"/>
            <a:ext cx="271152" cy="271152"/>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sp>
        <p:nvSpPr>
          <p:cNvPr id="76" name="Oval 75"/>
          <p:cNvSpPr/>
          <p:nvPr/>
        </p:nvSpPr>
        <p:spPr>
          <a:xfrm>
            <a:off x="5905789" y="3992993"/>
            <a:ext cx="271152" cy="271152"/>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sp>
        <p:nvSpPr>
          <p:cNvPr id="78" name="Rectangle 77"/>
          <p:cNvSpPr/>
          <p:nvPr/>
        </p:nvSpPr>
        <p:spPr>
          <a:xfrm>
            <a:off x="4370041" y="4033975"/>
            <a:ext cx="203075" cy="250454"/>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899337" y="3099467"/>
            <a:ext cx="203075" cy="250454"/>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6899337" y="4027979"/>
            <a:ext cx="203075" cy="250454"/>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Shape 827"/>
          <p:cNvSpPr/>
          <p:nvPr/>
        </p:nvSpPr>
        <p:spPr>
          <a:xfrm rot="674381" flipV="1">
            <a:off x="4580615" y="4136181"/>
            <a:ext cx="228805"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tailEnd type="triangle"/>
          </a:ln>
        </p:spPr>
        <p:txBody>
          <a:bodyPr/>
          <a:lstStyle/>
          <a:p>
            <a:pPr lvl="0"/>
            <a:endParaRPr sz="1350"/>
          </a:p>
        </p:txBody>
      </p:sp>
      <p:sp>
        <p:nvSpPr>
          <p:cNvPr id="829" name="Shape 829"/>
          <p:cNvSpPr/>
          <p:nvPr/>
        </p:nvSpPr>
        <p:spPr>
          <a:xfrm>
            <a:off x="6097061" y="3269479"/>
            <a:ext cx="299744" cy="8128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tailEnd type="triangle"/>
          </a:ln>
        </p:spPr>
        <p:txBody>
          <a:bodyPr/>
          <a:lstStyle/>
          <a:p>
            <a:pPr lvl="0"/>
            <a:endParaRPr sz="1350"/>
          </a:p>
        </p:txBody>
      </p:sp>
      <p:cxnSp>
        <p:nvCxnSpPr>
          <p:cNvPr id="789" name="Connector 789"/>
          <p:cNvCxnSpPr/>
          <p:nvPr/>
        </p:nvCxnSpPr>
        <p:spPr>
          <a:xfrm rot="5400000">
            <a:off x="5715000" y="2750817"/>
            <a:ext cx="9525" cy="2562225"/>
          </a:xfrm>
          <a:prstGeom prst="bentConnector3">
            <a:avLst>
              <a:gd name="adj1" fmla="val -2500000"/>
            </a:avLst>
          </a:prstGeom>
          <a:ln w="38100">
            <a:solidFill>
              <a:srgbClr val="C0504D"/>
            </a:solidFill>
            <a:tailEnd type="triangle"/>
          </a:ln>
        </p:spPr>
      </p:cxnSp>
      <p:sp>
        <p:nvSpPr>
          <p:cNvPr id="84" name="Shape 836"/>
          <p:cNvSpPr/>
          <p:nvPr/>
        </p:nvSpPr>
        <p:spPr>
          <a:xfrm rot="739090">
            <a:off x="6616699" y="4133794"/>
            <a:ext cx="284483" cy="457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8575">
            <a:solidFill/>
            <a:tailEnd type="triangle"/>
          </a:ln>
        </p:spPr>
        <p:txBody>
          <a:bodyPr/>
          <a:lstStyle/>
          <a:p>
            <a:pPr lvl="0"/>
            <a:endParaRPr sz="1350"/>
          </a:p>
        </p:txBody>
      </p:sp>
      <p:sp>
        <p:nvSpPr>
          <p:cNvPr id="77" name="Oval 76"/>
          <p:cNvSpPr/>
          <p:nvPr/>
        </p:nvSpPr>
        <p:spPr>
          <a:xfrm>
            <a:off x="6413392" y="3992993"/>
            <a:ext cx="271152" cy="271152"/>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cxnSp>
        <p:nvCxnSpPr>
          <p:cNvPr id="15" name="Straight Arrow Connector 14"/>
          <p:cNvCxnSpPr>
            <a:stCxn id="822" idx="3"/>
            <a:endCxn id="771" idx="1"/>
          </p:cNvCxnSpPr>
          <p:nvPr/>
        </p:nvCxnSpPr>
        <p:spPr>
          <a:xfrm flipV="1">
            <a:off x="2692288" y="3126010"/>
            <a:ext cx="1267423" cy="444024"/>
          </a:xfrm>
          <a:prstGeom prst="straightConnector1">
            <a:avLst/>
          </a:prstGeom>
          <a:ln w="19050">
            <a:solidFill>
              <a:schemeClr val="tx1">
                <a:lumMod val="50000"/>
                <a:lumOff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822" idx="3"/>
            <a:endCxn id="778" idx="1"/>
          </p:cNvCxnSpPr>
          <p:nvPr/>
        </p:nvCxnSpPr>
        <p:spPr>
          <a:xfrm>
            <a:off x="2692288" y="3570034"/>
            <a:ext cx="1270175" cy="525013"/>
          </a:xfrm>
          <a:prstGeom prst="straightConnector1">
            <a:avLst/>
          </a:prstGeom>
          <a:ln w="19050">
            <a:solidFill>
              <a:schemeClr val="tx1">
                <a:lumMod val="50000"/>
                <a:lumOff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21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Shape 841"/>
          <p:cNvSpPr>
            <a:spLocks noGrp="1"/>
          </p:cNvSpPr>
          <p:nvPr>
            <p:ph type="title"/>
          </p:nvPr>
        </p:nvSpPr>
        <p:spPr>
          <a:prstGeom prst="rect">
            <a:avLst/>
          </a:prstGeom>
        </p:spPr>
        <p:txBody>
          <a:bodyPr>
            <a:normAutofit/>
          </a:bodyPr>
          <a:lstStyle>
            <a:lvl1pPr>
              <a:defRPr sz="3900"/>
            </a:lvl1pPr>
          </a:lstStyle>
          <a:p>
            <a:pPr lvl="0">
              <a:defRPr sz="1800"/>
            </a:pPr>
            <a:r>
              <a:rPr lang="en-US" sz="3600" dirty="0" smtClean="0"/>
              <a:t>Managed Memory</a:t>
            </a:r>
            <a:endParaRPr sz="3600" dirty="0"/>
          </a:p>
        </p:txBody>
      </p:sp>
      <p:sp>
        <p:nvSpPr>
          <p:cNvPr id="3" name="Content Placeholder 2"/>
          <p:cNvSpPr>
            <a:spLocks noGrp="1"/>
          </p:cNvSpPr>
          <p:nvPr>
            <p:ph idx="1"/>
          </p:nvPr>
        </p:nvSpPr>
        <p:spPr>
          <a:xfrm>
            <a:off x="457200" y="1105784"/>
            <a:ext cx="8229600" cy="1525378"/>
          </a:xfrm>
        </p:spPr>
        <p:txBody>
          <a:bodyPr>
            <a:normAutofit/>
          </a:bodyPr>
          <a:lstStyle/>
          <a:p>
            <a:r>
              <a:rPr lang="en-US" sz="1400" dirty="0"/>
              <a:t>Language APIs automatically converts objects to </a:t>
            </a:r>
            <a:r>
              <a:rPr lang="en-US" sz="1400" dirty="0" smtClean="0"/>
              <a:t>tuples</a:t>
            </a:r>
          </a:p>
          <a:p>
            <a:pPr lvl="1"/>
            <a:r>
              <a:rPr lang="en-US" sz="1100" dirty="0" smtClean="0"/>
              <a:t>Tuples </a:t>
            </a:r>
            <a:r>
              <a:rPr lang="en-US" sz="1100" dirty="0"/>
              <a:t>mapped to </a:t>
            </a:r>
            <a:r>
              <a:rPr lang="en-US" sz="1100" dirty="0" smtClean="0"/>
              <a:t>pages/buffers </a:t>
            </a:r>
            <a:r>
              <a:rPr lang="en-US" sz="1100" dirty="0"/>
              <a:t>of </a:t>
            </a:r>
            <a:r>
              <a:rPr lang="en-US" sz="1100" dirty="0" smtClean="0"/>
              <a:t>bytes</a:t>
            </a:r>
          </a:p>
          <a:p>
            <a:pPr lvl="1"/>
            <a:r>
              <a:rPr lang="en-US" sz="1100" dirty="0" smtClean="0"/>
              <a:t>Operators can work </a:t>
            </a:r>
            <a:r>
              <a:rPr lang="en-US" sz="1100" dirty="0"/>
              <a:t>on </a:t>
            </a:r>
            <a:r>
              <a:rPr lang="en-US" sz="1100" dirty="0" smtClean="0"/>
              <a:t>pages/buffers</a:t>
            </a:r>
          </a:p>
          <a:p>
            <a:r>
              <a:rPr lang="en-US" sz="1400" dirty="0" smtClean="0"/>
              <a:t>Full </a:t>
            </a:r>
            <a:r>
              <a:rPr lang="en-US" sz="1400" dirty="0"/>
              <a:t>control over memory, out-of-core </a:t>
            </a:r>
            <a:r>
              <a:rPr lang="en-US" sz="1400" dirty="0" smtClean="0"/>
              <a:t>enabled</a:t>
            </a:r>
          </a:p>
          <a:p>
            <a:r>
              <a:rPr lang="en-US" sz="1400" dirty="0" smtClean="0"/>
              <a:t>Operators (e.g., Hybrid Hash Join) address </a:t>
            </a:r>
            <a:r>
              <a:rPr lang="en-US" sz="1400" dirty="0"/>
              <a:t>individual fields (not deserialize </a:t>
            </a:r>
            <a:r>
              <a:rPr lang="en-US" sz="1400" dirty="0" smtClean="0"/>
              <a:t>object): robust</a:t>
            </a:r>
          </a:p>
        </p:txBody>
      </p:sp>
      <p:sp>
        <p:nvSpPr>
          <p:cNvPr id="842" name="Shape 842"/>
          <p:cNvSpPr>
            <a:spLocks noGrp="1"/>
          </p:cNvSpPr>
          <p:nvPr>
            <p:ph type="sldNum" sz="quarter" idx="1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900">
                <a:solidFill>
                  <a:srgbClr val="888888"/>
                </a:solidFill>
              </a:rPr>
              <a:t>12</a:t>
            </a:fld>
            <a:endParaRPr sz="900">
              <a:solidFill>
                <a:srgbClr val="888888"/>
              </a:solidFill>
            </a:endParaRPr>
          </a:p>
        </p:txBody>
      </p:sp>
      <p:grpSp>
        <p:nvGrpSpPr>
          <p:cNvPr id="2" name="Group 1"/>
          <p:cNvGrpSpPr/>
          <p:nvPr/>
        </p:nvGrpSpPr>
        <p:grpSpPr>
          <a:xfrm>
            <a:off x="769623" y="2546355"/>
            <a:ext cx="7162265" cy="2823785"/>
            <a:chOff x="1902467" y="138435"/>
            <a:chExt cx="7162265" cy="2823785"/>
          </a:xfrm>
        </p:grpSpPr>
        <p:sp>
          <p:nvSpPr>
            <p:cNvPr id="52" name="Rectangle 51"/>
            <p:cNvSpPr/>
            <p:nvPr/>
          </p:nvSpPr>
          <p:spPr>
            <a:xfrm>
              <a:off x="3205779" y="1908544"/>
              <a:ext cx="4537508" cy="48409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775186" y="1908544"/>
              <a:ext cx="740734" cy="48409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430739" y="1908535"/>
              <a:ext cx="740734" cy="48409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237678" y="1939775"/>
              <a:ext cx="430555" cy="4216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712388" y="1939774"/>
              <a:ext cx="863131" cy="42163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269986" y="1939771"/>
              <a:ext cx="2076827" cy="42163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619674" y="1939773"/>
              <a:ext cx="131448" cy="42163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795277" y="1939772"/>
              <a:ext cx="430555" cy="4216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266946" y="2361399"/>
              <a:ext cx="312906" cy="230832"/>
            </a:xfrm>
            <a:prstGeom prst="rect">
              <a:avLst/>
            </a:prstGeom>
            <a:noFill/>
          </p:spPr>
          <p:txBody>
            <a:bodyPr wrap="none" rtlCol="0">
              <a:spAutoFit/>
            </a:bodyPr>
            <a:lstStyle/>
            <a:p>
              <a:pPr algn="ctr"/>
              <a:r>
                <a:rPr lang="en-US" sz="900" i="1" dirty="0" smtClean="0">
                  <a:latin typeface="Consolas" charset="0"/>
                  <a:ea typeface="Consolas" charset="0"/>
                  <a:cs typeface="Consolas" charset="0"/>
                </a:rPr>
                <a:t>4b</a:t>
              </a:r>
              <a:endParaRPr lang="en-US" sz="900" i="1" dirty="0">
                <a:latin typeface="Consolas" charset="0"/>
                <a:ea typeface="Consolas" charset="0"/>
                <a:cs typeface="Consolas" charset="0"/>
              </a:endParaRPr>
            </a:p>
          </p:txBody>
        </p:sp>
        <p:sp>
          <p:nvSpPr>
            <p:cNvPr id="61" name="TextBox 60"/>
            <p:cNvSpPr txBox="1"/>
            <p:nvPr/>
          </p:nvSpPr>
          <p:spPr>
            <a:xfrm>
              <a:off x="3903317" y="2361399"/>
              <a:ext cx="312906" cy="230832"/>
            </a:xfrm>
            <a:prstGeom prst="rect">
              <a:avLst/>
            </a:prstGeom>
            <a:noFill/>
          </p:spPr>
          <p:txBody>
            <a:bodyPr wrap="none" rtlCol="0">
              <a:spAutoFit/>
            </a:bodyPr>
            <a:lstStyle/>
            <a:p>
              <a:pPr algn="ctr"/>
              <a:r>
                <a:rPr lang="en-US" sz="900" i="1" dirty="0" smtClean="0">
                  <a:latin typeface="Consolas" charset="0"/>
                  <a:ea typeface="Consolas" charset="0"/>
                  <a:cs typeface="Consolas" charset="0"/>
                </a:rPr>
                <a:t>8b</a:t>
              </a:r>
            </a:p>
          </p:txBody>
        </p:sp>
        <p:sp>
          <p:nvSpPr>
            <p:cNvPr id="62" name="TextBox 61"/>
            <p:cNvSpPr txBox="1"/>
            <p:nvPr/>
          </p:nvSpPr>
          <p:spPr>
            <a:xfrm>
              <a:off x="4473963" y="2361399"/>
              <a:ext cx="312906" cy="230832"/>
            </a:xfrm>
            <a:prstGeom prst="rect">
              <a:avLst/>
            </a:prstGeom>
            <a:noFill/>
          </p:spPr>
          <p:txBody>
            <a:bodyPr wrap="none" rtlCol="0">
              <a:spAutoFit/>
            </a:bodyPr>
            <a:lstStyle/>
            <a:p>
              <a:pPr algn="ctr"/>
              <a:r>
                <a:rPr lang="en-US" sz="900" i="1" dirty="0" smtClean="0">
                  <a:latin typeface="Consolas" charset="0"/>
                  <a:ea typeface="Consolas" charset="0"/>
                  <a:cs typeface="Consolas" charset="0"/>
                </a:rPr>
                <a:t>1b</a:t>
              </a:r>
              <a:endParaRPr lang="en-US" sz="900" i="1" dirty="0">
                <a:latin typeface="Consolas" charset="0"/>
                <a:ea typeface="Consolas" charset="0"/>
                <a:cs typeface="Consolas" charset="0"/>
              </a:endParaRPr>
            </a:p>
          </p:txBody>
        </p:sp>
        <p:sp>
          <p:nvSpPr>
            <p:cNvPr id="63" name="TextBox 62"/>
            <p:cNvSpPr txBox="1"/>
            <p:nvPr/>
          </p:nvSpPr>
          <p:spPr>
            <a:xfrm>
              <a:off x="4885577" y="2361399"/>
              <a:ext cx="312906" cy="230832"/>
            </a:xfrm>
            <a:prstGeom prst="rect">
              <a:avLst/>
            </a:prstGeom>
            <a:noFill/>
          </p:spPr>
          <p:txBody>
            <a:bodyPr wrap="none" rtlCol="0">
              <a:spAutoFit/>
            </a:bodyPr>
            <a:lstStyle/>
            <a:p>
              <a:pPr algn="ctr"/>
              <a:r>
                <a:rPr lang="en-US" sz="900" i="1" dirty="0" smtClean="0">
                  <a:latin typeface="Consolas" charset="0"/>
                  <a:ea typeface="Consolas" charset="0"/>
                  <a:cs typeface="Consolas" charset="0"/>
                </a:rPr>
                <a:t>4b</a:t>
              </a:r>
              <a:endParaRPr lang="en-US" sz="900" i="1" dirty="0">
                <a:latin typeface="Consolas" charset="0"/>
                <a:ea typeface="Consolas" charset="0"/>
                <a:cs typeface="Consolas" charset="0"/>
              </a:endParaRPr>
            </a:p>
          </p:txBody>
        </p:sp>
        <p:sp>
          <p:nvSpPr>
            <p:cNvPr id="64" name="TextBox 63"/>
            <p:cNvSpPr txBox="1"/>
            <p:nvPr/>
          </p:nvSpPr>
          <p:spPr>
            <a:xfrm>
              <a:off x="5735166" y="2361399"/>
              <a:ext cx="1146468" cy="230832"/>
            </a:xfrm>
            <a:prstGeom prst="rect">
              <a:avLst/>
            </a:prstGeom>
            <a:noFill/>
          </p:spPr>
          <p:txBody>
            <a:bodyPr wrap="none" rtlCol="0">
              <a:spAutoFit/>
            </a:bodyPr>
            <a:lstStyle/>
            <a:p>
              <a:pPr algn="ctr"/>
              <a:r>
                <a:rPr lang="en-US" sz="900" i="1" dirty="0" smtClean="0">
                  <a:latin typeface="Consolas" charset="0"/>
                  <a:ea typeface="Consolas" charset="0"/>
                  <a:cs typeface="Consolas" charset="0"/>
                </a:rPr>
                <a:t>Variable Length</a:t>
              </a:r>
              <a:endParaRPr lang="en-US" sz="900" i="1" dirty="0">
                <a:latin typeface="Consolas" charset="0"/>
                <a:ea typeface="Consolas" charset="0"/>
                <a:cs typeface="Consolas" charset="0"/>
              </a:endParaRPr>
            </a:p>
          </p:txBody>
        </p:sp>
        <p:sp>
          <p:nvSpPr>
            <p:cNvPr id="65" name="Rectangle 64"/>
            <p:cNvSpPr/>
            <p:nvPr/>
          </p:nvSpPr>
          <p:spPr>
            <a:xfrm>
              <a:off x="7868022" y="1608269"/>
              <a:ext cx="1196710" cy="1353951"/>
            </a:xfrm>
            <a:prstGeom prst="rect">
              <a:avLst/>
            </a:prstGeom>
            <a:gradFill flip="none" rotWithShape="1">
              <a:gsLst>
                <a:gs pos="16000">
                  <a:schemeClr val="accent5">
                    <a:lumMod val="0"/>
                    <a:lumOff val="100000"/>
                    <a:alpha val="0"/>
                  </a:schemeClr>
                </a:gs>
                <a:gs pos="38000">
                  <a:schemeClr val="accent5">
                    <a:lumMod val="0"/>
                    <a:lumOff val="10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0800000">
              <a:off x="1902467" y="1547712"/>
              <a:ext cx="1196710" cy="1353951"/>
            </a:xfrm>
            <a:prstGeom prst="rect">
              <a:avLst/>
            </a:prstGeom>
            <a:gradFill flip="none" rotWithShape="1">
              <a:gsLst>
                <a:gs pos="16000">
                  <a:schemeClr val="accent5">
                    <a:lumMod val="0"/>
                    <a:lumOff val="100000"/>
                    <a:alpha val="0"/>
                  </a:schemeClr>
                </a:gs>
                <a:gs pos="38000">
                  <a:schemeClr val="accent5">
                    <a:lumMod val="0"/>
                    <a:lumOff val="10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6467805" y="138435"/>
              <a:ext cx="1967358" cy="1639503"/>
              <a:chOff x="6467805" y="572069"/>
              <a:chExt cx="1967358" cy="1639503"/>
            </a:xfrm>
          </p:grpSpPr>
          <p:sp>
            <p:nvSpPr>
              <p:cNvPr id="68" name="Rectangle 67"/>
              <p:cNvSpPr/>
              <p:nvPr/>
            </p:nvSpPr>
            <p:spPr>
              <a:xfrm>
                <a:off x="6467805" y="572069"/>
                <a:ext cx="1967358" cy="1639503"/>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tx1"/>
                  </a:solidFill>
                  <a:latin typeface="Consolas" charset="0"/>
                  <a:ea typeface="Consolas" charset="0"/>
                  <a:cs typeface="Consolas" charset="0"/>
                </a:endParaRPr>
              </a:p>
              <a:p>
                <a:endParaRPr lang="en-US" sz="900" dirty="0" smtClean="0">
                  <a:solidFill>
                    <a:schemeClr val="tx1"/>
                  </a:solidFill>
                  <a:latin typeface="Consolas" charset="0"/>
                  <a:ea typeface="Consolas" charset="0"/>
                  <a:cs typeface="Consolas" charset="0"/>
                </a:endParaRPr>
              </a:p>
              <a:p>
                <a:endParaRPr lang="en-US" sz="900" dirty="0">
                  <a:solidFill>
                    <a:schemeClr val="tx1"/>
                  </a:solidFill>
                  <a:latin typeface="Consolas" charset="0"/>
                  <a:ea typeface="Consolas" charset="0"/>
                  <a:cs typeface="Consolas" charset="0"/>
                </a:endParaRPr>
              </a:p>
              <a:p>
                <a:endParaRPr lang="en-US" sz="900" dirty="0" smtClean="0">
                  <a:solidFill>
                    <a:schemeClr val="tx1"/>
                  </a:solidFill>
                  <a:latin typeface="Consolas" charset="0"/>
                  <a:ea typeface="Consolas" charset="0"/>
                  <a:cs typeface="Consolas" charset="0"/>
                </a:endParaRPr>
              </a:p>
              <a:p>
                <a:r>
                  <a:rPr lang="en-US" sz="800" b="1" dirty="0" smtClean="0">
                    <a:solidFill>
                      <a:schemeClr val="tx1"/>
                    </a:solidFill>
                    <a:latin typeface="Consolas" charset="0"/>
                    <a:ea typeface="Consolas" charset="0"/>
                    <a:cs typeface="Consolas" charset="0"/>
                  </a:rPr>
                  <a:t>Tuple3&lt;Integer, Double, Person&gt;</a:t>
                </a:r>
              </a:p>
              <a:p>
                <a:endParaRPr lang="en-US" sz="900" dirty="0" smtClean="0">
                  <a:solidFill>
                    <a:schemeClr val="tx1"/>
                  </a:solidFill>
                  <a:latin typeface="Consolas" charset="0"/>
                  <a:ea typeface="Consolas" charset="0"/>
                  <a:cs typeface="Consolas" charset="0"/>
                </a:endParaRPr>
              </a:p>
              <a:p>
                <a:endParaRPr lang="en-US" sz="900" dirty="0">
                  <a:solidFill>
                    <a:schemeClr val="tx1"/>
                  </a:solidFill>
                  <a:latin typeface="Consolas" charset="0"/>
                  <a:ea typeface="Consolas" charset="0"/>
                  <a:cs typeface="Consolas" charset="0"/>
                </a:endParaRPr>
              </a:p>
              <a:p>
                <a:endParaRPr lang="en-US" sz="900" dirty="0" smtClean="0">
                  <a:solidFill>
                    <a:schemeClr val="tx1"/>
                  </a:solidFill>
                  <a:latin typeface="Consolas" charset="0"/>
                  <a:ea typeface="Consolas" charset="0"/>
                  <a:cs typeface="Consolas" charset="0"/>
                </a:endParaRPr>
              </a:p>
              <a:p>
                <a:endParaRPr lang="en-US" sz="900" dirty="0">
                  <a:solidFill>
                    <a:schemeClr val="tx1"/>
                  </a:solidFill>
                  <a:latin typeface="Consolas" charset="0"/>
                  <a:ea typeface="Consolas" charset="0"/>
                  <a:cs typeface="Consolas" charset="0"/>
                </a:endParaRPr>
              </a:p>
              <a:p>
                <a:endParaRPr lang="en-US" sz="900" dirty="0" smtClean="0">
                  <a:solidFill>
                    <a:schemeClr val="tx1"/>
                  </a:solidFill>
                  <a:latin typeface="Consolas" charset="0"/>
                  <a:ea typeface="Consolas" charset="0"/>
                  <a:cs typeface="Consolas" charset="0"/>
                </a:endParaRPr>
              </a:p>
              <a:p>
                <a:endParaRPr lang="en-US" sz="900" dirty="0">
                  <a:solidFill>
                    <a:schemeClr val="tx1"/>
                  </a:solidFill>
                  <a:latin typeface="Consolas" charset="0"/>
                  <a:ea typeface="Consolas" charset="0"/>
                  <a:cs typeface="Consolas" charset="0"/>
                </a:endParaRPr>
              </a:p>
              <a:p>
                <a:endParaRPr lang="en-US" sz="900" dirty="0" smtClean="0">
                  <a:solidFill>
                    <a:schemeClr val="tx1"/>
                  </a:solidFill>
                  <a:latin typeface="Consolas" charset="0"/>
                  <a:ea typeface="Consolas" charset="0"/>
                  <a:cs typeface="Consolas" charset="0"/>
                </a:endParaRPr>
              </a:p>
              <a:p>
                <a:endParaRPr lang="en-US" sz="900" dirty="0">
                  <a:solidFill>
                    <a:schemeClr val="tx1"/>
                  </a:solidFill>
                  <a:latin typeface="Consolas" charset="0"/>
                  <a:ea typeface="Consolas" charset="0"/>
                  <a:cs typeface="Consolas" charset="0"/>
                </a:endParaRPr>
              </a:p>
              <a:p>
                <a:endParaRPr lang="en-US" sz="900" dirty="0" smtClean="0">
                  <a:solidFill>
                    <a:schemeClr val="tx1"/>
                  </a:solidFill>
                  <a:latin typeface="Consolas" charset="0"/>
                  <a:ea typeface="Consolas" charset="0"/>
                  <a:cs typeface="Consolas" charset="0"/>
                </a:endParaRPr>
              </a:p>
              <a:p>
                <a:endParaRPr lang="en-US" sz="900" dirty="0">
                  <a:solidFill>
                    <a:schemeClr val="tx1"/>
                  </a:solidFill>
                  <a:latin typeface="Consolas" charset="0"/>
                  <a:ea typeface="Consolas" charset="0"/>
                  <a:cs typeface="Consolas" charset="0"/>
                </a:endParaRPr>
              </a:p>
              <a:p>
                <a:endParaRPr lang="en-US" sz="900" dirty="0" smtClean="0">
                  <a:solidFill>
                    <a:schemeClr val="tx1"/>
                  </a:solidFill>
                  <a:latin typeface="Consolas" charset="0"/>
                  <a:ea typeface="Consolas" charset="0"/>
                  <a:cs typeface="Consolas" charset="0"/>
                </a:endParaRPr>
              </a:p>
              <a:p>
                <a:endParaRPr lang="en-US" sz="900" dirty="0">
                  <a:solidFill>
                    <a:schemeClr val="tx1"/>
                  </a:solidFill>
                  <a:latin typeface="Consolas" charset="0"/>
                  <a:ea typeface="Consolas" charset="0"/>
                  <a:cs typeface="Consolas" charset="0"/>
                </a:endParaRPr>
              </a:p>
              <a:p>
                <a:endParaRPr lang="en-US" sz="900" dirty="0" smtClean="0">
                  <a:solidFill>
                    <a:schemeClr val="tx1"/>
                  </a:solidFill>
                  <a:latin typeface="Consolas" charset="0"/>
                  <a:ea typeface="Consolas" charset="0"/>
                  <a:cs typeface="Consolas" charset="0"/>
                </a:endParaRPr>
              </a:p>
              <a:p>
                <a:endParaRPr lang="en-US" sz="900" dirty="0">
                  <a:solidFill>
                    <a:schemeClr val="tx1"/>
                  </a:solidFill>
                  <a:latin typeface="Consolas" charset="0"/>
                  <a:ea typeface="Consolas" charset="0"/>
                  <a:cs typeface="Consolas" charset="0"/>
                </a:endParaRPr>
              </a:p>
              <a:p>
                <a:endParaRPr lang="en-US" sz="900" dirty="0">
                  <a:solidFill>
                    <a:schemeClr val="tx1"/>
                  </a:solidFill>
                  <a:latin typeface="Consolas" charset="0"/>
                  <a:ea typeface="Consolas" charset="0"/>
                  <a:cs typeface="Consolas" charset="0"/>
                </a:endParaRPr>
              </a:p>
            </p:txBody>
          </p:sp>
          <p:sp>
            <p:nvSpPr>
              <p:cNvPr id="69" name="Rectangle 68"/>
              <p:cNvSpPr/>
              <p:nvPr/>
            </p:nvSpPr>
            <p:spPr>
              <a:xfrm>
                <a:off x="6524607" y="807727"/>
                <a:ext cx="1839671" cy="199226"/>
              </a:xfrm>
              <a:prstGeom prst="rect">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latin typeface="Consolas" charset="0"/>
                    <a:ea typeface="Consolas" charset="0"/>
                    <a:cs typeface="Consolas" charset="0"/>
                  </a:rPr>
                  <a:t>F0: int</a:t>
                </a:r>
                <a:endParaRPr lang="en-US" sz="1000" dirty="0">
                  <a:solidFill>
                    <a:schemeClr val="tx1"/>
                  </a:solidFill>
                  <a:latin typeface="Consolas" charset="0"/>
                  <a:ea typeface="Consolas" charset="0"/>
                  <a:cs typeface="Consolas" charset="0"/>
                </a:endParaRPr>
              </a:p>
            </p:txBody>
          </p:sp>
          <p:sp>
            <p:nvSpPr>
              <p:cNvPr id="70" name="Rectangle 69"/>
              <p:cNvSpPr/>
              <p:nvPr/>
            </p:nvSpPr>
            <p:spPr>
              <a:xfrm>
                <a:off x="6524607" y="1063421"/>
                <a:ext cx="1839671" cy="222405"/>
              </a:xfrm>
              <a:prstGeom prst="rect">
                <a:avLst/>
              </a:prstGeom>
              <a:solidFill>
                <a:schemeClr val="accent6">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latin typeface="Consolas" charset="0"/>
                    <a:ea typeface="Consolas" charset="0"/>
                    <a:cs typeface="Consolas" charset="0"/>
                  </a:rPr>
                  <a:t>F1: double</a:t>
                </a:r>
                <a:endParaRPr lang="en-US" sz="1000" dirty="0">
                  <a:solidFill>
                    <a:schemeClr val="tx1"/>
                  </a:solidFill>
                  <a:latin typeface="Consolas" charset="0"/>
                  <a:ea typeface="Consolas" charset="0"/>
                  <a:cs typeface="Consolas" charset="0"/>
                </a:endParaRPr>
              </a:p>
            </p:txBody>
          </p:sp>
          <p:sp>
            <p:nvSpPr>
              <p:cNvPr id="71" name="Rectangle 70"/>
              <p:cNvSpPr/>
              <p:nvPr/>
            </p:nvSpPr>
            <p:spPr>
              <a:xfrm>
                <a:off x="6524607" y="1342294"/>
                <a:ext cx="1839671" cy="815837"/>
              </a:xfrm>
              <a:prstGeom prst="rect">
                <a:avLst/>
              </a:prstGeom>
              <a:solidFill>
                <a:schemeClr val="accent4">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latin typeface="Consolas" charset="0"/>
                    <a:ea typeface="Consolas" charset="0"/>
                    <a:cs typeface="Consolas" charset="0"/>
                  </a:rPr>
                  <a:t>Person</a:t>
                </a:r>
                <a:endParaRPr lang="en-US" sz="1000" dirty="0">
                  <a:solidFill>
                    <a:schemeClr val="tx1"/>
                  </a:solidFill>
                  <a:latin typeface="Consolas" charset="0"/>
                  <a:ea typeface="Consolas" charset="0"/>
                  <a:cs typeface="Consolas" charset="0"/>
                </a:endParaRPr>
              </a:p>
              <a:p>
                <a:endParaRPr lang="en-US" sz="1000" dirty="0" smtClean="0">
                  <a:solidFill>
                    <a:schemeClr val="tx1"/>
                  </a:solidFill>
                  <a:latin typeface="Consolas" charset="0"/>
                  <a:ea typeface="Consolas" charset="0"/>
                  <a:cs typeface="Consolas" charset="0"/>
                </a:endParaRPr>
              </a:p>
              <a:p>
                <a:endParaRPr lang="en-US" sz="1000" dirty="0">
                  <a:solidFill>
                    <a:schemeClr val="tx1"/>
                  </a:solidFill>
                  <a:latin typeface="Consolas" charset="0"/>
                  <a:ea typeface="Consolas" charset="0"/>
                  <a:cs typeface="Consolas" charset="0"/>
                </a:endParaRPr>
              </a:p>
              <a:p>
                <a:endParaRPr lang="en-US" sz="1000" dirty="0" smtClean="0">
                  <a:solidFill>
                    <a:schemeClr val="tx1"/>
                  </a:solidFill>
                  <a:latin typeface="Consolas" charset="0"/>
                  <a:ea typeface="Consolas" charset="0"/>
                  <a:cs typeface="Consolas" charset="0"/>
                </a:endParaRPr>
              </a:p>
              <a:p>
                <a:endParaRPr lang="en-US" sz="1000" dirty="0">
                  <a:solidFill>
                    <a:schemeClr val="tx1"/>
                  </a:solidFill>
                  <a:latin typeface="Consolas" charset="0"/>
                  <a:ea typeface="Consolas" charset="0"/>
                  <a:cs typeface="Consolas" charset="0"/>
                </a:endParaRPr>
              </a:p>
            </p:txBody>
          </p:sp>
          <p:sp>
            <p:nvSpPr>
              <p:cNvPr id="72" name="Rectangle 71"/>
              <p:cNvSpPr/>
              <p:nvPr/>
            </p:nvSpPr>
            <p:spPr>
              <a:xfrm>
                <a:off x="6658905" y="1578411"/>
                <a:ext cx="1632754" cy="199226"/>
              </a:xfrm>
              <a:prstGeom prst="rect">
                <a:avLst/>
              </a:prstGeom>
              <a:solidFill>
                <a:schemeClr val="accent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latin typeface="Consolas" charset="0"/>
                    <a:ea typeface="Consolas" charset="0"/>
                    <a:cs typeface="Consolas" charset="0"/>
                  </a:rPr>
                  <a:t>Id: int</a:t>
                </a:r>
                <a:endParaRPr lang="en-US" sz="1000" dirty="0">
                  <a:solidFill>
                    <a:schemeClr val="tx1"/>
                  </a:solidFill>
                  <a:latin typeface="Consolas" charset="0"/>
                  <a:ea typeface="Consolas" charset="0"/>
                  <a:cs typeface="Consolas" charset="0"/>
                </a:endParaRPr>
              </a:p>
            </p:txBody>
          </p:sp>
          <p:sp>
            <p:nvSpPr>
              <p:cNvPr id="73" name="Rectangle 72"/>
              <p:cNvSpPr/>
              <p:nvPr/>
            </p:nvSpPr>
            <p:spPr>
              <a:xfrm>
                <a:off x="6658907" y="1868576"/>
                <a:ext cx="1632752" cy="199226"/>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latin typeface="Consolas" charset="0"/>
                    <a:ea typeface="Consolas" charset="0"/>
                    <a:cs typeface="Consolas" charset="0"/>
                  </a:rPr>
                  <a:t>Name: String</a:t>
                </a:r>
                <a:endParaRPr lang="en-US" sz="1000" dirty="0">
                  <a:solidFill>
                    <a:schemeClr val="tx1"/>
                  </a:solidFill>
                  <a:latin typeface="Consolas" charset="0"/>
                  <a:ea typeface="Consolas" charset="0"/>
                  <a:cs typeface="Consolas" charset="0"/>
                </a:endParaRPr>
              </a:p>
            </p:txBody>
          </p:sp>
        </p:grpSp>
        <p:sp>
          <p:nvSpPr>
            <p:cNvPr id="74" name="Rectangle 73"/>
            <p:cNvSpPr/>
            <p:nvPr/>
          </p:nvSpPr>
          <p:spPr>
            <a:xfrm>
              <a:off x="4654620" y="2054719"/>
              <a:ext cx="2665411" cy="215444"/>
            </a:xfrm>
            <a:prstGeom prst="rect">
              <a:avLst/>
            </a:prstGeom>
            <a:solidFill>
              <a:schemeClr val="bg1">
                <a:alpha val="70000"/>
              </a:schemeClr>
            </a:solidFill>
          </p:spPr>
          <p:txBody>
            <a:bodyPr wrap="square">
              <a:spAutoFit/>
            </a:bodyPr>
            <a:lstStyle/>
            <a:p>
              <a:r>
                <a:rPr lang="en-US" sz="800" b="1" dirty="0" smtClean="0">
                  <a:effectLst/>
                  <a:latin typeface="Consolas" charset="0"/>
                  <a:ea typeface="Consolas" charset="0"/>
                  <a:cs typeface="Consolas" charset="0"/>
                </a:rPr>
                <a:t>public</a:t>
              </a:r>
              <a:r>
                <a:rPr lang="en-US" sz="800" dirty="0" smtClean="0">
                  <a:latin typeface="Consolas" charset="0"/>
                  <a:ea typeface="Consolas" charset="0"/>
                  <a:cs typeface="Consolas" charset="0"/>
                </a:rPr>
                <a:t> </a:t>
              </a:r>
              <a:r>
                <a:rPr lang="en-US" sz="800" b="1" dirty="0" smtClean="0">
                  <a:effectLst/>
                  <a:latin typeface="Consolas" charset="0"/>
                  <a:ea typeface="Consolas" charset="0"/>
                  <a:cs typeface="Consolas" charset="0"/>
                </a:rPr>
                <a:t>class</a:t>
              </a:r>
              <a:r>
                <a:rPr lang="en-US" sz="800" dirty="0" smtClean="0">
                  <a:latin typeface="Consolas" charset="0"/>
                  <a:ea typeface="Consolas" charset="0"/>
                  <a:cs typeface="Consolas" charset="0"/>
                </a:rPr>
                <a:t> </a:t>
              </a:r>
              <a:r>
                <a:rPr lang="en-US" sz="800" b="1" dirty="0" smtClean="0">
                  <a:solidFill>
                    <a:srgbClr val="445588"/>
                  </a:solidFill>
                  <a:effectLst/>
                  <a:latin typeface="Consolas" charset="0"/>
                  <a:ea typeface="Consolas" charset="0"/>
                  <a:cs typeface="Consolas" charset="0"/>
                </a:rPr>
                <a:t>Person</a:t>
              </a:r>
              <a:r>
                <a:rPr lang="en-US" sz="800" dirty="0" smtClean="0">
                  <a:latin typeface="Consolas" charset="0"/>
                  <a:ea typeface="Consolas" charset="0"/>
                  <a:cs typeface="Consolas" charset="0"/>
                </a:rPr>
                <a:t> </a:t>
              </a:r>
              <a:r>
                <a:rPr lang="en-US" sz="800" b="1" dirty="0" smtClean="0">
                  <a:effectLst/>
                  <a:latin typeface="Consolas" charset="0"/>
                  <a:ea typeface="Consolas" charset="0"/>
                  <a:cs typeface="Consolas" charset="0"/>
                </a:rPr>
                <a:t>{</a:t>
              </a:r>
              <a:r>
                <a:rPr lang="en-US" sz="800" b="1" dirty="0" smtClean="0">
                  <a:solidFill>
                    <a:srgbClr val="445588"/>
                  </a:solidFill>
                  <a:effectLst/>
                  <a:latin typeface="Consolas" charset="0"/>
                  <a:ea typeface="Consolas" charset="0"/>
                  <a:cs typeface="Consolas" charset="0"/>
                </a:rPr>
                <a:t>int</a:t>
              </a:r>
              <a:r>
                <a:rPr lang="en-US" sz="800" dirty="0" smtClean="0">
                  <a:latin typeface="Consolas" charset="0"/>
                  <a:ea typeface="Consolas" charset="0"/>
                  <a:cs typeface="Consolas" charset="0"/>
                </a:rPr>
                <a:t> </a:t>
              </a:r>
              <a:r>
                <a:rPr lang="en-US" sz="800" dirty="0" smtClean="0">
                  <a:effectLst/>
                  <a:latin typeface="Consolas" charset="0"/>
                  <a:ea typeface="Consolas" charset="0"/>
                  <a:cs typeface="Consolas" charset="0"/>
                </a:rPr>
                <a:t>id</a:t>
              </a:r>
              <a:r>
                <a:rPr lang="en-US" sz="800" b="1" dirty="0" smtClean="0">
                  <a:effectLst/>
                  <a:latin typeface="Consolas" charset="0"/>
                  <a:ea typeface="Consolas" charset="0"/>
                  <a:cs typeface="Consolas" charset="0"/>
                </a:rPr>
                <a:t>;</a:t>
              </a:r>
              <a:r>
                <a:rPr lang="en-US" sz="800" dirty="0" smtClean="0">
                  <a:latin typeface="Consolas" charset="0"/>
                  <a:ea typeface="Consolas" charset="0"/>
                  <a:cs typeface="Consolas" charset="0"/>
                </a:rPr>
                <a:t> S</a:t>
              </a:r>
              <a:r>
                <a:rPr lang="en-US" sz="800" dirty="0" smtClean="0">
                  <a:effectLst/>
                  <a:latin typeface="Consolas" charset="0"/>
                  <a:ea typeface="Consolas" charset="0"/>
                  <a:cs typeface="Consolas" charset="0"/>
                </a:rPr>
                <a:t>tring</a:t>
              </a:r>
              <a:r>
                <a:rPr lang="en-US" sz="800" dirty="0" smtClean="0">
                  <a:latin typeface="Consolas" charset="0"/>
                  <a:ea typeface="Consolas" charset="0"/>
                  <a:cs typeface="Consolas" charset="0"/>
                </a:rPr>
                <a:t> </a:t>
              </a:r>
              <a:r>
                <a:rPr lang="en-US" sz="800" dirty="0" smtClean="0">
                  <a:effectLst/>
                  <a:latin typeface="Consolas" charset="0"/>
                  <a:ea typeface="Consolas" charset="0"/>
                  <a:cs typeface="Consolas" charset="0"/>
                </a:rPr>
                <a:t>name</a:t>
              </a:r>
              <a:r>
                <a:rPr lang="en-US" sz="800" b="1" dirty="0" smtClean="0">
                  <a:effectLst/>
                  <a:latin typeface="Consolas" charset="0"/>
                  <a:ea typeface="Consolas" charset="0"/>
                  <a:cs typeface="Consolas" charset="0"/>
                </a:rPr>
                <a:t>;}</a:t>
              </a:r>
              <a:endParaRPr lang="en-US" sz="800" dirty="0">
                <a:latin typeface="Consolas" charset="0"/>
                <a:ea typeface="Consolas" charset="0"/>
                <a:cs typeface="Consolas" charset="0"/>
              </a:endParaRPr>
            </a:p>
          </p:txBody>
        </p:sp>
        <p:cxnSp>
          <p:nvCxnSpPr>
            <p:cNvPr id="75" name="Elbow Connector 74"/>
            <p:cNvCxnSpPr>
              <a:stCxn id="74" idx="1"/>
              <a:endCxn id="58" idx="0"/>
            </p:cNvCxnSpPr>
            <p:nvPr/>
          </p:nvCxnSpPr>
          <p:spPr>
            <a:xfrm rot="10800000" flipV="1">
              <a:off x="3452957" y="473705"/>
              <a:ext cx="3071651" cy="1466069"/>
            </a:xfrm>
            <a:prstGeom prst="bentConnector2">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75" idx="1"/>
              <a:endCxn id="60" idx="0"/>
            </p:cNvCxnSpPr>
            <p:nvPr/>
          </p:nvCxnSpPr>
          <p:spPr>
            <a:xfrm rot="10800000" flipV="1">
              <a:off x="4143955" y="740990"/>
              <a:ext cx="2380653" cy="1198784"/>
            </a:xfrm>
            <a:prstGeom prst="bentConnector2">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endCxn id="63" idx="0"/>
            </p:cNvCxnSpPr>
            <p:nvPr/>
          </p:nvCxnSpPr>
          <p:spPr>
            <a:xfrm rot="10800000" flipV="1">
              <a:off x="4685398" y="1019861"/>
              <a:ext cx="1828712" cy="919911"/>
            </a:xfrm>
            <a:prstGeom prst="bentConnector2">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77" idx="1"/>
              <a:endCxn id="64" idx="0"/>
            </p:cNvCxnSpPr>
            <p:nvPr/>
          </p:nvCxnSpPr>
          <p:spPr>
            <a:xfrm rot="10800000" flipV="1">
              <a:off x="5010555" y="1244390"/>
              <a:ext cx="1648350" cy="695382"/>
            </a:xfrm>
            <a:prstGeom prst="bentConnector2">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78" idx="1"/>
            </p:cNvCxnSpPr>
            <p:nvPr/>
          </p:nvCxnSpPr>
          <p:spPr>
            <a:xfrm rot="10800000" flipV="1">
              <a:off x="5463273" y="1534554"/>
              <a:ext cx="1195635" cy="408005"/>
            </a:xfrm>
            <a:prstGeom prst="bentConnector3">
              <a:avLst>
                <a:gd name="adj1" fmla="val 998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615475" y="818047"/>
              <a:ext cx="914033" cy="215444"/>
            </a:xfrm>
            <a:prstGeom prst="rect">
              <a:avLst/>
            </a:prstGeom>
            <a:noFill/>
          </p:spPr>
          <p:txBody>
            <a:bodyPr wrap="none" rtlCol="0">
              <a:spAutoFit/>
            </a:bodyPr>
            <a:lstStyle/>
            <a:p>
              <a:r>
                <a:rPr lang="en-US" sz="800" i="1" dirty="0" smtClean="0">
                  <a:latin typeface="Consolas" charset="0"/>
                  <a:ea typeface="Consolas" charset="0"/>
                  <a:cs typeface="Consolas" charset="0"/>
                </a:rPr>
                <a:t>Pojo (header)</a:t>
              </a:r>
              <a:endParaRPr lang="en-US" sz="800" i="1" dirty="0">
                <a:latin typeface="Consolas" charset="0"/>
                <a:ea typeface="Consolas" charset="0"/>
                <a:cs typeface="Consolas" charset="0"/>
              </a:endParaRPr>
            </a:p>
          </p:txBody>
        </p:sp>
        <p:sp>
          <p:nvSpPr>
            <p:cNvPr id="81" name="TextBox 80"/>
            <p:cNvSpPr txBox="1"/>
            <p:nvPr/>
          </p:nvSpPr>
          <p:spPr>
            <a:xfrm>
              <a:off x="3389690" y="261661"/>
              <a:ext cx="914033" cy="215444"/>
            </a:xfrm>
            <a:prstGeom prst="rect">
              <a:avLst/>
            </a:prstGeom>
            <a:noFill/>
          </p:spPr>
          <p:txBody>
            <a:bodyPr wrap="none" rtlCol="0">
              <a:spAutoFit/>
            </a:bodyPr>
            <a:lstStyle/>
            <a:p>
              <a:r>
                <a:rPr lang="en-US" sz="800" i="1" dirty="0" smtClean="0">
                  <a:latin typeface="Consolas" charset="0"/>
                  <a:ea typeface="Consolas" charset="0"/>
                  <a:cs typeface="Consolas" charset="0"/>
                </a:rPr>
                <a:t>IntSerialized</a:t>
              </a:r>
              <a:endParaRPr lang="en-US" sz="800" i="1" dirty="0">
                <a:latin typeface="Consolas" charset="0"/>
                <a:ea typeface="Consolas" charset="0"/>
                <a:cs typeface="Consolas" charset="0"/>
              </a:endParaRPr>
            </a:p>
          </p:txBody>
        </p:sp>
        <p:sp>
          <p:nvSpPr>
            <p:cNvPr id="82" name="TextBox 81"/>
            <p:cNvSpPr txBox="1"/>
            <p:nvPr/>
          </p:nvSpPr>
          <p:spPr>
            <a:xfrm>
              <a:off x="4059770" y="534131"/>
              <a:ext cx="1082348" cy="215444"/>
            </a:xfrm>
            <a:prstGeom prst="rect">
              <a:avLst/>
            </a:prstGeom>
            <a:noFill/>
          </p:spPr>
          <p:txBody>
            <a:bodyPr wrap="none" rtlCol="0">
              <a:spAutoFit/>
            </a:bodyPr>
            <a:lstStyle/>
            <a:p>
              <a:r>
                <a:rPr lang="en-US" sz="800" i="1" dirty="0" smtClean="0">
                  <a:latin typeface="Consolas" charset="0"/>
                  <a:ea typeface="Consolas" charset="0"/>
                  <a:cs typeface="Consolas" charset="0"/>
                </a:rPr>
                <a:t>DoubleSerialized</a:t>
              </a:r>
              <a:endParaRPr lang="en-US" sz="800" i="1" dirty="0">
                <a:latin typeface="Consolas" charset="0"/>
                <a:ea typeface="Consolas" charset="0"/>
                <a:cs typeface="Consolas" charset="0"/>
              </a:endParaRPr>
            </a:p>
          </p:txBody>
        </p:sp>
        <p:sp>
          <p:nvSpPr>
            <p:cNvPr id="83" name="TextBox 82"/>
            <p:cNvSpPr txBox="1"/>
            <p:nvPr/>
          </p:nvSpPr>
          <p:spPr>
            <a:xfrm>
              <a:off x="4929669" y="1034049"/>
              <a:ext cx="914033" cy="215444"/>
            </a:xfrm>
            <a:prstGeom prst="rect">
              <a:avLst/>
            </a:prstGeom>
            <a:noFill/>
          </p:spPr>
          <p:txBody>
            <a:bodyPr wrap="none" rtlCol="0">
              <a:spAutoFit/>
            </a:bodyPr>
            <a:lstStyle/>
            <a:p>
              <a:r>
                <a:rPr lang="en-US" sz="800" i="1" dirty="0" smtClean="0">
                  <a:latin typeface="Consolas" charset="0"/>
                  <a:ea typeface="Consolas" charset="0"/>
                  <a:cs typeface="Consolas" charset="0"/>
                </a:rPr>
                <a:t>IntSerialized</a:t>
              </a:r>
              <a:endParaRPr lang="en-US" sz="800" i="1" dirty="0">
                <a:latin typeface="Consolas" charset="0"/>
                <a:ea typeface="Consolas" charset="0"/>
                <a:cs typeface="Consolas" charset="0"/>
              </a:endParaRPr>
            </a:p>
          </p:txBody>
        </p:sp>
        <p:sp>
          <p:nvSpPr>
            <p:cNvPr id="84" name="TextBox 83"/>
            <p:cNvSpPr txBox="1"/>
            <p:nvPr/>
          </p:nvSpPr>
          <p:spPr>
            <a:xfrm>
              <a:off x="5368336" y="1311444"/>
              <a:ext cx="1082348" cy="215444"/>
            </a:xfrm>
            <a:prstGeom prst="rect">
              <a:avLst/>
            </a:prstGeom>
            <a:noFill/>
          </p:spPr>
          <p:txBody>
            <a:bodyPr wrap="none" rtlCol="0">
              <a:spAutoFit/>
            </a:bodyPr>
            <a:lstStyle/>
            <a:p>
              <a:r>
                <a:rPr lang="en-US" sz="800" i="1" dirty="0" smtClean="0">
                  <a:latin typeface="Consolas" charset="0"/>
                  <a:ea typeface="Consolas" charset="0"/>
                  <a:cs typeface="Consolas" charset="0"/>
                </a:rPr>
                <a:t>StringSerialized</a:t>
              </a:r>
              <a:endParaRPr lang="en-US" sz="800" i="1" dirty="0">
                <a:latin typeface="Consolas" charset="0"/>
                <a:ea typeface="Consolas" charset="0"/>
                <a:cs typeface="Consolas" charset="0"/>
              </a:endParaRPr>
            </a:p>
          </p:txBody>
        </p:sp>
      </p:grpSp>
    </p:spTree>
    <p:extLst>
      <p:ext uri="{BB962C8B-B14F-4D97-AF65-F5344CB8AC3E}">
        <p14:creationId xmlns:p14="http://schemas.microsoft.com/office/powerpoint/2010/main" val="1300497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Stream </a:t>
            </a:r>
            <a:r>
              <a:rPr lang="en-US" dirty="0"/>
              <a:t>P</a:t>
            </a:r>
            <a:r>
              <a:rPr lang="en-US" dirty="0" smtClean="0"/>
              <a:t>rocessing with </a:t>
            </a:r>
            <a:r>
              <a:rPr lang="en-US" dirty="0" err="1" smtClean="0"/>
              <a:t>Flink</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pPr/>
              <a:t>13</a:t>
            </a:fld>
            <a:endParaRPr lang="en-US"/>
          </a:p>
        </p:txBody>
      </p:sp>
    </p:spTree>
    <p:extLst>
      <p:ext uri="{BB962C8B-B14F-4D97-AF65-F5344CB8AC3E}">
        <p14:creationId xmlns:p14="http://schemas.microsoft.com/office/powerpoint/2010/main" val="3047975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Ingredients of a Streaming System</a:t>
            </a:r>
            <a:endParaRPr lang="en-US" sz="3600" dirty="0"/>
          </a:p>
        </p:txBody>
      </p:sp>
      <p:sp>
        <p:nvSpPr>
          <p:cNvPr id="3" name="Content Placeholder 2"/>
          <p:cNvSpPr>
            <a:spLocks noGrp="1"/>
          </p:cNvSpPr>
          <p:nvPr>
            <p:ph idx="1"/>
          </p:nvPr>
        </p:nvSpPr>
        <p:spPr/>
        <p:txBody>
          <a:bodyPr>
            <a:normAutofit/>
          </a:bodyPr>
          <a:lstStyle/>
          <a:p>
            <a:r>
              <a:rPr lang="en-US" sz="2800" dirty="0" smtClean="0"/>
              <a:t>Streaming Execution Engine</a:t>
            </a:r>
          </a:p>
          <a:p>
            <a:r>
              <a:rPr lang="en-US" sz="2800" dirty="0" smtClean="0"/>
              <a:t>Windowing (</a:t>
            </a:r>
            <a:r>
              <a:rPr lang="en-US" sz="2800" dirty="0" err="1" smtClean="0"/>
              <a:t>a.k.a</a:t>
            </a:r>
            <a:r>
              <a:rPr lang="en-US" sz="2800" dirty="0" smtClean="0"/>
              <a:t> Discretization)</a:t>
            </a:r>
          </a:p>
          <a:p>
            <a:r>
              <a:rPr lang="en-US" sz="2800" dirty="0" smtClean="0"/>
              <a:t>Fault Tolerance</a:t>
            </a:r>
          </a:p>
          <a:p>
            <a:r>
              <a:rPr lang="en-US" sz="2800" dirty="0" smtClean="0"/>
              <a:t>High Level Programming API (or language)</a:t>
            </a:r>
          </a:p>
          <a:p>
            <a:endParaRPr lang="en-US" sz="2800" dirty="0" smtClean="0"/>
          </a:p>
          <a:p>
            <a:endParaRPr lang="en-US" sz="2800"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21403499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Ingredients of a Streaming System</a:t>
            </a:r>
            <a:endParaRPr lang="en-US" sz="3600" dirty="0"/>
          </a:p>
        </p:txBody>
      </p:sp>
      <p:sp>
        <p:nvSpPr>
          <p:cNvPr id="3" name="Content Placeholder 2"/>
          <p:cNvSpPr>
            <a:spLocks noGrp="1"/>
          </p:cNvSpPr>
          <p:nvPr>
            <p:ph idx="1"/>
          </p:nvPr>
        </p:nvSpPr>
        <p:spPr/>
        <p:txBody>
          <a:bodyPr>
            <a:normAutofit/>
          </a:bodyPr>
          <a:lstStyle/>
          <a:p>
            <a:r>
              <a:rPr lang="en-US" sz="2800" dirty="0" smtClean="0"/>
              <a:t>Streaming Execution Engine</a:t>
            </a:r>
          </a:p>
          <a:p>
            <a:r>
              <a:rPr lang="en-US" sz="2800" b="1" dirty="0" smtClean="0"/>
              <a:t>Windowing </a:t>
            </a:r>
            <a:r>
              <a:rPr lang="en-US" sz="2800" b="1" dirty="0"/>
              <a:t>(</a:t>
            </a:r>
            <a:r>
              <a:rPr lang="en-US" sz="2800" b="1" dirty="0" err="1"/>
              <a:t>a.k.a</a:t>
            </a:r>
            <a:r>
              <a:rPr lang="en-US" sz="2800" b="1" dirty="0"/>
              <a:t> </a:t>
            </a:r>
            <a:r>
              <a:rPr lang="en-US" sz="2800" b="1" dirty="0" err="1" smtClean="0"/>
              <a:t>Discertization</a:t>
            </a:r>
            <a:r>
              <a:rPr lang="en-US" sz="2800" b="1" dirty="0" smtClean="0"/>
              <a:t>)</a:t>
            </a:r>
          </a:p>
          <a:p>
            <a:r>
              <a:rPr lang="en-US" sz="2800" b="1" strike="sngStrike" dirty="0" smtClean="0"/>
              <a:t>Fault Tolerance</a:t>
            </a:r>
          </a:p>
          <a:p>
            <a:r>
              <a:rPr lang="en-US" sz="2800" dirty="0" smtClean="0"/>
              <a:t>High Level Programming API (or language)</a:t>
            </a:r>
          </a:p>
          <a:p>
            <a:endParaRPr lang="en-US" sz="2800" dirty="0" smtClean="0"/>
          </a:p>
          <a:p>
            <a:endParaRPr lang="en-US" sz="2800"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734452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200" dirty="0" smtClean="0"/>
              <a:t>Stream Discretization</a:t>
            </a:r>
            <a:endParaRPr lang="en-US" sz="3200" dirty="0"/>
          </a:p>
        </p:txBody>
      </p:sp>
      <p:sp>
        <p:nvSpPr>
          <p:cNvPr id="6" name="Content Placeholder 5"/>
          <p:cNvSpPr>
            <a:spLocks noGrp="1"/>
          </p:cNvSpPr>
          <p:nvPr>
            <p:ph idx="1"/>
          </p:nvPr>
        </p:nvSpPr>
        <p:spPr/>
        <p:txBody>
          <a:bodyPr>
            <a:normAutofit/>
          </a:bodyPr>
          <a:lstStyle/>
          <a:p>
            <a:r>
              <a:rPr lang="en-US" sz="2000" dirty="0"/>
              <a:t>Data is </a:t>
            </a:r>
            <a:r>
              <a:rPr lang="en-US" sz="2000" dirty="0" smtClean="0"/>
              <a:t>unbounded</a:t>
            </a:r>
          </a:p>
          <a:p>
            <a:pPr lvl="1"/>
            <a:r>
              <a:rPr lang="en-US" sz="1600" dirty="0" smtClean="0"/>
              <a:t>Interested </a:t>
            </a:r>
            <a:r>
              <a:rPr lang="en-US" sz="1600" dirty="0"/>
              <a:t>in a </a:t>
            </a:r>
            <a:r>
              <a:rPr lang="en-US" sz="1600" dirty="0" smtClean="0"/>
              <a:t>(recent) part </a:t>
            </a:r>
            <a:r>
              <a:rPr lang="en-US" sz="1600" dirty="0"/>
              <a:t>of </a:t>
            </a:r>
            <a:r>
              <a:rPr lang="en-US" sz="1600" dirty="0" smtClean="0"/>
              <a:t>it </a:t>
            </a:r>
            <a:r>
              <a:rPr lang="en-US" sz="1400" dirty="0" smtClean="0"/>
              <a:t>e.g. last 10 days</a:t>
            </a:r>
          </a:p>
          <a:p>
            <a:r>
              <a:rPr lang="en-US" sz="2000" dirty="0" smtClean="0"/>
              <a:t>Most common windows around: time, and count</a:t>
            </a:r>
          </a:p>
          <a:p>
            <a:pPr lvl="1"/>
            <a:r>
              <a:rPr lang="en-US" sz="1600" dirty="0" smtClean="0"/>
              <a:t>Mostly in sliding, fixed, and tumbling forms</a:t>
            </a:r>
          </a:p>
          <a:p>
            <a:r>
              <a:rPr lang="en-US" sz="2000" dirty="0" smtClean="0"/>
              <a:t>Need for data-driven window definitions</a:t>
            </a:r>
          </a:p>
          <a:p>
            <a:pPr lvl="1"/>
            <a:r>
              <a:rPr lang="en-US" sz="1400" dirty="0" smtClean="0"/>
              <a:t>e.g., user sessions (periods of user activity followed by inactivity), price changes, etc.</a:t>
            </a:r>
            <a:br>
              <a:rPr lang="en-US" sz="1400" dirty="0" smtClean="0"/>
            </a:br>
            <a:endParaRPr lang="en-US" sz="1400" dirty="0" smtClean="0"/>
          </a:p>
          <a:p>
            <a:endParaRPr lang="en-US" sz="2000" dirty="0" smtClean="0"/>
          </a:p>
          <a:p>
            <a:endParaRPr lang="en-US" sz="2000" dirty="0"/>
          </a:p>
          <a:p>
            <a:endParaRPr lang="en-US" sz="2000" dirty="0" smtClean="0"/>
          </a:p>
          <a:p>
            <a:endParaRPr lang="en-US" sz="2000" dirty="0"/>
          </a:p>
          <a:p>
            <a:pPr lvl="1"/>
            <a:endParaRPr lang="en-US" sz="2000" dirty="0" smtClean="0"/>
          </a:p>
          <a:p>
            <a:endParaRPr lang="en-US" sz="2000" dirty="0" smtClean="0"/>
          </a:p>
        </p:txBody>
      </p:sp>
      <p:sp>
        <p:nvSpPr>
          <p:cNvPr id="4" name="Slide Number Placeholder 3"/>
          <p:cNvSpPr>
            <a:spLocks noGrp="1"/>
          </p:cNvSpPr>
          <p:nvPr>
            <p:ph type="sldNum" sz="quarter" idx="12"/>
          </p:nvPr>
        </p:nvSpPr>
        <p:spPr/>
        <p:txBody>
          <a:bodyPr/>
          <a:lstStyle/>
          <a:p>
            <a:fld id="{B07C5D84-2227-C144-B485-A8CA33CE4230}" type="slidenum">
              <a:rPr lang="en-US" smtClean="0"/>
              <a:pPr/>
              <a:t>16</a:t>
            </a:fld>
            <a:endParaRPr lang="en-US"/>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153" y="3258744"/>
            <a:ext cx="3334349" cy="1561879"/>
          </a:xfrm>
          <a:prstGeom prst="rect">
            <a:avLst/>
          </a:prstGeom>
        </p:spPr>
      </p:pic>
      <p:sp>
        <p:nvSpPr>
          <p:cNvPr id="8" name="Rectangle 7"/>
          <p:cNvSpPr/>
          <p:nvPr/>
        </p:nvSpPr>
        <p:spPr>
          <a:xfrm>
            <a:off x="4356502" y="3258744"/>
            <a:ext cx="4198217" cy="738664"/>
          </a:xfrm>
          <a:prstGeom prst="rect">
            <a:avLst/>
          </a:prstGeom>
        </p:spPr>
        <p:txBody>
          <a:bodyPr wrap="square">
            <a:spAutoFit/>
          </a:bodyPr>
          <a:lstStyle/>
          <a:p>
            <a:r>
              <a:rPr lang="en-US" sz="1050" b="1" i="1" dirty="0">
                <a:latin typeface="Consolas" charset="0"/>
                <a:ea typeface="Consolas" charset="0"/>
                <a:cs typeface="Consolas" charset="0"/>
              </a:rPr>
              <a:t>The world beyond batch: Streaming 101, Tyler </a:t>
            </a:r>
            <a:r>
              <a:rPr lang="en-US" sz="1050" b="1" i="1" dirty="0" err="1" smtClean="0">
                <a:latin typeface="Consolas" charset="0"/>
                <a:ea typeface="Consolas" charset="0"/>
                <a:cs typeface="Consolas" charset="0"/>
              </a:rPr>
              <a:t>Akidau</a:t>
            </a:r>
            <a:r>
              <a:rPr lang="en-US" sz="1050" i="1" dirty="0" smtClean="0">
                <a:latin typeface="Consolas" charset="0"/>
                <a:ea typeface="Consolas" charset="0"/>
                <a:cs typeface="Consolas" charset="0"/>
              </a:rPr>
              <a:t/>
            </a:r>
            <a:br>
              <a:rPr lang="en-US" sz="1050" i="1" dirty="0" smtClean="0">
                <a:latin typeface="Consolas" charset="0"/>
                <a:ea typeface="Consolas" charset="0"/>
                <a:cs typeface="Consolas" charset="0"/>
              </a:rPr>
            </a:br>
            <a:r>
              <a:rPr lang="en-US" sz="1050" i="1" dirty="0" smtClean="0">
                <a:latin typeface="Consolas" charset="0"/>
                <a:ea typeface="Consolas" charset="0"/>
                <a:cs typeface="Consolas" charset="0"/>
                <a:hlinkClick r:id="rId4"/>
              </a:rPr>
              <a:t>https</a:t>
            </a:r>
            <a:r>
              <a:rPr lang="en-US" sz="1050" i="1" dirty="0">
                <a:latin typeface="Consolas" charset="0"/>
                <a:ea typeface="Consolas" charset="0"/>
                <a:cs typeface="Consolas" charset="0"/>
                <a:hlinkClick r:id="rId4"/>
              </a:rPr>
              <a:t>://</a:t>
            </a:r>
            <a:r>
              <a:rPr lang="en-US" sz="1050" i="1" dirty="0" smtClean="0">
                <a:latin typeface="Consolas" charset="0"/>
                <a:ea typeface="Consolas" charset="0"/>
                <a:cs typeface="Consolas" charset="0"/>
                <a:hlinkClick r:id="rId4"/>
              </a:rPr>
              <a:t>beta.oreilly.com/ideas/the-world-beyond-batch-streaming-101</a:t>
            </a:r>
            <a:endParaRPr lang="en-US" sz="1050" i="1" dirty="0" smtClean="0">
              <a:latin typeface="Consolas" charset="0"/>
              <a:ea typeface="Consolas" charset="0"/>
              <a:cs typeface="Consolas" charset="0"/>
            </a:endParaRPr>
          </a:p>
          <a:p>
            <a:r>
              <a:rPr lang="en-US" sz="1050" i="1" dirty="0" smtClean="0">
                <a:latin typeface="Consolas" charset="0"/>
                <a:ea typeface="Consolas" charset="0"/>
                <a:cs typeface="Consolas" charset="0"/>
              </a:rPr>
              <a:t>Great read!</a:t>
            </a:r>
            <a:endParaRPr lang="en-US" sz="1050" i="1" dirty="0">
              <a:latin typeface="Consolas" charset="0"/>
              <a:ea typeface="Consolas" charset="0"/>
              <a:cs typeface="Consolas" charset="0"/>
            </a:endParaRPr>
          </a:p>
        </p:txBody>
      </p:sp>
    </p:spTree>
    <p:extLst>
      <p:ext uri="{BB962C8B-B14F-4D97-AF65-F5344CB8AC3E}">
        <p14:creationId xmlns:p14="http://schemas.microsoft.com/office/powerpoint/2010/main" val="828044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Flink’s</a:t>
            </a:r>
            <a:r>
              <a:rPr lang="en-US" dirty="0" smtClean="0"/>
              <a:t> Discretization</a:t>
            </a:r>
            <a:endParaRPr lang="en-US" dirty="0"/>
          </a:p>
        </p:txBody>
      </p:sp>
      <p:sp>
        <p:nvSpPr>
          <p:cNvPr id="3" name="Content Placeholder 2"/>
          <p:cNvSpPr>
            <a:spLocks noGrp="1"/>
          </p:cNvSpPr>
          <p:nvPr>
            <p:ph idx="1"/>
          </p:nvPr>
        </p:nvSpPr>
        <p:spPr/>
        <p:txBody>
          <a:bodyPr>
            <a:noAutofit/>
          </a:bodyPr>
          <a:lstStyle/>
          <a:p>
            <a:endParaRPr lang="en-US" sz="2400" dirty="0" smtClean="0"/>
          </a:p>
          <a:p>
            <a:r>
              <a:rPr lang="en-US" sz="2400" dirty="0" smtClean="0"/>
              <a:t>Allows very flexible windowing </a:t>
            </a:r>
            <a:br>
              <a:rPr lang="en-US" sz="2400" dirty="0" smtClean="0"/>
            </a:br>
            <a:endParaRPr lang="en-US" sz="2400" dirty="0" smtClean="0"/>
          </a:p>
          <a:p>
            <a:r>
              <a:rPr lang="en-US" sz="2400" dirty="0" smtClean="0"/>
              <a:t>Borrows ideas (and extends) from IBM’s SPL</a:t>
            </a:r>
          </a:p>
          <a:p>
            <a:pPr lvl="1"/>
            <a:r>
              <a:rPr lang="en-US" sz="2000" dirty="0" smtClean="0"/>
              <a:t>SLIDE = Trigger = When to emit a window</a:t>
            </a:r>
          </a:p>
          <a:p>
            <a:pPr lvl="1"/>
            <a:r>
              <a:rPr lang="en-US" sz="2000" dirty="0" smtClean="0"/>
              <a:t>RANGE = Eviction = What the window contains</a:t>
            </a:r>
          </a:p>
          <a:p>
            <a:pPr lvl="1"/>
            <a:endParaRPr lang="en-US" sz="1800" dirty="0" smtClean="0"/>
          </a:p>
          <a:p>
            <a:r>
              <a:rPr lang="en-US" sz="2400" dirty="0" smtClean="0"/>
              <a:t>Allows for lots of optimization</a:t>
            </a:r>
          </a:p>
          <a:p>
            <a:pPr lvl="1"/>
            <a:r>
              <a:rPr lang="en-US" sz="2000" i="1" dirty="0" smtClean="0"/>
              <a:t>Not part of this talk</a:t>
            </a:r>
          </a:p>
          <a:p>
            <a:endParaRPr lang="en-US" sz="2400" dirty="0" smtClean="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784132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Flink’s</a:t>
            </a:r>
            <a:r>
              <a:rPr lang="en-US" dirty="0" smtClean="0"/>
              <a:t> Windowing</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Windows can be any combination of (multiple) triggers &amp; evictions</a:t>
            </a:r>
          </a:p>
          <a:p>
            <a:pPr lvl="1"/>
            <a:r>
              <a:rPr lang="en-US" sz="1600" dirty="0"/>
              <a:t>Arbitrary tumbling, sliding, </a:t>
            </a:r>
            <a:r>
              <a:rPr lang="en-US" sz="1600" dirty="0" smtClean="0"/>
              <a:t>session, etc. windows </a:t>
            </a:r>
            <a:r>
              <a:rPr lang="en-US" sz="1600" dirty="0"/>
              <a:t>can be </a:t>
            </a:r>
            <a:r>
              <a:rPr lang="en-US" sz="1600" dirty="0" smtClean="0"/>
              <a:t>constructed.</a:t>
            </a:r>
            <a:endParaRPr lang="en-US" sz="1600" i="1" dirty="0"/>
          </a:p>
          <a:p>
            <a:endParaRPr lang="en-US" sz="1800" dirty="0"/>
          </a:p>
          <a:p>
            <a:r>
              <a:rPr lang="en-US" sz="2000" dirty="0" smtClean="0"/>
              <a:t>Common triggers/evictions part of the API</a:t>
            </a:r>
          </a:p>
          <a:p>
            <a:pPr lvl="1"/>
            <a:r>
              <a:rPr lang="en-US" sz="1600" dirty="0" smtClean="0"/>
              <a:t>Time</a:t>
            </a:r>
            <a:r>
              <a:rPr lang="en-US" sz="1600" dirty="0"/>
              <a:t> </a:t>
            </a:r>
            <a:r>
              <a:rPr lang="en-US" sz="1600" dirty="0" smtClean="0"/>
              <a:t>(processing vs. event time), Count</a:t>
            </a:r>
          </a:p>
          <a:p>
            <a:pPr lvl="1"/>
            <a:endParaRPr lang="en-US" sz="2000" dirty="0"/>
          </a:p>
          <a:p>
            <a:r>
              <a:rPr lang="en-US" sz="2000" dirty="0" smtClean="0"/>
              <a:t>Even more flexibility: </a:t>
            </a:r>
            <a:r>
              <a:rPr lang="en-US" sz="2000" i="1" dirty="0" smtClean="0"/>
              <a:t>define your own UDF </a:t>
            </a:r>
            <a:r>
              <a:rPr lang="en-US" sz="2000" dirty="0" smtClean="0"/>
              <a:t>trigger/eviction</a:t>
            </a:r>
          </a:p>
          <a:p>
            <a:endParaRPr lang="en-US" sz="2000" dirty="0"/>
          </a:p>
          <a:p>
            <a:r>
              <a:rPr lang="en-US" sz="2000" dirty="0" smtClean="0"/>
              <a:t>Examples:</a:t>
            </a:r>
            <a:br>
              <a:rPr lang="en-US" sz="2000" dirty="0" smtClean="0"/>
            </a:br>
            <a:r>
              <a:rPr lang="en-US" sz="1200" dirty="0" err="1" smtClean="0">
                <a:latin typeface="Consolas" charset="0"/>
                <a:ea typeface="Consolas" charset="0"/>
                <a:cs typeface="Consolas" charset="0"/>
              </a:rPr>
              <a:t>dataStream</a:t>
            </a:r>
            <a:r>
              <a:rPr lang="en-US" sz="1200" b="1" dirty="0" err="1" smtClean="0">
                <a:latin typeface="Consolas" charset="0"/>
                <a:ea typeface="Consolas" charset="0"/>
                <a:cs typeface="Consolas" charset="0"/>
              </a:rPr>
              <a:t>.</a:t>
            </a:r>
            <a:r>
              <a:rPr lang="en-US" sz="1200" dirty="0" err="1" smtClean="0">
                <a:solidFill>
                  <a:srgbClr val="00B050"/>
                </a:solidFill>
                <a:latin typeface="Consolas" charset="0"/>
                <a:ea typeface="Consolas" charset="0"/>
                <a:cs typeface="Consolas" charset="0"/>
              </a:rPr>
              <a:t>windowAll</a:t>
            </a:r>
            <a:r>
              <a:rPr lang="en-US" sz="1200" b="1" dirty="0" smtClean="0">
                <a:latin typeface="Consolas" charset="0"/>
                <a:ea typeface="Consolas" charset="0"/>
                <a:cs typeface="Consolas" charset="0"/>
              </a:rPr>
              <a:t>(</a:t>
            </a:r>
            <a:r>
              <a:rPr lang="en-US" sz="1200" dirty="0" err="1" smtClean="0">
                <a:latin typeface="Consolas" charset="0"/>
                <a:ea typeface="Consolas" charset="0"/>
                <a:cs typeface="Consolas" charset="0"/>
              </a:rPr>
              <a:t>TumblingEventTimeWindows</a:t>
            </a:r>
            <a:r>
              <a:rPr lang="en-US" sz="1200" b="1" dirty="0" err="1" smtClean="0">
                <a:latin typeface="Consolas" charset="0"/>
                <a:ea typeface="Consolas" charset="0"/>
                <a:cs typeface="Consolas" charset="0"/>
              </a:rPr>
              <a:t>.</a:t>
            </a:r>
            <a:r>
              <a:rPr lang="en-US" sz="1200" dirty="0" err="1" smtClean="0">
                <a:latin typeface="Consolas" charset="0"/>
                <a:ea typeface="Consolas" charset="0"/>
                <a:cs typeface="Consolas" charset="0"/>
              </a:rPr>
              <a:t>of</a:t>
            </a:r>
            <a:r>
              <a:rPr lang="en-US" sz="1200" b="1" dirty="0" smtClean="0">
                <a:latin typeface="Consolas" charset="0"/>
                <a:ea typeface="Consolas" charset="0"/>
                <a:cs typeface="Consolas" charset="0"/>
              </a:rPr>
              <a:t>(</a:t>
            </a:r>
            <a:r>
              <a:rPr lang="en-US" sz="1200" dirty="0" err="1" smtClean="0">
                <a:solidFill>
                  <a:srgbClr val="00B050"/>
                </a:solidFill>
                <a:latin typeface="Consolas" charset="0"/>
                <a:ea typeface="Consolas" charset="0"/>
                <a:cs typeface="Consolas" charset="0"/>
              </a:rPr>
              <a:t>Time</a:t>
            </a:r>
            <a:r>
              <a:rPr lang="en-US" sz="1200" b="1" dirty="0" err="1" smtClean="0">
                <a:solidFill>
                  <a:srgbClr val="00B050"/>
                </a:solidFill>
                <a:latin typeface="Consolas" charset="0"/>
                <a:ea typeface="Consolas" charset="0"/>
                <a:cs typeface="Consolas" charset="0"/>
              </a:rPr>
              <a:t>.</a:t>
            </a:r>
            <a:r>
              <a:rPr lang="en-US" sz="1200" dirty="0" err="1" smtClean="0">
                <a:solidFill>
                  <a:srgbClr val="00B050"/>
                </a:solidFill>
                <a:latin typeface="Consolas" charset="0"/>
                <a:ea typeface="Consolas" charset="0"/>
                <a:cs typeface="Consolas" charset="0"/>
              </a:rPr>
              <a:t>seconds</a:t>
            </a:r>
            <a:r>
              <a:rPr lang="en-US" sz="1200" b="1" dirty="0" smtClean="0">
                <a:latin typeface="Consolas" charset="0"/>
                <a:ea typeface="Consolas" charset="0"/>
                <a:cs typeface="Consolas" charset="0"/>
              </a:rPr>
              <a:t>(</a:t>
            </a:r>
            <a:r>
              <a:rPr lang="en-US" sz="1200" dirty="0" smtClean="0">
                <a:latin typeface="Consolas" charset="0"/>
                <a:ea typeface="Consolas" charset="0"/>
                <a:cs typeface="Consolas" charset="0"/>
              </a:rPr>
              <a:t>5</a:t>
            </a:r>
            <a:r>
              <a:rPr lang="en-US" sz="1200" b="1" dirty="0" smtClean="0">
                <a:latin typeface="Consolas" charset="0"/>
                <a:ea typeface="Consolas" charset="0"/>
                <a:cs typeface="Consolas" charset="0"/>
              </a:rPr>
              <a:t>)));</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dataStream</a:t>
            </a:r>
            <a:r>
              <a:rPr lang="en-US" sz="1200" b="1" dirty="0" err="1">
                <a:latin typeface="Consolas" charset="0"/>
                <a:ea typeface="Consolas" charset="0"/>
                <a:cs typeface="Consolas" charset="0"/>
              </a:rPr>
              <a:t>.</a:t>
            </a:r>
            <a:r>
              <a:rPr lang="en-US" sz="1200" dirty="0" err="1">
                <a:latin typeface="Consolas" charset="0"/>
                <a:ea typeface="Consolas" charset="0"/>
                <a:cs typeface="Consolas" charset="0"/>
              </a:rPr>
              <a:t>keyBy</a:t>
            </a:r>
            <a:r>
              <a:rPr lang="en-US" sz="1200" b="1" dirty="0">
                <a:latin typeface="Consolas" charset="0"/>
                <a:ea typeface="Consolas" charset="0"/>
                <a:cs typeface="Consolas" charset="0"/>
              </a:rPr>
              <a:t>(</a:t>
            </a:r>
            <a:r>
              <a:rPr lang="en-US" sz="1200" dirty="0">
                <a:latin typeface="Consolas" charset="0"/>
                <a:ea typeface="Consolas" charset="0"/>
                <a:cs typeface="Consolas" charset="0"/>
              </a:rPr>
              <a:t>0</a:t>
            </a:r>
            <a:r>
              <a:rPr lang="en-US" sz="1200" b="1" dirty="0">
                <a:latin typeface="Consolas" charset="0"/>
                <a:ea typeface="Consolas" charset="0"/>
                <a:cs typeface="Consolas" charset="0"/>
              </a:rPr>
              <a:t>).</a:t>
            </a:r>
            <a:r>
              <a:rPr lang="en-US" sz="1200" dirty="0">
                <a:solidFill>
                  <a:srgbClr val="00B050"/>
                </a:solidFill>
                <a:latin typeface="Consolas" charset="0"/>
                <a:ea typeface="Consolas" charset="0"/>
                <a:cs typeface="Consolas" charset="0"/>
              </a:rPr>
              <a:t>window</a:t>
            </a:r>
            <a:r>
              <a:rPr lang="en-US" sz="1200" b="1" dirty="0">
                <a:latin typeface="Consolas" charset="0"/>
                <a:ea typeface="Consolas" charset="0"/>
                <a:cs typeface="Consolas" charset="0"/>
              </a:rPr>
              <a:t>(</a:t>
            </a:r>
            <a:r>
              <a:rPr lang="en-US" sz="1200" dirty="0" err="1">
                <a:latin typeface="Consolas" charset="0"/>
                <a:ea typeface="Consolas" charset="0"/>
                <a:cs typeface="Consolas" charset="0"/>
              </a:rPr>
              <a:t>TumblingEventTimeWindows</a:t>
            </a:r>
            <a:r>
              <a:rPr lang="en-US" sz="1200" b="1" dirty="0" err="1">
                <a:latin typeface="Consolas" charset="0"/>
                <a:ea typeface="Consolas" charset="0"/>
                <a:cs typeface="Consolas" charset="0"/>
              </a:rPr>
              <a:t>.</a:t>
            </a:r>
            <a:r>
              <a:rPr lang="en-US" sz="1200" dirty="0" err="1">
                <a:latin typeface="Consolas" charset="0"/>
                <a:ea typeface="Consolas" charset="0"/>
                <a:cs typeface="Consolas" charset="0"/>
              </a:rPr>
              <a:t>of</a:t>
            </a:r>
            <a:r>
              <a:rPr lang="en-US" sz="1200" b="1" dirty="0">
                <a:latin typeface="Consolas" charset="0"/>
                <a:ea typeface="Consolas" charset="0"/>
                <a:cs typeface="Consolas" charset="0"/>
              </a:rPr>
              <a:t>(</a:t>
            </a:r>
            <a:r>
              <a:rPr lang="en-US" sz="1200" dirty="0" err="1">
                <a:solidFill>
                  <a:srgbClr val="00B050"/>
                </a:solidFill>
                <a:latin typeface="Consolas" charset="0"/>
                <a:ea typeface="Consolas" charset="0"/>
                <a:cs typeface="Consolas" charset="0"/>
              </a:rPr>
              <a:t>Time</a:t>
            </a:r>
            <a:r>
              <a:rPr lang="en-US" sz="1200" b="1" dirty="0" err="1">
                <a:solidFill>
                  <a:srgbClr val="00B050"/>
                </a:solidFill>
                <a:latin typeface="Consolas" charset="0"/>
                <a:ea typeface="Consolas" charset="0"/>
                <a:cs typeface="Consolas" charset="0"/>
              </a:rPr>
              <a:t>.</a:t>
            </a:r>
            <a:r>
              <a:rPr lang="en-US" sz="1200" dirty="0" err="1">
                <a:solidFill>
                  <a:srgbClr val="00B050"/>
                </a:solidFill>
                <a:latin typeface="Consolas" charset="0"/>
                <a:ea typeface="Consolas" charset="0"/>
                <a:cs typeface="Consolas" charset="0"/>
              </a:rPr>
              <a:t>seconds</a:t>
            </a:r>
            <a:r>
              <a:rPr lang="en-US" sz="1200" b="1" dirty="0">
                <a:latin typeface="Consolas" charset="0"/>
                <a:ea typeface="Consolas" charset="0"/>
                <a:cs typeface="Consolas" charset="0"/>
              </a:rPr>
              <a:t>(</a:t>
            </a:r>
            <a:r>
              <a:rPr lang="en-US" sz="1200" dirty="0">
                <a:latin typeface="Consolas" charset="0"/>
                <a:ea typeface="Consolas" charset="0"/>
                <a:cs typeface="Consolas" charset="0"/>
              </a:rPr>
              <a:t>5</a:t>
            </a:r>
            <a:r>
              <a:rPr lang="en-US" sz="1200" b="1" dirty="0">
                <a:latin typeface="Consolas" charset="0"/>
                <a:ea typeface="Consolas" charset="0"/>
                <a:cs typeface="Consolas" charset="0"/>
              </a:rPr>
              <a:t>)));</a:t>
            </a:r>
            <a:r>
              <a:rPr lang="en-US" sz="1200" b="1" dirty="0" smtClean="0">
                <a:latin typeface="Consolas" charset="0"/>
                <a:ea typeface="Consolas" charset="0"/>
                <a:cs typeface="Consolas" charset="0"/>
              </a:rPr>
              <a:t/>
            </a:r>
            <a:br>
              <a:rPr lang="en-US" sz="1200" b="1" dirty="0" smtClean="0">
                <a:latin typeface="Consolas" charset="0"/>
                <a:ea typeface="Consolas" charset="0"/>
                <a:cs typeface="Consolas" charset="0"/>
              </a:rPr>
            </a:br>
            <a:r>
              <a:rPr lang="en-US" sz="1200" b="1" dirty="0" smtClean="0">
                <a:latin typeface="Consolas" charset="0"/>
                <a:ea typeface="Consolas" charset="0"/>
                <a:cs typeface="Consolas" charset="0"/>
              </a:rPr>
              <a:t/>
            </a:r>
            <a:br>
              <a:rPr lang="en-US" sz="1200" b="1" dirty="0" smtClean="0">
                <a:latin typeface="Consolas" charset="0"/>
                <a:ea typeface="Consolas" charset="0"/>
                <a:cs typeface="Consolas" charset="0"/>
              </a:rPr>
            </a:br>
            <a:endParaRPr lang="en-US" sz="2000" dirty="0">
              <a:latin typeface="Consolas" charset="0"/>
              <a:ea typeface="Consolas" charset="0"/>
              <a:cs typeface="Consolas" charset="0"/>
            </a:endParaRPr>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5882244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Operator State and Fault Tolerance</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1754051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the Tutorial</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Introduction</a:t>
            </a:r>
          </a:p>
          <a:p>
            <a:r>
              <a:rPr lang="en-US" dirty="0" smtClean="0"/>
              <a:t>API’s Overview</a:t>
            </a:r>
          </a:p>
          <a:p>
            <a:endParaRPr lang="en-US" dirty="0"/>
          </a:p>
          <a:p>
            <a:r>
              <a:rPr lang="en-US" dirty="0" smtClean="0"/>
              <a:t>While we are giving the talks:</a:t>
            </a:r>
          </a:p>
          <a:p>
            <a:pPr lvl="1"/>
            <a:r>
              <a:rPr lang="en-US" dirty="0" smtClean="0"/>
              <a:t>Grab one USB Stick</a:t>
            </a:r>
          </a:p>
          <a:p>
            <a:pPr lvl="1"/>
            <a:r>
              <a:rPr lang="en-US" dirty="0" smtClean="0"/>
              <a:t>Install Java and </a:t>
            </a:r>
            <a:r>
              <a:rPr lang="en-US" dirty="0" err="1" smtClean="0"/>
              <a:t>IntelliJ</a:t>
            </a:r>
            <a:r>
              <a:rPr lang="en-US" dirty="0" smtClean="0"/>
              <a:t> </a:t>
            </a:r>
          </a:p>
          <a:p>
            <a:pPr lvl="1"/>
            <a:r>
              <a:rPr lang="en-US" dirty="0"/>
              <a:t>Start </a:t>
            </a:r>
            <a:r>
              <a:rPr lang="en-US" dirty="0" err="1" smtClean="0"/>
              <a:t>IntelliJ</a:t>
            </a:r>
            <a:endParaRPr lang="en-US" dirty="0"/>
          </a:p>
          <a:p>
            <a:pPr lvl="1"/>
            <a:r>
              <a:rPr lang="en-US" dirty="0" smtClean="0"/>
              <a:t>Extract and import the project (code/</a:t>
            </a:r>
            <a:r>
              <a:rPr lang="en-US" dirty="0" err="1" smtClean="0"/>
              <a:t>Template.zip</a:t>
            </a:r>
            <a:r>
              <a:rPr lang="en-US" dirty="0" smtClean="0"/>
              <a:t>)</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9441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05979"/>
            <a:ext cx="7947058" cy="673805"/>
          </a:xfrm>
        </p:spPr>
        <p:txBody>
          <a:bodyPr>
            <a:normAutofit/>
          </a:bodyPr>
          <a:lstStyle/>
          <a:p>
            <a:r>
              <a:rPr lang="en-US" sz="3600" dirty="0" smtClean="0"/>
              <a:t>Example: A </a:t>
            </a:r>
            <a:r>
              <a:rPr lang="en-US" sz="3600" dirty="0" err="1" smtClean="0"/>
              <a:t>Stateful</a:t>
            </a:r>
            <a:r>
              <a:rPr lang="en-US" sz="3600" dirty="0" smtClean="0"/>
              <a:t> Map (counter)</a:t>
            </a:r>
            <a:endParaRPr lang="en-US" sz="3600"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20</a:t>
            </a:fld>
            <a:endParaRPr lang="en-US">
              <a:solidFill>
                <a:prstClr val="black">
                  <a:tint val="75000"/>
                </a:prstClr>
              </a:solidFill>
            </a:endParaRPr>
          </a:p>
        </p:txBody>
      </p:sp>
      <p:sp>
        <p:nvSpPr>
          <p:cNvPr id="5" name="Rectangle 4"/>
          <p:cNvSpPr/>
          <p:nvPr/>
        </p:nvSpPr>
        <p:spPr>
          <a:xfrm>
            <a:off x="215756" y="1136460"/>
            <a:ext cx="8681663" cy="3600986"/>
          </a:xfrm>
          <a:prstGeom prst="rect">
            <a:avLst/>
          </a:prstGeom>
        </p:spPr>
        <p:txBody>
          <a:bodyPr wrap="square">
            <a:spAutoFit/>
          </a:bodyPr>
          <a:lstStyle/>
          <a:p>
            <a:r>
              <a:rPr lang="en-US" sz="1200" dirty="0">
                <a:latin typeface="Consolas" charset="0"/>
                <a:ea typeface="Consolas" charset="0"/>
                <a:cs typeface="Consolas" charset="0"/>
              </a:rPr>
              <a:t>public class </a:t>
            </a:r>
            <a:r>
              <a:rPr lang="en-US" sz="1200" dirty="0" smtClean="0">
                <a:solidFill>
                  <a:srgbClr val="445588"/>
                </a:solidFill>
                <a:latin typeface="Consolas" charset="0"/>
                <a:ea typeface="Consolas" charset="0"/>
                <a:cs typeface="Consolas" charset="0"/>
              </a:rPr>
              <a:t>Counter </a:t>
            </a:r>
            <a:r>
              <a:rPr lang="en-US" sz="1200" dirty="0" smtClean="0">
                <a:latin typeface="Consolas" charset="0"/>
                <a:ea typeface="Consolas" charset="0"/>
                <a:cs typeface="Consolas" charset="0"/>
              </a:rPr>
              <a:t>implements </a:t>
            </a:r>
            <a:r>
              <a:rPr lang="en-US" sz="1200" dirty="0" err="1" smtClean="0">
                <a:latin typeface="Consolas" charset="0"/>
                <a:ea typeface="Consolas" charset="0"/>
                <a:cs typeface="Consolas" charset="0"/>
              </a:rPr>
              <a:t>MapFunction</a:t>
            </a:r>
            <a:r>
              <a:rPr lang="en-US" sz="1200" dirty="0" smtClean="0">
                <a:latin typeface="Consolas" charset="0"/>
                <a:ea typeface="Consolas" charset="0"/>
                <a:cs typeface="Consolas" charset="0"/>
              </a:rPr>
              <a:t>&lt;Long&gt;, </a:t>
            </a:r>
            <a:r>
              <a:rPr lang="en-US" sz="1200" dirty="0" err="1" smtClean="0">
                <a:latin typeface="Consolas" charset="0"/>
                <a:ea typeface="Consolas" charset="0"/>
                <a:cs typeface="Consolas" charset="0"/>
              </a:rPr>
              <a:t>Checkpointed</a:t>
            </a:r>
            <a:r>
              <a:rPr lang="en-US" sz="1200" dirty="0" smtClean="0">
                <a:latin typeface="Consolas" charset="0"/>
                <a:ea typeface="Consolas" charset="0"/>
                <a:cs typeface="Consolas" charset="0"/>
              </a:rPr>
              <a:t>&lt;Long</a:t>
            </a:r>
            <a:r>
              <a:rPr lang="en-US" sz="1200" dirty="0">
                <a:latin typeface="Consolas" charset="0"/>
                <a:ea typeface="Consolas" charset="0"/>
                <a:cs typeface="Consolas" charset="0"/>
              </a:rPr>
              <a:t>&gt; </a:t>
            </a:r>
            <a:r>
              <a:rPr lang="en-US" sz="1200" dirty="0" smtClean="0">
                <a:latin typeface="Consolas" charset="0"/>
                <a:ea typeface="Consolas" charset="0"/>
                <a:cs typeface="Consolas" charset="0"/>
              </a:rPr>
              <a:t>{</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t>
            </a:r>
          </a:p>
          <a:p>
            <a:r>
              <a:rPr lang="en-US" sz="1200" dirty="0">
                <a:solidFill>
                  <a:srgbClr val="999988"/>
                </a:solidFill>
                <a:latin typeface="Consolas" charset="0"/>
                <a:ea typeface="Consolas" charset="0"/>
                <a:cs typeface="Consolas" charset="0"/>
              </a:rPr>
              <a:t>	</a:t>
            </a:r>
            <a:r>
              <a:rPr lang="en-US" sz="1200" dirty="0" smtClean="0">
                <a:solidFill>
                  <a:srgbClr val="999988"/>
                </a:solidFill>
                <a:latin typeface="Consolas" charset="0"/>
                <a:ea typeface="Consolas" charset="0"/>
                <a:cs typeface="Consolas" charset="0"/>
              </a:rPr>
              <a:t>//</a:t>
            </a:r>
            <a:r>
              <a:rPr lang="en-US" sz="1200" dirty="0">
                <a:solidFill>
                  <a:srgbClr val="999988"/>
                </a:solidFill>
                <a:latin typeface="Consolas" charset="0"/>
                <a:ea typeface="Consolas" charset="0"/>
                <a:cs typeface="Consolas" charset="0"/>
              </a:rPr>
              <a:t>persistent </a:t>
            </a:r>
            <a:r>
              <a:rPr lang="en-US" sz="1200" dirty="0" smtClean="0">
                <a:solidFill>
                  <a:srgbClr val="999988"/>
                </a:solidFill>
                <a:latin typeface="Consolas" charset="0"/>
                <a:ea typeface="Consolas" charset="0"/>
                <a:cs typeface="Consolas" charset="0"/>
              </a:rPr>
              <a:t>counter</a:t>
            </a:r>
            <a:r>
              <a:rPr lang="en-US" sz="1200" dirty="0" smtClean="0">
                <a:latin typeface="Consolas" charset="0"/>
                <a:ea typeface="Consolas" charset="0"/>
                <a:cs typeface="Consolas" charset="0"/>
              </a:rPr>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t>
            </a:r>
            <a:r>
              <a:rPr lang="en-US" sz="1200" b="1" dirty="0" smtClean="0">
                <a:latin typeface="Consolas" charset="0"/>
                <a:ea typeface="Consolas" charset="0"/>
                <a:cs typeface="Consolas" charset="0"/>
              </a:rPr>
              <a:t>private</a:t>
            </a:r>
            <a:r>
              <a:rPr lang="en-US" sz="1200" dirty="0" smtClean="0">
                <a:latin typeface="Consolas" charset="0"/>
                <a:ea typeface="Consolas" charset="0"/>
                <a:cs typeface="Consolas" charset="0"/>
              </a:rPr>
              <a:t> </a:t>
            </a:r>
            <a:r>
              <a:rPr lang="en-US" sz="1200" b="1" dirty="0">
                <a:solidFill>
                  <a:srgbClr val="445588"/>
                </a:solidFill>
                <a:latin typeface="Consolas" charset="0"/>
                <a:ea typeface="Consolas" charset="0"/>
                <a:cs typeface="Consolas" charset="0"/>
              </a:rPr>
              <a:t>long</a:t>
            </a:r>
            <a:r>
              <a:rPr lang="en-US" sz="1200" dirty="0">
                <a:latin typeface="Consolas" charset="0"/>
                <a:ea typeface="Consolas" charset="0"/>
                <a:cs typeface="Consolas" charset="0"/>
              </a:rPr>
              <a:t> </a:t>
            </a:r>
            <a:r>
              <a:rPr lang="en-US" sz="1200" dirty="0" smtClean="0">
                <a:latin typeface="Consolas" charset="0"/>
                <a:ea typeface="Consolas" charset="0"/>
                <a:cs typeface="Consolas" charset="0"/>
              </a:rPr>
              <a:t>counter = </a:t>
            </a:r>
            <a:r>
              <a:rPr lang="en-US" sz="1200" dirty="0" smtClean="0">
                <a:solidFill>
                  <a:srgbClr val="009999"/>
                </a:solidFill>
                <a:latin typeface="Consolas" charset="0"/>
                <a:ea typeface="Consolas" charset="0"/>
                <a:cs typeface="Consolas" charset="0"/>
              </a:rPr>
              <a:t>0</a:t>
            </a:r>
            <a:r>
              <a:rPr lang="en-US" sz="1200" dirty="0" smtClean="0">
                <a:latin typeface="Consolas" charset="0"/>
                <a:ea typeface="Consolas" charset="0"/>
                <a:cs typeface="Consolas" charset="0"/>
              </a:rPr>
              <a:t>;</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t>
            </a:r>
            <a:r>
              <a:rPr lang="en-US" sz="1200" b="1" dirty="0" smtClean="0">
                <a:latin typeface="Consolas" charset="0"/>
                <a:ea typeface="Consolas" charset="0"/>
                <a:cs typeface="Consolas" charset="0"/>
              </a:rPr>
              <a:t>public</a:t>
            </a:r>
            <a:r>
              <a:rPr lang="en-US" sz="1200" dirty="0" smtClean="0">
                <a:latin typeface="Consolas" charset="0"/>
                <a:ea typeface="Consolas" charset="0"/>
                <a:cs typeface="Consolas" charset="0"/>
              </a:rPr>
              <a:t> Long </a:t>
            </a:r>
            <a:r>
              <a:rPr lang="en-US" sz="1200" b="1" dirty="0" smtClean="0">
                <a:solidFill>
                  <a:srgbClr val="990000"/>
                </a:solidFill>
                <a:latin typeface="Consolas" charset="0"/>
                <a:ea typeface="Consolas" charset="0"/>
                <a:cs typeface="Consolas" charset="0"/>
              </a:rPr>
              <a:t>map</a:t>
            </a:r>
            <a:r>
              <a:rPr lang="en-US" sz="1200" dirty="0" smtClean="0">
                <a:latin typeface="Consolas" charset="0"/>
                <a:ea typeface="Consolas" charset="0"/>
                <a:cs typeface="Consolas" charset="0"/>
              </a:rPr>
              <a:t>(Long value){ </a:t>
            </a:r>
          </a:p>
          <a:p>
            <a:r>
              <a:rPr lang="en-US" sz="1200" dirty="0">
                <a:latin typeface="Consolas" charset="0"/>
                <a:ea typeface="Consolas" charset="0"/>
                <a:cs typeface="Consolas" charset="0"/>
              </a:rPr>
              <a:t>	</a:t>
            </a:r>
            <a:r>
              <a:rPr lang="en-US" sz="1200" dirty="0" smtClean="0">
                <a:latin typeface="Consolas" charset="0"/>
                <a:ea typeface="Consolas" charset="0"/>
                <a:cs typeface="Consolas" charset="0"/>
              </a:rPr>
              <a:t>	return ++counter; </a:t>
            </a:r>
          </a:p>
          <a:p>
            <a:r>
              <a:rPr lang="en-US" sz="1200" dirty="0" smtClean="0">
                <a:latin typeface="Consolas" charset="0"/>
                <a:ea typeface="Consolas" charset="0"/>
                <a:cs typeface="Consolas" charset="0"/>
              </a:rPr>
              <a:t>	}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t>
            </a:r>
            <a:r>
              <a:rPr lang="en-US" sz="1200" dirty="0" smtClean="0">
                <a:solidFill>
                  <a:srgbClr val="999988"/>
                </a:solidFill>
                <a:latin typeface="Consolas" charset="0"/>
                <a:ea typeface="Consolas" charset="0"/>
                <a:cs typeface="Consolas" charset="0"/>
              </a:rPr>
              <a:t>// </a:t>
            </a:r>
            <a:r>
              <a:rPr lang="en-US" sz="1200" dirty="0">
                <a:solidFill>
                  <a:srgbClr val="999988"/>
                </a:solidFill>
                <a:latin typeface="Consolas" charset="0"/>
                <a:ea typeface="Consolas" charset="0"/>
                <a:cs typeface="Consolas" charset="0"/>
              </a:rPr>
              <a:t>regularly persists state during normal operation</a:t>
            </a:r>
            <a:r>
              <a:rPr lang="en-US" sz="1200" dirty="0">
                <a:latin typeface="Consolas" charset="0"/>
                <a:ea typeface="Consolas" charset="0"/>
                <a:cs typeface="Consolas" charset="0"/>
              </a:rPr>
              <a:t> </a:t>
            </a:r>
            <a:r>
              <a:rPr lang="en-US" sz="1200" dirty="0" smtClean="0">
                <a:latin typeface="Consolas" charset="0"/>
                <a:ea typeface="Consolas" charset="0"/>
                <a:cs typeface="Consolas" charset="0"/>
              </a:rPr>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t>
            </a:r>
            <a:r>
              <a:rPr lang="en-US" sz="1200" b="1" dirty="0" smtClean="0">
                <a:latin typeface="Consolas" charset="0"/>
                <a:ea typeface="Consolas" charset="0"/>
                <a:cs typeface="Consolas" charset="0"/>
              </a:rPr>
              <a:t>public</a:t>
            </a:r>
            <a:r>
              <a:rPr lang="en-US" sz="1200" dirty="0" smtClean="0">
                <a:latin typeface="Consolas" charset="0"/>
                <a:ea typeface="Consolas" charset="0"/>
                <a:cs typeface="Consolas" charset="0"/>
              </a:rPr>
              <a:t> </a:t>
            </a:r>
            <a:r>
              <a:rPr lang="en-US" sz="1200" dirty="0" err="1">
                <a:latin typeface="Consolas" charset="0"/>
                <a:ea typeface="Consolas" charset="0"/>
                <a:cs typeface="Consolas" charset="0"/>
              </a:rPr>
              <a:t>Serializable</a:t>
            </a:r>
            <a:r>
              <a:rPr lang="en-US" sz="1200" dirty="0">
                <a:latin typeface="Consolas" charset="0"/>
                <a:ea typeface="Consolas" charset="0"/>
                <a:cs typeface="Consolas" charset="0"/>
              </a:rPr>
              <a:t> </a:t>
            </a:r>
            <a:r>
              <a:rPr lang="en-US" sz="1200" b="1" dirty="0" err="1">
                <a:solidFill>
                  <a:srgbClr val="990000"/>
                </a:solidFill>
                <a:latin typeface="Consolas" charset="0"/>
                <a:ea typeface="Consolas" charset="0"/>
                <a:cs typeface="Consolas" charset="0"/>
              </a:rPr>
              <a:t>snapshotState</a:t>
            </a:r>
            <a:r>
              <a:rPr lang="en-US" sz="1200" dirty="0">
                <a:latin typeface="Consolas" charset="0"/>
                <a:ea typeface="Consolas" charset="0"/>
                <a:cs typeface="Consolas" charset="0"/>
              </a:rPr>
              <a:t>(</a:t>
            </a:r>
            <a:r>
              <a:rPr lang="en-US" sz="1200" dirty="0">
                <a:solidFill>
                  <a:srgbClr val="445588"/>
                </a:solidFill>
                <a:latin typeface="Consolas" charset="0"/>
                <a:ea typeface="Consolas" charset="0"/>
                <a:cs typeface="Consolas" charset="0"/>
              </a:rPr>
              <a:t>long</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checkpointId</a:t>
            </a:r>
            <a:r>
              <a:rPr lang="en-US" sz="1200" dirty="0">
                <a:latin typeface="Consolas" charset="0"/>
                <a:ea typeface="Consolas" charset="0"/>
                <a:cs typeface="Consolas" charset="0"/>
              </a:rPr>
              <a:t>, </a:t>
            </a:r>
            <a:r>
              <a:rPr lang="en-US" sz="1200" dirty="0">
                <a:solidFill>
                  <a:srgbClr val="445588"/>
                </a:solidFill>
                <a:latin typeface="Consolas" charset="0"/>
                <a:ea typeface="Consolas" charset="0"/>
                <a:cs typeface="Consolas" charset="0"/>
              </a:rPr>
              <a:t>long</a:t>
            </a:r>
            <a:r>
              <a:rPr lang="en-US" sz="1200" dirty="0">
                <a:latin typeface="Consolas" charset="0"/>
                <a:ea typeface="Consolas" charset="0"/>
                <a:cs typeface="Consolas" charset="0"/>
              </a:rPr>
              <a:t> </a:t>
            </a:r>
            <a:r>
              <a:rPr lang="en-US" sz="1200" dirty="0" err="1" smtClean="0">
                <a:latin typeface="Consolas" charset="0"/>
                <a:ea typeface="Consolas" charset="0"/>
                <a:cs typeface="Consolas" charset="0"/>
              </a:rPr>
              <a:t>checkpointTimestamp</a:t>
            </a:r>
            <a:r>
              <a:rPr lang="en-US" sz="1200" dirty="0" smtClean="0">
                <a:latin typeface="Consolas" charset="0"/>
                <a:ea typeface="Consolas" charset="0"/>
                <a:cs typeface="Consolas" charset="0"/>
              </a:rPr>
              <a:t>){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return </a:t>
            </a:r>
            <a:r>
              <a:rPr lang="en-US" sz="1200" dirty="0">
                <a:latin typeface="Consolas" charset="0"/>
                <a:ea typeface="Consolas" charset="0"/>
                <a:cs typeface="Consolas" charset="0"/>
              </a:rPr>
              <a:t>new </a:t>
            </a:r>
            <a:r>
              <a:rPr lang="en-US" sz="1200" dirty="0">
                <a:solidFill>
                  <a:srgbClr val="990000"/>
                </a:solidFill>
                <a:latin typeface="Consolas" charset="0"/>
                <a:ea typeface="Consolas" charset="0"/>
                <a:cs typeface="Consolas" charset="0"/>
              </a:rPr>
              <a:t>Long</a:t>
            </a:r>
            <a:r>
              <a:rPr lang="en-US" sz="1200" dirty="0">
                <a:latin typeface="Consolas" charset="0"/>
                <a:ea typeface="Consolas" charset="0"/>
                <a:cs typeface="Consolas" charset="0"/>
              </a:rPr>
              <a:t>(counter); </a:t>
            </a:r>
            <a:endParaRPr lang="en-US" sz="1200" dirty="0" smtClean="0">
              <a:latin typeface="Consolas" charset="0"/>
              <a:ea typeface="Consolas" charset="0"/>
              <a:cs typeface="Consolas" charset="0"/>
            </a:endParaRPr>
          </a:p>
          <a:p>
            <a:r>
              <a:rPr lang="en-US" sz="1200" dirty="0" smtClean="0">
                <a:latin typeface="Consolas" charset="0"/>
                <a:ea typeface="Consolas" charset="0"/>
                <a:cs typeface="Consolas" charset="0"/>
              </a:rPr>
              <a:t>	}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t>
            </a:r>
            <a:r>
              <a:rPr lang="en-US" sz="1200" dirty="0" smtClean="0">
                <a:solidFill>
                  <a:srgbClr val="999988"/>
                </a:solidFill>
                <a:latin typeface="Consolas" charset="0"/>
                <a:ea typeface="Consolas" charset="0"/>
                <a:cs typeface="Consolas" charset="0"/>
              </a:rPr>
              <a:t>// </a:t>
            </a:r>
            <a:r>
              <a:rPr lang="en-US" sz="1200" dirty="0">
                <a:solidFill>
                  <a:srgbClr val="999988"/>
                </a:solidFill>
                <a:latin typeface="Consolas" charset="0"/>
                <a:ea typeface="Consolas" charset="0"/>
                <a:cs typeface="Consolas" charset="0"/>
              </a:rPr>
              <a:t>restores state on recovery from failure</a:t>
            </a:r>
            <a:r>
              <a:rPr lang="en-US" sz="1200" dirty="0">
                <a:latin typeface="Consolas" charset="0"/>
                <a:ea typeface="Consolas" charset="0"/>
                <a:cs typeface="Consolas" charset="0"/>
              </a:rPr>
              <a:t> </a:t>
            </a:r>
            <a:r>
              <a:rPr lang="en-US" sz="1200" dirty="0" smtClean="0">
                <a:latin typeface="Consolas" charset="0"/>
                <a:ea typeface="Consolas" charset="0"/>
                <a:cs typeface="Consolas" charset="0"/>
              </a:rPr>
              <a:t>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t>
            </a:r>
            <a:r>
              <a:rPr lang="en-US" sz="1200" b="1" dirty="0" smtClean="0">
                <a:latin typeface="Consolas" charset="0"/>
                <a:ea typeface="Consolas" charset="0"/>
                <a:cs typeface="Consolas" charset="0"/>
              </a:rPr>
              <a:t>public</a:t>
            </a:r>
            <a:r>
              <a:rPr lang="en-US" sz="1200" dirty="0" smtClean="0">
                <a:latin typeface="Consolas" charset="0"/>
                <a:ea typeface="Consolas" charset="0"/>
                <a:cs typeface="Consolas" charset="0"/>
              </a:rPr>
              <a:t> </a:t>
            </a:r>
            <a:r>
              <a:rPr lang="en-US" sz="1200" dirty="0">
                <a:solidFill>
                  <a:srgbClr val="445588"/>
                </a:solidFill>
                <a:latin typeface="Consolas" charset="0"/>
                <a:ea typeface="Consolas" charset="0"/>
                <a:cs typeface="Consolas" charset="0"/>
              </a:rPr>
              <a:t>void</a:t>
            </a:r>
            <a:r>
              <a:rPr lang="en-US" sz="1200" dirty="0">
                <a:latin typeface="Consolas" charset="0"/>
                <a:ea typeface="Consolas" charset="0"/>
                <a:cs typeface="Consolas" charset="0"/>
              </a:rPr>
              <a:t> </a:t>
            </a:r>
            <a:r>
              <a:rPr lang="en-US" sz="1200" b="1" dirty="0" err="1">
                <a:solidFill>
                  <a:srgbClr val="990000"/>
                </a:solidFill>
                <a:latin typeface="Consolas" charset="0"/>
                <a:ea typeface="Consolas" charset="0"/>
                <a:cs typeface="Consolas" charset="0"/>
              </a:rPr>
              <a:t>restoreState</a:t>
            </a:r>
            <a:r>
              <a:rPr lang="en-US" sz="1200" dirty="0">
                <a:latin typeface="Consolas" charset="0"/>
                <a:ea typeface="Consolas" charset="0"/>
                <a:cs typeface="Consolas" charset="0"/>
              </a:rPr>
              <a:t>(</a:t>
            </a:r>
            <a:r>
              <a:rPr lang="en-US" sz="1200" dirty="0" err="1">
                <a:latin typeface="Consolas" charset="0"/>
                <a:ea typeface="Consolas" charset="0"/>
                <a:cs typeface="Consolas" charset="0"/>
              </a:rPr>
              <a:t>Serializable</a:t>
            </a:r>
            <a:r>
              <a:rPr lang="en-US" sz="1200" dirty="0">
                <a:latin typeface="Consolas" charset="0"/>
                <a:ea typeface="Consolas" charset="0"/>
                <a:cs typeface="Consolas" charset="0"/>
              </a:rPr>
              <a:t> state</a:t>
            </a:r>
            <a:r>
              <a:rPr lang="en-US" sz="1200" dirty="0" smtClean="0">
                <a:latin typeface="Consolas" charset="0"/>
                <a:ea typeface="Consolas" charset="0"/>
                <a:cs typeface="Consolas" charset="0"/>
              </a:rPr>
              <a:t>){ </a:t>
            </a:r>
          </a:p>
          <a:p>
            <a:r>
              <a:rPr lang="en-US" sz="1200" dirty="0">
                <a:latin typeface="Consolas" charset="0"/>
                <a:ea typeface="Consolas" charset="0"/>
                <a:cs typeface="Consolas" charset="0"/>
              </a:rPr>
              <a:t>	</a:t>
            </a:r>
            <a:r>
              <a:rPr lang="en-US" sz="1200" dirty="0" smtClean="0">
                <a:latin typeface="Consolas" charset="0"/>
                <a:ea typeface="Consolas" charset="0"/>
                <a:cs typeface="Consolas" charset="0"/>
              </a:rPr>
              <a:t>	counter </a:t>
            </a:r>
            <a:r>
              <a:rPr lang="en-US" sz="1200" dirty="0">
                <a:latin typeface="Consolas" charset="0"/>
                <a:ea typeface="Consolas" charset="0"/>
                <a:cs typeface="Consolas" charset="0"/>
              </a:rPr>
              <a:t>= (Long) state; </a:t>
            </a:r>
            <a:endParaRPr lang="en-US" sz="1200" dirty="0" smtClean="0">
              <a:latin typeface="Consolas" charset="0"/>
              <a:ea typeface="Consolas" charset="0"/>
              <a:cs typeface="Consolas" charset="0"/>
            </a:endParaRPr>
          </a:p>
          <a:p>
            <a:r>
              <a:rPr lang="en-US" sz="1200" dirty="0">
                <a:latin typeface="Consolas" charset="0"/>
                <a:ea typeface="Consolas" charset="0"/>
                <a:cs typeface="Consolas" charset="0"/>
              </a:rPr>
              <a:t>	</a:t>
            </a:r>
            <a:r>
              <a:rPr lang="en-US" sz="1200" dirty="0" smtClean="0">
                <a:latin typeface="Consolas" charset="0"/>
                <a:ea typeface="Consolas" charset="0"/>
                <a:cs typeface="Consolas" charset="0"/>
              </a:rPr>
              <a:t>} </a:t>
            </a:r>
          </a:p>
          <a:p>
            <a:r>
              <a:rPr lang="en-US" sz="1200" dirty="0" smtClean="0">
                <a:latin typeface="Consolas" charset="0"/>
                <a:ea typeface="Consolas" charset="0"/>
                <a:cs typeface="Consolas" charset="0"/>
              </a:rPr>
              <a:t>}</a:t>
            </a:r>
            <a:endParaRPr lang="en-US" sz="1200" dirty="0">
              <a:latin typeface="Consolas" charset="0"/>
              <a:ea typeface="Consolas" charset="0"/>
              <a:cs typeface="Consolas" charset="0"/>
            </a:endParaRPr>
          </a:p>
        </p:txBody>
      </p:sp>
      <p:sp>
        <p:nvSpPr>
          <p:cNvPr id="3" name="TextBox 2"/>
          <p:cNvSpPr txBox="1"/>
          <p:nvPr/>
        </p:nvSpPr>
        <p:spPr>
          <a:xfrm>
            <a:off x="4430732" y="1136460"/>
            <a:ext cx="1705908" cy="307777"/>
          </a:xfrm>
          <a:prstGeom prst="rect">
            <a:avLst/>
          </a:prstGeom>
          <a:solidFill>
            <a:schemeClr val="bg1"/>
          </a:solidFill>
        </p:spPr>
        <p:txBody>
          <a:bodyPr wrap="square" rtlCol="0">
            <a:spAutoFit/>
          </a:bodyPr>
          <a:lstStyle/>
          <a:p>
            <a:endParaRPr lang="en-US" sz="700" smtClean="0"/>
          </a:p>
          <a:p>
            <a:endParaRPr lang="en-US" sz="700" dirty="0"/>
          </a:p>
        </p:txBody>
      </p:sp>
      <p:sp>
        <p:nvSpPr>
          <p:cNvPr id="6" name="TextBox 5"/>
          <p:cNvSpPr txBox="1"/>
          <p:nvPr/>
        </p:nvSpPr>
        <p:spPr>
          <a:xfrm>
            <a:off x="592411" y="2836925"/>
            <a:ext cx="7039048" cy="1680790"/>
          </a:xfrm>
          <a:prstGeom prst="rect">
            <a:avLst/>
          </a:prstGeom>
          <a:solidFill>
            <a:schemeClr val="bg1"/>
          </a:solidFill>
        </p:spPr>
        <p:txBody>
          <a:bodyPr wrap="square" rtlCol="0">
            <a:spAutoFit/>
          </a:bodyPr>
          <a:lstStyle/>
          <a:p>
            <a:endParaRPr lang="en-US" sz="700"/>
          </a:p>
        </p:txBody>
      </p:sp>
    </p:spTree>
    <p:extLst>
      <p:ext uri="{BB962C8B-B14F-4D97-AF65-F5344CB8AC3E}">
        <p14:creationId xmlns:p14="http://schemas.microsoft.com/office/powerpoint/2010/main" val="13707699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Streaming fault tolerance: guarantees</a:t>
            </a:r>
            <a:endParaRPr lang="en-US" sz="3200" dirty="0"/>
          </a:p>
        </p:txBody>
      </p:sp>
      <p:sp>
        <p:nvSpPr>
          <p:cNvPr id="3" name="Content Placeholder 2"/>
          <p:cNvSpPr>
            <a:spLocks noGrp="1"/>
          </p:cNvSpPr>
          <p:nvPr>
            <p:ph idx="1"/>
          </p:nvPr>
        </p:nvSpPr>
        <p:spPr/>
        <p:txBody>
          <a:bodyPr>
            <a:noAutofit/>
          </a:bodyPr>
          <a:lstStyle/>
          <a:p>
            <a:r>
              <a:rPr lang="en-US" sz="2400" dirty="0" smtClean="0"/>
              <a:t>Ensure that operators see all events</a:t>
            </a:r>
          </a:p>
          <a:p>
            <a:pPr lvl="1"/>
            <a:r>
              <a:rPr lang="en-US" sz="2000" dirty="0" smtClean="0"/>
              <a:t>“At least once”</a:t>
            </a:r>
          </a:p>
          <a:p>
            <a:pPr lvl="1"/>
            <a:r>
              <a:rPr lang="en-US" sz="2000" dirty="0" smtClean="0"/>
              <a:t>Solved by replaying a stream from a checkpoint, e.g., a past Kafka offset.</a:t>
            </a:r>
          </a:p>
          <a:p>
            <a:pPr lvl="8"/>
            <a:endParaRPr lang="en-US" sz="1600" dirty="0" smtClean="0"/>
          </a:p>
          <a:p>
            <a:r>
              <a:rPr lang="en-US" sz="2400" dirty="0" smtClean="0"/>
              <a:t>Ensure that operators do not perform duplicate updates to their state</a:t>
            </a:r>
          </a:p>
          <a:p>
            <a:pPr lvl="1"/>
            <a:r>
              <a:rPr lang="en-US" sz="2000" dirty="0" smtClean="0"/>
              <a:t>“Exactly once”</a:t>
            </a:r>
          </a:p>
          <a:p>
            <a:pPr lvl="1"/>
            <a:r>
              <a:rPr lang="en-US" sz="2000" dirty="0" smtClean="0"/>
              <a:t>Several solutions</a:t>
            </a:r>
            <a:endParaRPr lang="en-US" sz="2000"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21</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888" y="955687"/>
            <a:ext cx="903927" cy="8864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1421" y="2887938"/>
            <a:ext cx="784860" cy="416767"/>
          </a:xfrm>
          <a:prstGeom prst="rect">
            <a:avLst/>
          </a:prstGeom>
        </p:spPr>
      </p:pic>
      <p:pic>
        <p:nvPicPr>
          <p:cNvPr id="7" name="pasted-image.png"/>
          <p:cNvPicPr/>
          <p:nvPr/>
        </p:nvPicPr>
        <p:blipFill>
          <a:blip r:embed="rId5">
            <a:extLst/>
          </a:blip>
          <a:stretch>
            <a:fillRect/>
          </a:stretch>
        </p:blipFill>
        <p:spPr>
          <a:xfrm>
            <a:off x="11111819" y="2807048"/>
            <a:ext cx="780104" cy="780106"/>
          </a:xfrm>
          <a:prstGeom prst="rect">
            <a:avLst/>
          </a:prstGeom>
          <a:ln w="12700" cap="flat">
            <a:noFill/>
            <a:miter lim="400000"/>
          </a:ln>
          <a:effectLst/>
        </p:spPr>
      </p:pic>
      <p:pic>
        <p:nvPicPr>
          <p:cNvPr id="8" name="pasted-image.png"/>
          <p:cNvPicPr/>
          <p:nvPr/>
        </p:nvPicPr>
        <p:blipFill>
          <a:blip r:embed="rId5">
            <a:extLst/>
          </a:blip>
          <a:stretch>
            <a:fillRect/>
          </a:stretch>
        </p:blipFill>
        <p:spPr>
          <a:xfrm>
            <a:off x="11264219" y="2959448"/>
            <a:ext cx="780104" cy="780106"/>
          </a:xfrm>
          <a:prstGeom prst="rect">
            <a:avLst/>
          </a:prstGeom>
          <a:ln w="12700" cap="flat">
            <a:noFill/>
            <a:miter lim="400000"/>
          </a:ln>
          <a:effectLst/>
        </p:spPr>
      </p:pic>
      <p:pic>
        <p:nvPicPr>
          <p:cNvPr id="9" name="pasted-image.png"/>
          <p:cNvPicPr/>
          <p:nvPr/>
        </p:nvPicPr>
        <p:blipFill>
          <a:blip r:embed="rId5">
            <a:extLst/>
          </a:blip>
          <a:stretch>
            <a:fillRect/>
          </a:stretch>
        </p:blipFill>
        <p:spPr>
          <a:xfrm>
            <a:off x="11416619" y="3111848"/>
            <a:ext cx="780104" cy="780106"/>
          </a:xfrm>
          <a:prstGeom prst="rect">
            <a:avLst/>
          </a:prstGeom>
          <a:ln w="12700" cap="flat">
            <a:noFill/>
            <a:miter lim="400000"/>
          </a:ln>
          <a:effectLst/>
        </p:spPr>
      </p:pic>
      <p:pic>
        <p:nvPicPr>
          <p:cNvPr id="10" name="pasted-image.png"/>
          <p:cNvPicPr/>
          <p:nvPr/>
        </p:nvPicPr>
        <p:blipFill>
          <a:blip r:embed="rId5">
            <a:extLst/>
          </a:blip>
          <a:stretch>
            <a:fillRect/>
          </a:stretch>
        </p:blipFill>
        <p:spPr>
          <a:xfrm>
            <a:off x="11569019" y="3264248"/>
            <a:ext cx="780104" cy="780106"/>
          </a:xfrm>
          <a:prstGeom prst="rect">
            <a:avLst/>
          </a:prstGeom>
          <a:ln w="12700" cap="flat">
            <a:noFill/>
            <a:miter lim="400000"/>
          </a:ln>
          <a:effectLst/>
        </p:spPr>
      </p:pic>
      <p:pic>
        <p:nvPicPr>
          <p:cNvPr id="11" name="pasted-image.png"/>
          <p:cNvPicPr/>
          <p:nvPr/>
        </p:nvPicPr>
        <p:blipFill>
          <a:blip r:embed="rId5">
            <a:extLst/>
          </a:blip>
          <a:stretch>
            <a:fillRect/>
          </a:stretch>
        </p:blipFill>
        <p:spPr>
          <a:xfrm>
            <a:off x="12614748" y="4266171"/>
            <a:ext cx="780104" cy="780106"/>
          </a:xfrm>
          <a:prstGeom prst="rect">
            <a:avLst/>
          </a:prstGeom>
          <a:ln w="12700" cap="flat">
            <a:noFill/>
            <a:miter lim="400000"/>
          </a:ln>
          <a:effectLst/>
        </p:spPr>
      </p:pic>
      <p:pic>
        <p:nvPicPr>
          <p:cNvPr id="12" name="pasted-image.png"/>
          <p:cNvPicPr/>
          <p:nvPr/>
        </p:nvPicPr>
        <p:blipFill>
          <a:blip r:embed="rId5">
            <a:extLst/>
          </a:blip>
          <a:stretch>
            <a:fillRect/>
          </a:stretch>
        </p:blipFill>
        <p:spPr>
          <a:xfrm>
            <a:off x="12767148" y="4418571"/>
            <a:ext cx="780104" cy="780106"/>
          </a:xfrm>
          <a:prstGeom prst="rect">
            <a:avLst/>
          </a:prstGeom>
          <a:ln w="12700" cap="flat">
            <a:noFill/>
            <a:miter lim="400000"/>
          </a:ln>
          <a:effectLst/>
        </p:spPr>
      </p:pic>
      <p:pic>
        <p:nvPicPr>
          <p:cNvPr id="13" name="pasted-image.png"/>
          <p:cNvPicPr/>
          <p:nvPr/>
        </p:nvPicPr>
        <p:blipFill>
          <a:blip r:embed="rId6">
            <a:extLst/>
          </a:blip>
          <a:srcRect l="22064" r="22064" b="26453"/>
          <a:stretch>
            <a:fillRect/>
          </a:stretch>
        </p:blipFill>
        <p:spPr>
          <a:xfrm>
            <a:off x="12006764" y="2873250"/>
            <a:ext cx="781066" cy="647749"/>
          </a:xfrm>
          <a:prstGeom prst="rect">
            <a:avLst/>
          </a:prstGeom>
          <a:ln w="12700">
            <a:miter lim="400000"/>
          </a:ln>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9174" y="3357883"/>
            <a:ext cx="1183180" cy="763342"/>
          </a:xfrm>
          <a:prstGeom prst="rect">
            <a:avLst/>
          </a:prstGeom>
        </p:spPr>
      </p:pic>
      <p:pic>
        <p:nvPicPr>
          <p:cNvPr id="15" name="Picture 14"/>
          <p:cNvPicPr>
            <a:picLocks noChangeAspect="1"/>
          </p:cNvPicPr>
          <p:nvPr/>
        </p:nvPicPr>
        <p:blipFill>
          <a:blip r:embed="rId8"/>
          <a:stretch>
            <a:fillRect/>
          </a:stretch>
        </p:blipFill>
        <p:spPr>
          <a:xfrm>
            <a:off x="8129521" y="4176753"/>
            <a:ext cx="602019" cy="602019"/>
          </a:xfrm>
          <a:prstGeom prst="rect">
            <a:avLst/>
          </a:prstGeom>
        </p:spPr>
      </p:pic>
    </p:spTree>
    <p:extLst>
      <p:ext uri="{BB962C8B-B14F-4D97-AF65-F5344CB8AC3E}">
        <p14:creationId xmlns:p14="http://schemas.microsoft.com/office/powerpoint/2010/main" val="1157910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5" name="Shape 415"/>
          <p:cNvSpPr>
            <a:spLocks noGrp="1"/>
          </p:cNvSpPr>
          <p:nvPr>
            <p:ph type="title"/>
          </p:nvPr>
        </p:nvSpPr>
        <p:spPr>
          <a:prstGeom prst="rect">
            <a:avLst/>
          </a:prstGeom>
        </p:spPr>
        <p:txBody>
          <a:bodyPr/>
          <a:lstStyle/>
          <a:p>
            <a:pPr lvl="1" indent="101254" defTabSz="258760">
              <a:defRPr sz="1800"/>
            </a:pPr>
            <a:r>
              <a:rPr sz="3543" b="1" dirty="0">
                <a:latin typeface="Avenir Next" charset="0"/>
                <a:ea typeface="Avenir Next" charset="0"/>
                <a:cs typeface="Avenir Next" charset="0"/>
              </a:rPr>
              <a:t>Lessons Learned from Batch</a:t>
            </a:r>
          </a:p>
        </p:txBody>
      </p:sp>
      <p:sp>
        <p:nvSpPr>
          <p:cNvPr id="416" name="Shape 416"/>
          <p:cNvSpPr>
            <a:spLocks noGrp="1"/>
          </p:cNvSpPr>
          <p:nvPr>
            <p:ph type="sldNum" sz="quarter" idx="4294967295"/>
          </p:nvPr>
        </p:nvSpPr>
        <p:spPr>
          <a:xfrm>
            <a:off x="4521545" y="4906384"/>
            <a:ext cx="144270" cy="146066"/>
          </a:xfrm>
          <a:prstGeom prst="rect">
            <a:avLst/>
          </a:prstGeom>
          <a:ln w="12700">
            <a:miter lim="400000"/>
          </a:ln>
          <a:extLst>
            <a:ext uri="{C572A759-6A51-4108-AA02-DFA0A04FC94B}">
              <ma14:wrappingTextBoxFlag xmlns:ma14="http://schemas.microsoft.com/office/mac/drawingml/2011/main" val="1"/>
            </a:ext>
          </a:extLst>
        </p:spPr>
        <p:txBody>
          <a:bodyPr vert="horz" wrap="none" lIns="0" tIns="0" rIns="0" bIns="0" rtlCol="0" anchor="ctr">
            <a:spAutoFit/>
          </a:bodyPr>
          <a:lstStyle>
            <a:lvl1pPr>
              <a:defRPr sz="949"/>
            </a:lvl1pPr>
          </a:lstStyle>
          <a:p>
            <a:pPr lvl="0"/>
            <a:fld id="{86CB4B4D-7CA3-9044-876B-883B54F8677D}" type="slidenum">
              <a:t>22</a:t>
            </a:fld>
            <a:endParaRPr/>
          </a:p>
        </p:txBody>
      </p:sp>
      <p:sp>
        <p:nvSpPr>
          <p:cNvPr id="437" name="Shape 437"/>
          <p:cNvSpPr>
            <a:spLocks noGrp="1"/>
          </p:cNvSpPr>
          <p:nvPr>
            <p:ph type="body" idx="1"/>
          </p:nvPr>
        </p:nvSpPr>
        <p:spPr>
          <a:xfrm>
            <a:off x="1639411" y="3004647"/>
            <a:ext cx="6228669" cy="1686788"/>
          </a:xfrm>
          <a:prstGeom prst="rect">
            <a:avLst/>
          </a:prstGeom>
        </p:spPr>
        <p:txBody>
          <a:bodyPr/>
          <a:lstStyle/>
          <a:p>
            <a:pPr lvl="0">
              <a:defRPr sz="1800"/>
            </a:pPr>
            <a:r>
              <a:rPr sz="1898" dirty="0"/>
              <a:t>If a batch computation fails, simply repeat computation as a transaction</a:t>
            </a:r>
          </a:p>
          <a:p>
            <a:pPr lvl="0">
              <a:defRPr sz="1800"/>
            </a:pPr>
            <a:r>
              <a:rPr sz="1898" dirty="0"/>
              <a:t>Transaction rate is </a:t>
            </a:r>
            <a:r>
              <a:rPr sz="1898" b="1" dirty="0">
                <a:latin typeface="Helvetica"/>
                <a:ea typeface="Helvetica"/>
                <a:cs typeface="Helvetica"/>
                <a:sym typeface="Helvetica"/>
              </a:rPr>
              <a:t>constant</a:t>
            </a:r>
            <a:endParaRPr sz="1898" dirty="0"/>
          </a:p>
          <a:p>
            <a:pPr lvl="0">
              <a:defRPr sz="1800"/>
            </a:pPr>
            <a:r>
              <a:rPr sz="1898" dirty="0"/>
              <a:t>Can we apply these principles to a true streaming execution?</a:t>
            </a:r>
          </a:p>
        </p:txBody>
      </p:sp>
      <p:grpSp>
        <p:nvGrpSpPr>
          <p:cNvPr id="2" name="Group 1"/>
          <p:cNvGrpSpPr/>
          <p:nvPr/>
        </p:nvGrpSpPr>
        <p:grpSpPr>
          <a:xfrm>
            <a:off x="1732803" y="1094733"/>
            <a:ext cx="5866023" cy="1668268"/>
            <a:chOff x="2898649" y="1570384"/>
            <a:chExt cx="3217862" cy="915144"/>
          </a:xfrm>
        </p:grpSpPr>
        <p:sp>
          <p:nvSpPr>
            <p:cNvPr id="417" name="Shape 417"/>
            <p:cNvSpPr/>
            <p:nvPr/>
          </p:nvSpPr>
          <p:spPr>
            <a:xfrm flipV="1">
              <a:off x="2898649" y="1913844"/>
              <a:ext cx="1352629" cy="1"/>
            </a:xfrm>
            <a:prstGeom prst="line">
              <a:avLst/>
            </a:prstGeom>
            <a:ln w="38100">
              <a:solidFill/>
              <a:miter lim="400000"/>
              <a:tailEnd type="triangle"/>
            </a:ln>
          </p:spPr>
          <p:txBody>
            <a:bodyPr lIns="0" tIns="0" rIns="0" bIns="0" anchor="ctr"/>
            <a:lstStyle/>
            <a:p>
              <a:pPr lvl="0">
                <a:defRPr sz="2400"/>
              </a:pPr>
              <a:endParaRPr sz="1266"/>
            </a:p>
          </p:txBody>
        </p:sp>
        <p:sp>
          <p:nvSpPr>
            <p:cNvPr id="418" name="Shape 418"/>
            <p:cNvSpPr/>
            <p:nvPr/>
          </p:nvSpPr>
          <p:spPr>
            <a:xfrm>
              <a:off x="3244063" y="2038037"/>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19" name="Shape 419"/>
            <p:cNvSpPr/>
            <p:nvPr/>
          </p:nvSpPr>
          <p:spPr>
            <a:xfrm>
              <a:off x="3047758" y="2038037"/>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grpSp>
          <p:nvGrpSpPr>
            <p:cNvPr id="423" name="Group 423"/>
            <p:cNvGrpSpPr/>
            <p:nvPr/>
          </p:nvGrpSpPr>
          <p:grpSpPr>
            <a:xfrm>
              <a:off x="4323048" y="1590635"/>
              <a:ext cx="745272" cy="646420"/>
              <a:chOff x="0" y="0"/>
              <a:chExt cx="1413255" cy="1225802"/>
            </a:xfrm>
          </p:grpSpPr>
          <p:pic>
            <p:nvPicPr>
              <p:cNvPr id="420" name="pasted-image.png"/>
              <p:cNvPicPr/>
              <p:nvPr/>
            </p:nvPicPr>
            <p:blipFill>
              <a:blip r:embed="rId3">
                <a:extLst/>
              </a:blip>
              <a:stretch>
                <a:fillRect/>
              </a:stretch>
            </p:blipFill>
            <p:spPr>
              <a:xfrm>
                <a:off x="0" y="0"/>
                <a:ext cx="694364" cy="1073449"/>
              </a:xfrm>
              <a:prstGeom prst="rect">
                <a:avLst/>
              </a:prstGeom>
              <a:ln w="12700" cap="flat">
                <a:noFill/>
                <a:miter lim="400000"/>
              </a:ln>
              <a:effectLst/>
            </p:spPr>
          </p:pic>
          <p:pic>
            <p:nvPicPr>
              <p:cNvPr id="421" name="pasted-image.png"/>
              <p:cNvPicPr/>
              <p:nvPr/>
            </p:nvPicPr>
            <p:blipFill>
              <a:blip r:embed="rId4">
                <a:extLst/>
              </a:blip>
              <a:stretch>
                <a:fillRect/>
              </a:stretch>
            </p:blipFill>
            <p:spPr>
              <a:xfrm>
                <a:off x="394982" y="152354"/>
                <a:ext cx="622601" cy="1073449"/>
              </a:xfrm>
              <a:prstGeom prst="rect">
                <a:avLst/>
              </a:prstGeom>
              <a:ln w="12700" cap="flat">
                <a:noFill/>
                <a:miter lim="400000"/>
              </a:ln>
              <a:effectLst/>
            </p:spPr>
          </p:pic>
          <p:pic>
            <p:nvPicPr>
              <p:cNvPr id="422" name="pasted-image.png"/>
              <p:cNvPicPr/>
              <p:nvPr/>
            </p:nvPicPr>
            <p:blipFill>
              <a:blip r:embed="rId3">
                <a:extLst/>
              </a:blip>
              <a:stretch>
                <a:fillRect/>
              </a:stretch>
            </p:blipFill>
            <p:spPr>
              <a:xfrm>
                <a:off x="718892" y="133914"/>
                <a:ext cx="694364" cy="1073449"/>
              </a:xfrm>
              <a:prstGeom prst="rect">
                <a:avLst/>
              </a:prstGeom>
              <a:ln w="12700" cap="flat">
                <a:noFill/>
                <a:miter lim="400000"/>
              </a:ln>
              <a:effectLst/>
            </p:spPr>
          </p:pic>
        </p:grpSp>
        <p:sp>
          <p:nvSpPr>
            <p:cNvPr id="424" name="Shape 424"/>
            <p:cNvSpPr/>
            <p:nvPr/>
          </p:nvSpPr>
          <p:spPr>
            <a:xfrm>
              <a:off x="3979860" y="2038037"/>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25" name="Shape 425"/>
            <p:cNvSpPr/>
            <p:nvPr/>
          </p:nvSpPr>
          <p:spPr>
            <a:xfrm>
              <a:off x="3783555" y="2038037"/>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26" name="Shape 426"/>
            <p:cNvSpPr/>
            <p:nvPr/>
          </p:nvSpPr>
          <p:spPr>
            <a:xfrm>
              <a:off x="3587251" y="2038037"/>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27" name="Shape 427"/>
            <p:cNvSpPr/>
            <p:nvPr/>
          </p:nvSpPr>
          <p:spPr>
            <a:xfrm>
              <a:off x="3555811" y="1964049"/>
              <a:ext cx="591461" cy="283951"/>
            </a:xfrm>
            <a:prstGeom prst="roundRect">
              <a:avLst>
                <a:gd name="adj" fmla="val 33041"/>
              </a:avLst>
            </a:prstGeom>
            <a:ln w="38100">
              <a:solidFill/>
              <a:prstDash val="sysDot"/>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28" name="Shape 428"/>
            <p:cNvSpPr/>
            <p:nvPr/>
          </p:nvSpPr>
          <p:spPr>
            <a:xfrm>
              <a:off x="2978995" y="1964049"/>
              <a:ext cx="464523" cy="283951"/>
            </a:xfrm>
            <a:prstGeom prst="roundRect">
              <a:avLst>
                <a:gd name="adj" fmla="val 33041"/>
              </a:avLst>
            </a:prstGeom>
            <a:ln w="38100">
              <a:solidFill/>
              <a:prstDash val="sysDot"/>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29" name="Shape 429"/>
            <p:cNvSpPr/>
            <p:nvPr/>
          </p:nvSpPr>
          <p:spPr>
            <a:xfrm>
              <a:off x="5140090" y="1918178"/>
              <a:ext cx="976421" cy="1"/>
            </a:xfrm>
            <a:prstGeom prst="line">
              <a:avLst/>
            </a:prstGeom>
            <a:ln w="38100">
              <a:solidFill/>
              <a:miter lim="400000"/>
              <a:tailEnd type="triangle"/>
            </a:ln>
          </p:spPr>
          <p:txBody>
            <a:bodyPr lIns="0" tIns="0" rIns="0" bIns="0" anchor="ctr"/>
            <a:lstStyle/>
            <a:p>
              <a:pPr lvl="0">
                <a:defRPr sz="2400"/>
              </a:pPr>
              <a:endParaRPr sz="1266"/>
            </a:p>
          </p:txBody>
        </p:sp>
        <p:sp>
          <p:nvSpPr>
            <p:cNvPr id="430" name="Shape 430"/>
            <p:cNvSpPr/>
            <p:nvPr/>
          </p:nvSpPr>
          <p:spPr>
            <a:xfrm>
              <a:off x="5415203" y="2038037"/>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31" name="Shape 431"/>
            <p:cNvSpPr/>
            <p:nvPr/>
          </p:nvSpPr>
          <p:spPr>
            <a:xfrm>
              <a:off x="5218899" y="2038037"/>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32" name="Shape 432"/>
            <p:cNvSpPr/>
            <p:nvPr/>
          </p:nvSpPr>
          <p:spPr>
            <a:xfrm>
              <a:off x="5758391" y="2038037"/>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33" name="Shape 433"/>
            <p:cNvSpPr/>
            <p:nvPr/>
          </p:nvSpPr>
          <p:spPr>
            <a:xfrm>
              <a:off x="5726952" y="1964049"/>
              <a:ext cx="198852" cy="283951"/>
            </a:xfrm>
            <a:prstGeom prst="roundRect">
              <a:avLst>
                <a:gd name="adj" fmla="val 47181"/>
              </a:avLst>
            </a:prstGeom>
            <a:ln w="38100">
              <a:solidFill/>
              <a:prstDash val="sysDot"/>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34" name="Shape 434"/>
            <p:cNvSpPr/>
            <p:nvPr/>
          </p:nvSpPr>
          <p:spPr>
            <a:xfrm>
              <a:off x="5150136" y="1964049"/>
              <a:ext cx="464523" cy="283951"/>
            </a:xfrm>
            <a:prstGeom prst="roundRect">
              <a:avLst>
                <a:gd name="adj" fmla="val 33041"/>
              </a:avLst>
            </a:prstGeom>
            <a:ln w="38100">
              <a:solidFill/>
              <a:prstDash val="sysDot"/>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435" name="Shape 435"/>
            <p:cNvSpPr/>
            <p:nvPr/>
          </p:nvSpPr>
          <p:spPr>
            <a:xfrm>
              <a:off x="3700079" y="2244773"/>
              <a:ext cx="533335" cy="240755"/>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300"/>
              </a:lvl1pPr>
            </a:lstStyle>
            <a:p>
              <a:pPr lvl="0">
                <a:defRPr sz="1800"/>
              </a:pPr>
              <a:r>
                <a:rPr sz="1213"/>
                <a:t>batch-1</a:t>
              </a:r>
            </a:p>
          </p:txBody>
        </p:sp>
        <p:sp>
          <p:nvSpPr>
            <p:cNvPr id="436" name="Shape 436"/>
            <p:cNvSpPr/>
            <p:nvPr/>
          </p:nvSpPr>
          <p:spPr>
            <a:xfrm>
              <a:off x="3080488" y="2237056"/>
              <a:ext cx="533335" cy="240755"/>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300"/>
              </a:lvl1pPr>
            </a:lstStyle>
            <a:p>
              <a:pPr lvl="0">
                <a:defRPr sz="1800"/>
              </a:pPr>
              <a:r>
                <a:rPr sz="1213"/>
                <a:t>batch-2</a:t>
              </a:r>
            </a:p>
          </p:txBody>
        </p:sp>
        <p:pic>
          <p:nvPicPr>
            <p:cNvPr id="438" name="pasted-image.png"/>
            <p:cNvPicPr/>
            <p:nvPr/>
          </p:nvPicPr>
          <p:blipFill>
            <a:blip r:embed="rId5">
              <a:extLst/>
            </a:blip>
            <a:stretch>
              <a:fillRect/>
            </a:stretch>
          </p:blipFill>
          <p:spPr>
            <a:xfrm>
              <a:off x="3922532" y="1570384"/>
              <a:ext cx="250628" cy="270208"/>
            </a:xfrm>
            <a:prstGeom prst="rect">
              <a:avLst/>
            </a:prstGeom>
            <a:ln w="12700">
              <a:miter lim="400000"/>
            </a:ln>
          </p:spPr>
        </p:pic>
      </p:grpSp>
    </p:spTree>
    <p:extLst>
      <p:ext uri="{BB962C8B-B14F-4D97-AF65-F5344CB8AC3E}">
        <p14:creationId xmlns:p14="http://schemas.microsoft.com/office/powerpoint/2010/main" val="66612702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 name="Shape 551"/>
          <p:cNvSpPr>
            <a:spLocks noGrp="1"/>
          </p:cNvSpPr>
          <p:nvPr>
            <p:ph type="title"/>
          </p:nvPr>
        </p:nvSpPr>
        <p:spPr>
          <a:prstGeom prst="rect">
            <a:avLst/>
          </a:prstGeom>
        </p:spPr>
        <p:txBody>
          <a:bodyPr>
            <a:normAutofit fontScale="90000"/>
          </a:bodyPr>
          <a:lstStyle/>
          <a:p>
            <a:pPr lvl="1">
              <a:defRPr sz="1800"/>
            </a:pPr>
            <a:r>
              <a:rPr sz="4218" b="1" dirty="0">
                <a:latin typeface="Avenir Next" charset="0"/>
                <a:ea typeface="Avenir Next" charset="0"/>
                <a:cs typeface="Avenir Next" charset="0"/>
              </a:rPr>
              <a:t>Taking </a:t>
            </a:r>
            <a:r>
              <a:rPr sz="4218" b="1" dirty="0" smtClean="0">
                <a:latin typeface="Avenir Next" charset="0"/>
                <a:ea typeface="Avenir Next" charset="0"/>
                <a:cs typeface="Avenir Next" charset="0"/>
              </a:rPr>
              <a:t>Snapshots</a:t>
            </a:r>
            <a:r>
              <a:rPr lang="en-US" sz="4218" b="1" dirty="0" smtClean="0">
                <a:latin typeface="Avenir Next" charset="0"/>
                <a:ea typeface="Avenir Next" charset="0"/>
                <a:cs typeface="Avenir Next" charset="0"/>
              </a:rPr>
              <a:t> – the naïve way</a:t>
            </a:r>
            <a:endParaRPr sz="4218" b="1" dirty="0">
              <a:latin typeface="Avenir Next" charset="0"/>
              <a:ea typeface="Avenir Next" charset="0"/>
              <a:cs typeface="Avenir Next" charset="0"/>
            </a:endParaRPr>
          </a:p>
        </p:txBody>
      </p:sp>
      <p:sp>
        <p:nvSpPr>
          <p:cNvPr id="552" name="Shape 552"/>
          <p:cNvSpPr>
            <a:spLocks noGrp="1"/>
          </p:cNvSpPr>
          <p:nvPr>
            <p:ph type="sldNum" sz="quarter" idx="4294967295"/>
          </p:nvPr>
        </p:nvSpPr>
        <p:spPr>
          <a:xfrm>
            <a:off x="4521545" y="4906384"/>
            <a:ext cx="144270" cy="146066"/>
          </a:xfrm>
          <a:prstGeom prst="rect">
            <a:avLst/>
          </a:prstGeom>
          <a:ln w="12700">
            <a:miter lim="400000"/>
          </a:ln>
          <a:extLst>
            <a:ext uri="{C572A759-6A51-4108-AA02-DFA0A04FC94B}">
              <ma14:wrappingTextBoxFlag xmlns:ma14="http://schemas.microsoft.com/office/mac/drawingml/2011/main" val="1"/>
            </a:ext>
          </a:extLst>
        </p:spPr>
        <p:txBody>
          <a:bodyPr vert="horz" wrap="none" lIns="0" tIns="0" rIns="0" bIns="0" rtlCol="0" anchor="ctr">
            <a:spAutoFit/>
          </a:bodyPr>
          <a:lstStyle>
            <a:lvl1pPr>
              <a:defRPr sz="949"/>
            </a:lvl1pPr>
          </a:lstStyle>
          <a:p>
            <a:pPr lvl="0"/>
            <a:fld id="{86CB4B4D-7CA3-9044-876B-883B54F8677D}" type="slidenum">
              <a:t>23</a:t>
            </a:fld>
            <a:endParaRPr/>
          </a:p>
        </p:txBody>
      </p:sp>
      <p:sp>
        <p:nvSpPr>
          <p:cNvPr id="619" name="Shape 619"/>
          <p:cNvSpPr/>
          <p:nvPr/>
        </p:nvSpPr>
        <p:spPr>
          <a:xfrm>
            <a:off x="166836" y="3959859"/>
            <a:ext cx="2825244" cy="1092591"/>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p>
            <a:pPr lvl="0">
              <a:defRPr sz="1800"/>
            </a:pPr>
            <a:r>
              <a:rPr sz="1687" dirty="0">
                <a:latin typeface="Helvetica"/>
                <a:ea typeface="Helvetica"/>
                <a:cs typeface="Helvetica"/>
                <a:sym typeface="Helvetica"/>
              </a:rPr>
              <a:t>Initial approach </a:t>
            </a:r>
            <a:r>
              <a:rPr sz="1687" dirty="0" smtClean="0"/>
              <a:t>(</a:t>
            </a:r>
            <a:r>
              <a:rPr lang="en-US" sz="1687" dirty="0" smtClean="0"/>
              <a:t>e.g.,</a:t>
            </a:r>
            <a:r>
              <a:rPr sz="1687" dirty="0" smtClean="0"/>
              <a:t>Naiad</a:t>
            </a:r>
            <a:r>
              <a:rPr sz="1687" dirty="0"/>
              <a:t>)</a:t>
            </a:r>
            <a:endParaRPr sz="1687" dirty="0">
              <a:latin typeface="Helvetica"/>
              <a:ea typeface="Helvetica"/>
              <a:cs typeface="Helvetica"/>
              <a:sym typeface="Helvetica"/>
            </a:endParaRPr>
          </a:p>
          <a:p>
            <a:pPr marL="442727" lvl="1" indent="-208342">
              <a:buSzPct val="75000"/>
              <a:buChar char="•"/>
              <a:defRPr sz="1800"/>
            </a:pPr>
            <a:r>
              <a:rPr sz="1687" dirty="0"/>
              <a:t>Pause execution on t1,t2,..</a:t>
            </a:r>
          </a:p>
          <a:p>
            <a:pPr marL="442727" lvl="1" indent="-208342">
              <a:buSzPct val="75000"/>
              <a:buChar char="•"/>
              <a:defRPr sz="1800"/>
            </a:pPr>
            <a:r>
              <a:rPr sz="1687" dirty="0"/>
              <a:t>Collect state</a:t>
            </a:r>
          </a:p>
          <a:p>
            <a:pPr marL="442727" lvl="1" indent="-208342">
              <a:buSzPct val="75000"/>
              <a:buChar char="•"/>
              <a:defRPr sz="1800"/>
            </a:pPr>
            <a:r>
              <a:rPr sz="1687" dirty="0"/>
              <a:t>Restore execution</a:t>
            </a:r>
          </a:p>
        </p:txBody>
      </p:sp>
      <p:grpSp>
        <p:nvGrpSpPr>
          <p:cNvPr id="2" name="Group 1"/>
          <p:cNvGrpSpPr/>
          <p:nvPr/>
        </p:nvGrpSpPr>
        <p:grpSpPr>
          <a:xfrm>
            <a:off x="2019686" y="1146912"/>
            <a:ext cx="6041539" cy="2721507"/>
            <a:chOff x="2680087" y="1269584"/>
            <a:chExt cx="4441098" cy="2000563"/>
          </a:xfrm>
        </p:grpSpPr>
        <p:grpSp>
          <p:nvGrpSpPr>
            <p:cNvPr id="578" name="Group 578"/>
            <p:cNvGrpSpPr/>
            <p:nvPr/>
          </p:nvGrpSpPr>
          <p:grpSpPr>
            <a:xfrm>
              <a:off x="3471927" y="2604205"/>
              <a:ext cx="685798" cy="665942"/>
              <a:chOff x="394925" y="0"/>
              <a:chExt cx="1300475" cy="1262822"/>
            </a:xfrm>
          </p:grpSpPr>
          <p:sp>
            <p:nvSpPr>
              <p:cNvPr id="553" name="Shape 553"/>
              <p:cNvSpPr/>
              <p:nvPr/>
            </p:nvSpPr>
            <p:spPr>
              <a:xfrm>
                <a:off x="903987" y="865789"/>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54" name="Shape 554"/>
              <p:cNvSpPr/>
              <p:nvPr/>
            </p:nvSpPr>
            <p:spPr>
              <a:xfrm>
                <a:off x="597932" y="948626"/>
                <a:ext cx="268220" cy="1"/>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55" name="Shape 555"/>
              <p:cNvSpPr/>
              <p:nvPr/>
            </p:nvSpPr>
            <p:spPr>
              <a:xfrm>
                <a:off x="903987" y="1035996"/>
                <a:ext cx="156819" cy="160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56" name="Shape 556"/>
              <p:cNvSpPr/>
              <p:nvPr/>
            </p:nvSpPr>
            <p:spPr>
              <a:xfrm>
                <a:off x="903987" y="695583"/>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57" name="Shape 557"/>
              <p:cNvSpPr/>
              <p:nvPr/>
            </p:nvSpPr>
            <p:spPr>
              <a:xfrm>
                <a:off x="1483372" y="734594"/>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58" name="Shape 558"/>
              <p:cNvSpPr/>
              <p:nvPr/>
            </p:nvSpPr>
            <p:spPr>
              <a:xfrm flipV="1">
                <a:off x="597932" y="814551"/>
                <a:ext cx="269396" cy="131243"/>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59" name="Shape 559"/>
              <p:cNvSpPr/>
              <p:nvPr/>
            </p:nvSpPr>
            <p:spPr>
              <a:xfrm>
                <a:off x="597932" y="945793"/>
                <a:ext cx="269872" cy="163658"/>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60" name="Shape 560"/>
              <p:cNvSpPr/>
              <p:nvPr/>
            </p:nvSpPr>
            <p:spPr>
              <a:xfrm>
                <a:off x="1483372" y="551407"/>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61" name="Shape 561"/>
              <p:cNvSpPr/>
              <p:nvPr/>
            </p:nvSpPr>
            <p:spPr>
              <a:xfrm>
                <a:off x="1483372" y="368220"/>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62" name="Shape 562"/>
              <p:cNvSpPr/>
              <p:nvPr/>
            </p:nvSpPr>
            <p:spPr>
              <a:xfrm>
                <a:off x="903987" y="80937"/>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63" name="Shape 563"/>
              <p:cNvSpPr/>
              <p:nvPr/>
            </p:nvSpPr>
            <p:spPr>
              <a:xfrm>
                <a:off x="903987" y="271498"/>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64" name="Shape 564"/>
              <p:cNvSpPr/>
              <p:nvPr/>
            </p:nvSpPr>
            <p:spPr>
              <a:xfrm flipV="1">
                <a:off x="598043" y="164737"/>
                <a:ext cx="268841" cy="85935"/>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65" name="Shape 565"/>
              <p:cNvSpPr/>
              <p:nvPr/>
            </p:nvSpPr>
            <p:spPr>
              <a:xfrm>
                <a:off x="598725" y="246835"/>
                <a:ext cx="267787" cy="89514"/>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66" name="Shape 566"/>
              <p:cNvSpPr/>
              <p:nvPr/>
            </p:nvSpPr>
            <p:spPr>
              <a:xfrm>
                <a:off x="1069695" y="154895"/>
                <a:ext cx="406516" cy="277863"/>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67" name="Shape 567"/>
              <p:cNvSpPr/>
              <p:nvPr/>
            </p:nvSpPr>
            <p:spPr>
              <a:xfrm>
                <a:off x="1069695" y="154871"/>
                <a:ext cx="407178" cy="446138"/>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68" name="Shape 568"/>
              <p:cNvSpPr/>
              <p:nvPr/>
            </p:nvSpPr>
            <p:spPr>
              <a:xfrm>
                <a:off x="1069678" y="154871"/>
                <a:ext cx="407539" cy="641662"/>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69" name="Shape 569"/>
              <p:cNvSpPr/>
              <p:nvPr/>
            </p:nvSpPr>
            <p:spPr>
              <a:xfrm>
                <a:off x="1068785" y="337233"/>
                <a:ext cx="407459" cy="127494"/>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70" name="Shape 570"/>
              <p:cNvSpPr/>
              <p:nvPr/>
            </p:nvSpPr>
            <p:spPr>
              <a:xfrm>
                <a:off x="1068836" y="346374"/>
                <a:ext cx="408378" cy="259529"/>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71" name="Shape 571"/>
              <p:cNvSpPr/>
              <p:nvPr/>
            </p:nvSpPr>
            <p:spPr>
              <a:xfrm>
                <a:off x="1068755" y="346429"/>
                <a:ext cx="409162" cy="472301"/>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72" name="Shape 572"/>
              <p:cNvSpPr/>
              <p:nvPr/>
            </p:nvSpPr>
            <p:spPr>
              <a:xfrm flipV="1">
                <a:off x="1069584" y="491805"/>
                <a:ext cx="406902" cy="276645"/>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73" name="Shape 573"/>
              <p:cNvSpPr/>
              <p:nvPr/>
            </p:nvSpPr>
            <p:spPr>
              <a:xfrm flipV="1">
                <a:off x="1070522" y="677164"/>
                <a:ext cx="398860" cy="271496"/>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74" name="Shape 574"/>
              <p:cNvSpPr/>
              <p:nvPr/>
            </p:nvSpPr>
            <p:spPr>
              <a:xfrm flipV="1">
                <a:off x="1063180" y="857505"/>
                <a:ext cx="413308" cy="262585"/>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75" name="Shape 575"/>
              <p:cNvSpPr/>
              <p:nvPr/>
            </p:nvSpPr>
            <p:spPr>
              <a:xfrm>
                <a:off x="394925" y="0"/>
                <a:ext cx="1300476" cy="1262823"/>
              </a:xfrm>
              <a:prstGeom prst="roundRect">
                <a:avLst>
                  <a:gd name="adj" fmla="val 13046"/>
                </a:avLst>
              </a:prstGeom>
              <a:noFill/>
              <a:ln w="25400" cap="flat">
                <a:solidFill>
                  <a:srgbClr val="773F9B"/>
                </a:solidFill>
                <a:prstDash val="solid"/>
                <a:miter lim="400000"/>
              </a:ln>
              <a:effectLst/>
            </p:spPr>
            <p:txBody>
              <a:bodyPr wrap="square" lIns="0" tIns="0" rIns="0" bIns="0" numCol="1" anchor="ctr">
                <a:noAutofit/>
              </a:bodyPr>
              <a:lstStyle/>
              <a:p>
                <a:pPr lvl="0">
                  <a:defRPr sz="2400"/>
                </a:pPr>
                <a:endParaRPr sz="1266"/>
              </a:p>
            </p:txBody>
          </p:sp>
          <p:sp>
            <p:nvSpPr>
              <p:cNvPr id="576" name="Shape 576"/>
              <p:cNvSpPr/>
              <p:nvPr/>
            </p:nvSpPr>
            <p:spPr>
              <a:xfrm>
                <a:off x="408562" y="170712"/>
                <a:ext cx="152096"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300" b="1">
                    <a:latin typeface="Helvetica"/>
                    <a:ea typeface="Helvetica"/>
                    <a:cs typeface="Helvetica"/>
                    <a:sym typeface="Helvetica"/>
                  </a:defRPr>
                </a:pPr>
                <a:endParaRPr sz="1213"/>
              </a:p>
            </p:txBody>
          </p:sp>
          <p:sp>
            <p:nvSpPr>
              <p:cNvPr id="577" name="Shape 577"/>
              <p:cNvSpPr/>
              <p:nvPr/>
            </p:nvSpPr>
            <p:spPr>
              <a:xfrm>
                <a:off x="407779" y="865789"/>
                <a:ext cx="152097"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300" b="1">
                    <a:latin typeface="Helvetica"/>
                    <a:ea typeface="Helvetica"/>
                    <a:cs typeface="Helvetica"/>
                    <a:sym typeface="Helvetica"/>
                  </a:defRPr>
                </a:pPr>
                <a:endParaRPr sz="1213"/>
              </a:p>
            </p:txBody>
          </p:sp>
        </p:grpSp>
        <p:sp>
          <p:nvSpPr>
            <p:cNvPr id="579" name="Shape 579"/>
            <p:cNvSpPr/>
            <p:nvPr/>
          </p:nvSpPr>
          <p:spPr>
            <a:xfrm>
              <a:off x="2680087" y="1818515"/>
              <a:ext cx="2895793" cy="1"/>
            </a:xfrm>
            <a:prstGeom prst="line">
              <a:avLst/>
            </a:prstGeom>
            <a:ln w="38100">
              <a:solidFill/>
              <a:miter lim="400000"/>
              <a:tailEnd type="triangle"/>
            </a:ln>
          </p:spPr>
          <p:txBody>
            <a:bodyPr lIns="0" tIns="0" rIns="0" bIns="0" anchor="ctr"/>
            <a:lstStyle/>
            <a:p>
              <a:pPr lvl="0">
                <a:defRPr sz="2400"/>
              </a:pPr>
              <a:endParaRPr sz="1266"/>
            </a:p>
          </p:txBody>
        </p:sp>
        <p:sp>
          <p:nvSpPr>
            <p:cNvPr id="580" name="Shape 580"/>
            <p:cNvSpPr/>
            <p:nvPr/>
          </p:nvSpPr>
          <p:spPr>
            <a:xfrm>
              <a:off x="4256302" y="1920586"/>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581" name="Shape 581"/>
            <p:cNvSpPr/>
            <p:nvPr/>
          </p:nvSpPr>
          <p:spPr>
            <a:xfrm>
              <a:off x="4059997" y="1920586"/>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582" name="Shape 582"/>
            <p:cNvSpPr/>
            <p:nvPr/>
          </p:nvSpPr>
          <p:spPr>
            <a:xfrm>
              <a:off x="5225524" y="1931413"/>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583" name="Shape 583"/>
            <p:cNvSpPr/>
            <p:nvPr/>
          </p:nvSpPr>
          <p:spPr>
            <a:xfrm>
              <a:off x="5029218" y="1931413"/>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584" name="Shape 584"/>
            <p:cNvSpPr/>
            <p:nvPr/>
          </p:nvSpPr>
          <p:spPr>
            <a:xfrm>
              <a:off x="4832914" y="1931413"/>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585" name="Shape 585"/>
            <p:cNvSpPr/>
            <p:nvPr/>
          </p:nvSpPr>
          <p:spPr>
            <a:xfrm>
              <a:off x="4801476" y="1857424"/>
              <a:ext cx="591460" cy="283951"/>
            </a:xfrm>
            <a:prstGeom prst="roundRect">
              <a:avLst>
                <a:gd name="adj" fmla="val 33041"/>
              </a:avLst>
            </a:prstGeom>
            <a:ln w="38100">
              <a:solidFill/>
              <a:prstDash val="sysDot"/>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586" name="Shape 586"/>
            <p:cNvSpPr/>
            <p:nvPr/>
          </p:nvSpPr>
          <p:spPr>
            <a:xfrm>
              <a:off x="3991234" y="1846597"/>
              <a:ext cx="464523" cy="283950"/>
            </a:xfrm>
            <a:prstGeom prst="roundRect">
              <a:avLst>
                <a:gd name="adj" fmla="val 33041"/>
              </a:avLst>
            </a:prstGeom>
            <a:ln w="38100">
              <a:solidFill/>
              <a:prstDash val="sysDot"/>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grpSp>
          <p:nvGrpSpPr>
            <p:cNvPr id="612" name="Group 612"/>
            <p:cNvGrpSpPr/>
            <p:nvPr/>
          </p:nvGrpSpPr>
          <p:grpSpPr>
            <a:xfrm>
              <a:off x="4298529" y="2604205"/>
              <a:ext cx="685798" cy="665942"/>
              <a:chOff x="394925" y="0"/>
              <a:chExt cx="1300475" cy="1262822"/>
            </a:xfrm>
          </p:grpSpPr>
          <p:sp>
            <p:nvSpPr>
              <p:cNvPr id="587" name="Shape 587"/>
              <p:cNvSpPr/>
              <p:nvPr/>
            </p:nvSpPr>
            <p:spPr>
              <a:xfrm>
                <a:off x="903987" y="865789"/>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88" name="Shape 588"/>
              <p:cNvSpPr/>
              <p:nvPr/>
            </p:nvSpPr>
            <p:spPr>
              <a:xfrm>
                <a:off x="597932" y="948626"/>
                <a:ext cx="268220" cy="1"/>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89" name="Shape 589"/>
              <p:cNvSpPr/>
              <p:nvPr/>
            </p:nvSpPr>
            <p:spPr>
              <a:xfrm>
                <a:off x="903987" y="1035996"/>
                <a:ext cx="156819" cy="160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90" name="Shape 590"/>
              <p:cNvSpPr/>
              <p:nvPr/>
            </p:nvSpPr>
            <p:spPr>
              <a:xfrm>
                <a:off x="903987" y="695583"/>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91" name="Shape 591"/>
              <p:cNvSpPr/>
              <p:nvPr/>
            </p:nvSpPr>
            <p:spPr>
              <a:xfrm>
                <a:off x="1483372" y="734594"/>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92" name="Shape 592"/>
              <p:cNvSpPr/>
              <p:nvPr/>
            </p:nvSpPr>
            <p:spPr>
              <a:xfrm flipV="1">
                <a:off x="597932" y="814551"/>
                <a:ext cx="269396" cy="131243"/>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93" name="Shape 593"/>
              <p:cNvSpPr/>
              <p:nvPr/>
            </p:nvSpPr>
            <p:spPr>
              <a:xfrm>
                <a:off x="597932" y="945793"/>
                <a:ext cx="269872" cy="163658"/>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94" name="Shape 594"/>
              <p:cNvSpPr/>
              <p:nvPr/>
            </p:nvSpPr>
            <p:spPr>
              <a:xfrm>
                <a:off x="1483372" y="551407"/>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95" name="Shape 595"/>
              <p:cNvSpPr/>
              <p:nvPr/>
            </p:nvSpPr>
            <p:spPr>
              <a:xfrm>
                <a:off x="1483372" y="368220"/>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96" name="Shape 596"/>
              <p:cNvSpPr/>
              <p:nvPr/>
            </p:nvSpPr>
            <p:spPr>
              <a:xfrm>
                <a:off x="903987" y="80937"/>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97" name="Shape 597"/>
              <p:cNvSpPr/>
              <p:nvPr/>
            </p:nvSpPr>
            <p:spPr>
              <a:xfrm>
                <a:off x="903987" y="271498"/>
                <a:ext cx="156819"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400" b="1">
                    <a:latin typeface="Helvetica"/>
                    <a:ea typeface="Helvetica"/>
                    <a:cs typeface="Helvetica"/>
                    <a:sym typeface="Helvetica"/>
                  </a:defRPr>
                </a:pPr>
                <a:endParaRPr sz="1266"/>
              </a:p>
            </p:txBody>
          </p:sp>
          <p:sp>
            <p:nvSpPr>
              <p:cNvPr id="598" name="Shape 598"/>
              <p:cNvSpPr/>
              <p:nvPr/>
            </p:nvSpPr>
            <p:spPr>
              <a:xfrm flipV="1">
                <a:off x="598043" y="164737"/>
                <a:ext cx="268841" cy="85935"/>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599" name="Shape 599"/>
              <p:cNvSpPr/>
              <p:nvPr/>
            </p:nvSpPr>
            <p:spPr>
              <a:xfrm>
                <a:off x="598725" y="246835"/>
                <a:ext cx="267787" cy="89514"/>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0" name="Shape 600"/>
              <p:cNvSpPr/>
              <p:nvPr/>
            </p:nvSpPr>
            <p:spPr>
              <a:xfrm>
                <a:off x="1069695" y="154895"/>
                <a:ext cx="406516" cy="277863"/>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1" name="Shape 601"/>
              <p:cNvSpPr/>
              <p:nvPr/>
            </p:nvSpPr>
            <p:spPr>
              <a:xfrm>
                <a:off x="1069695" y="154871"/>
                <a:ext cx="407178" cy="446138"/>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2" name="Shape 602"/>
              <p:cNvSpPr/>
              <p:nvPr/>
            </p:nvSpPr>
            <p:spPr>
              <a:xfrm>
                <a:off x="1069678" y="154871"/>
                <a:ext cx="407539" cy="641662"/>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3" name="Shape 603"/>
              <p:cNvSpPr/>
              <p:nvPr/>
            </p:nvSpPr>
            <p:spPr>
              <a:xfrm>
                <a:off x="1068785" y="337233"/>
                <a:ext cx="407459" cy="127494"/>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4" name="Shape 604"/>
              <p:cNvSpPr/>
              <p:nvPr/>
            </p:nvSpPr>
            <p:spPr>
              <a:xfrm>
                <a:off x="1068836" y="346374"/>
                <a:ext cx="408378" cy="259529"/>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5" name="Shape 605"/>
              <p:cNvSpPr/>
              <p:nvPr/>
            </p:nvSpPr>
            <p:spPr>
              <a:xfrm>
                <a:off x="1068755" y="346429"/>
                <a:ext cx="409162" cy="472301"/>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6" name="Shape 606"/>
              <p:cNvSpPr/>
              <p:nvPr/>
            </p:nvSpPr>
            <p:spPr>
              <a:xfrm flipV="1">
                <a:off x="1069584" y="491805"/>
                <a:ext cx="406902" cy="276645"/>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7" name="Shape 607"/>
              <p:cNvSpPr/>
              <p:nvPr/>
            </p:nvSpPr>
            <p:spPr>
              <a:xfrm flipV="1">
                <a:off x="1070522" y="677164"/>
                <a:ext cx="398860" cy="271496"/>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8" name="Shape 608"/>
              <p:cNvSpPr/>
              <p:nvPr/>
            </p:nvSpPr>
            <p:spPr>
              <a:xfrm flipV="1">
                <a:off x="1063180" y="857505"/>
                <a:ext cx="413308" cy="262585"/>
              </a:xfrm>
              <a:prstGeom prst="line">
                <a:avLst/>
              </a:prstGeom>
              <a:noFill/>
              <a:ln w="25400" cap="flat">
                <a:solidFill>
                  <a:srgbClr val="000000"/>
                </a:solidFill>
                <a:prstDash val="solid"/>
                <a:miter lim="400000"/>
                <a:tailEnd type="triangle" w="med" len="med"/>
              </a:ln>
              <a:effectLst/>
            </p:spPr>
            <p:txBody>
              <a:bodyPr wrap="square" lIns="26789" tIns="26789" rIns="26789" bIns="26789" numCol="1" anchor="ctr">
                <a:noAutofit/>
              </a:bodyPr>
              <a:lstStyle/>
              <a:p>
                <a:pPr lvl="0">
                  <a:defRPr sz="2400"/>
                </a:pPr>
                <a:endParaRPr sz="1266"/>
              </a:p>
            </p:txBody>
          </p:sp>
          <p:sp>
            <p:nvSpPr>
              <p:cNvPr id="609" name="Shape 609"/>
              <p:cNvSpPr/>
              <p:nvPr/>
            </p:nvSpPr>
            <p:spPr>
              <a:xfrm>
                <a:off x="394925" y="0"/>
                <a:ext cx="1300476" cy="1262823"/>
              </a:xfrm>
              <a:prstGeom prst="roundRect">
                <a:avLst>
                  <a:gd name="adj" fmla="val 13046"/>
                </a:avLst>
              </a:prstGeom>
              <a:noFill/>
              <a:ln w="25400" cap="flat">
                <a:solidFill>
                  <a:srgbClr val="773F9B"/>
                </a:solidFill>
                <a:prstDash val="solid"/>
                <a:miter lim="400000"/>
              </a:ln>
              <a:effectLst/>
            </p:spPr>
            <p:txBody>
              <a:bodyPr wrap="square" lIns="0" tIns="0" rIns="0" bIns="0" numCol="1" anchor="ctr">
                <a:noAutofit/>
              </a:bodyPr>
              <a:lstStyle/>
              <a:p>
                <a:pPr lvl="0">
                  <a:defRPr sz="2400"/>
                </a:pPr>
                <a:endParaRPr sz="1266"/>
              </a:p>
            </p:txBody>
          </p:sp>
          <p:sp>
            <p:nvSpPr>
              <p:cNvPr id="610" name="Shape 610"/>
              <p:cNvSpPr/>
              <p:nvPr/>
            </p:nvSpPr>
            <p:spPr>
              <a:xfrm>
                <a:off x="408562" y="170712"/>
                <a:ext cx="152096"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300" b="1">
                    <a:latin typeface="Helvetica"/>
                    <a:ea typeface="Helvetica"/>
                    <a:cs typeface="Helvetica"/>
                    <a:sym typeface="Helvetica"/>
                  </a:defRPr>
                </a:pPr>
                <a:endParaRPr sz="1213"/>
              </a:p>
            </p:txBody>
          </p:sp>
          <p:sp>
            <p:nvSpPr>
              <p:cNvPr id="611" name="Shape 611"/>
              <p:cNvSpPr/>
              <p:nvPr/>
            </p:nvSpPr>
            <p:spPr>
              <a:xfrm>
                <a:off x="407779" y="865789"/>
                <a:ext cx="152097" cy="160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773F9B"/>
                </a:solidFill>
                <a:prstDash val="solid"/>
                <a:miter lim="400000"/>
              </a:ln>
              <a:effectLst/>
            </p:spPr>
            <p:txBody>
              <a:bodyPr wrap="square" lIns="0" tIns="0" rIns="0" bIns="0" numCol="1" anchor="ctr">
                <a:noAutofit/>
              </a:bodyPr>
              <a:lstStyle/>
              <a:p>
                <a:pPr lvl="0">
                  <a:defRPr sz="2300" b="1">
                    <a:latin typeface="Helvetica"/>
                    <a:ea typeface="Helvetica"/>
                    <a:cs typeface="Helvetica"/>
                    <a:sym typeface="Helvetica"/>
                  </a:defRPr>
                </a:pPr>
                <a:endParaRPr sz="1213"/>
              </a:p>
            </p:txBody>
          </p:sp>
        </p:grpSp>
        <p:sp>
          <p:nvSpPr>
            <p:cNvPr id="613" name="Shape 613"/>
            <p:cNvSpPr/>
            <p:nvPr/>
          </p:nvSpPr>
          <p:spPr>
            <a:xfrm flipV="1">
              <a:off x="4651559" y="1926691"/>
              <a:ext cx="1" cy="613542"/>
            </a:xfrm>
            <a:prstGeom prst="line">
              <a:avLst/>
            </a:prstGeom>
            <a:ln w="38100">
              <a:solidFill/>
              <a:custDash>
                <a:ds d="200000" sp="200000"/>
              </a:custDash>
              <a:miter lim="400000"/>
              <a:headEnd type="oval"/>
              <a:tailEnd type="oval"/>
            </a:ln>
          </p:spPr>
          <p:txBody>
            <a:bodyPr lIns="0" tIns="0" rIns="0" bIns="0" anchor="ctr"/>
            <a:lstStyle/>
            <a:p>
              <a:pPr lvl="0">
                <a:defRPr sz="2400"/>
              </a:pPr>
              <a:endParaRPr sz="1266"/>
            </a:p>
          </p:txBody>
        </p:sp>
        <p:sp>
          <p:nvSpPr>
            <p:cNvPr id="614" name="Shape 614"/>
            <p:cNvSpPr/>
            <p:nvPr/>
          </p:nvSpPr>
          <p:spPr>
            <a:xfrm flipV="1">
              <a:off x="3814825" y="1926691"/>
              <a:ext cx="1" cy="613542"/>
            </a:xfrm>
            <a:prstGeom prst="line">
              <a:avLst/>
            </a:prstGeom>
            <a:ln w="38100">
              <a:solidFill/>
              <a:custDash>
                <a:ds d="200000" sp="200000"/>
              </a:custDash>
              <a:miter lim="400000"/>
              <a:headEnd type="oval"/>
              <a:tailEnd type="oval"/>
            </a:ln>
          </p:spPr>
          <p:txBody>
            <a:bodyPr lIns="0" tIns="0" rIns="0" bIns="0" anchor="ctr"/>
            <a:lstStyle/>
            <a:p>
              <a:pPr lvl="0">
                <a:defRPr sz="2400"/>
              </a:pPr>
              <a:endParaRPr sz="1266"/>
            </a:p>
          </p:txBody>
        </p:sp>
        <p:sp>
          <p:nvSpPr>
            <p:cNvPr id="615" name="Shape 615"/>
            <p:cNvSpPr/>
            <p:nvPr/>
          </p:nvSpPr>
          <p:spPr>
            <a:xfrm>
              <a:off x="4552939" y="1545391"/>
              <a:ext cx="183945" cy="240755"/>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300" b="1">
                  <a:latin typeface="Helvetica"/>
                  <a:ea typeface="Helvetica"/>
                  <a:cs typeface="Helvetica"/>
                  <a:sym typeface="Helvetica"/>
                </a:defRPr>
              </a:lvl1pPr>
            </a:lstStyle>
            <a:p>
              <a:pPr lvl="0">
                <a:defRPr sz="1800" b="0"/>
              </a:pPr>
              <a:r>
                <a:rPr sz="1213"/>
                <a:t>t2</a:t>
              </a:r>
            </a:p>
          </p:txBody>
        </p:sp>
        <p:sp>
          <p:nvSpPr>
            <p:cNvPr id="616" name="Shape 616"/>
            <p:cNvSpPr/>
            <p:nvPr/>
          </p:nvSpPr>
          <p:spPr>
            <a:xfrm>
              <a:off x="3716206" y="1545391"/>
              <a:ext cx="183945" cy="240755"/>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300" b="1">
                  <a:latin typeface="Helvetica"/>
                  <a:ea typeface="Helvetica"/>
                  <a:cs typeface="Helvetica"/>
                  <a:sym typeface="Helvetica"/>
                </a:defRPr>
              </a:lvl1pPr>
            </a:lstStyle>
            <a:p>
              <a:pPr lvl="0">
                <a:defRPr sz="1800" b="0"/>
              </a:pPr>
              <a:r>
                <a:rPr sz="1213"/>
                <a:t>t1</a:t>
              </a:r>
            </a:p>
          </p:txBody>
        </p:sp>
        <p:pic>
          <p:nvPicPr>
            <p:cNvPr id="617" name="pasted-image.png"/>
            <p:cNvPicPr/>
            <p:nvPr/>
          </p:nvPicPr>
          <p:blipFill>
            <a:blip r:embed="rId2">
              <a:extLst/>
            </a:blip>
            <a:stretch>
              <a:fillRect/>
            </a:stretch>
          </p:blipFill>
          <p:spPr>
            <a:xfrm>
              <a:off x="5260137" y="1468226"/>
              <a:ext cx="250628" cy="270208"/>
            </a:xfrm>
            <a:prstGeom prst="rect">
              <a:avLst/>
            </a:prstGeom>
            <a:ln w="12700">
              <a:miter lim="400000"/>
            </a:ln>
          </p:spPr>
        </p:pic>
        <p:sp>
          <p:nvSpPr>
            <p:cNvPr id="618" name="Shape 618"/>
            <p:cNvSpPr/>
            <p:nvPr/>
          </p:nvSpPr>
          <p:spPr>
            <a:xfrm>
              <a:off x="5053456" y="2764091"/>
              <a:ext cx="2067729" cy="34616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p>
              <a:pPr lvl="0">
                <a:defRPr sz="1800"/>
              </a:pPr>
              <a:r>
                <a:rPr sz="1898"/>
                <a:t>execution snapshots</a:t>
              </a:r>
            </a:p>
          </p:txBody>
        </p:sp>
        <p:pic>
          <p:nvPicPr>
            <p:cNvPr id="620" name="pasted-image.png"/>
            <p:cNvPicPr/>
            <p:nvPr/>
          </p:nvPicPr>
          <p:blipFill>
            <a:blip r:embed="rId3">
              <a:extLst/>
            </a:blip>
            <a:stretch>
              <a:fillRect/>
            </a:stretch>
          </p:blipFill>
          <p:spPr>
            <a:xfrm>
              <a:off x="4356049" y="1272218"/>
              <a:ext cx="503785" cy="304043"/>
            </a:xfrm>
            <a:prstGeom prst="rect">
              <a:avLst/>
            </a:prstGeom>
            <a:ln w="12700">
              <a:miter lim="400000"/>
            </a:ln>
          </p:spPr>
        </p:pic>
        <p:pic>
          <p:nvPicPr>
            <p:cNvPr id="621" name="pasted-image.png"/>
            <p:cNvPicPr/>
            <p:nvPr/>
          </p:nvPicPr>
          <p:blipFill>
            <a:blip r:embed="rId3">
              <a:extLst/>
            </a:blip>
            <a:stretch>
              <a:fillRect/>
            </a:stretch>
          </p:blipFill>
          <p:spPr>
            <a:xfrm>
              <a:off x="3539196" y="1269584"/>
              <a:ext cx="503785" cy="304043"/>
            </a:xfrm>
            <a:prstGeom prst="rect">
              <a:avLst/>
            </a:prstGeom>
            <a:ln w="12700">
              <a:miter lim="400000"/>
            </a:ln>
          </p:spPr>
        </p:pic>
        <p:sp>
          <p:nvSpPr>
            <p:cNvPr id="622" name="Shape 622"/>
            <p:cNvSpPr/>
            <p:nvPr/>
          </p:nvSpPr>
          <p:spPr>
            <a:xfrm>
              <a:off x="3498345" y="1920586"/>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23" name="Shape 623"/>
            <p:cNvSpPr/>
            <p:nvPr/>
          </p:nvSpPr>
          <p:spPr>
            <a:xfrm>
              <a:off x="3302040" y="1920586"/>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24" name="Shape 624"/>
            <p:cNvSpPr/>
            <p:nvPr/>
          </p:nvSpPr>
          <p:spPr>
            <a:xfrm>
              <a:off x="2831512" y="1846597"/>
              <a:ext cx="866288" cy="283950"/>
            </a:xfrm>
            <a:prstGeom prst="roundRect">
              <a:avLst>
                <a:gd name="adj" fmla="val 33041"/>
              </a:avLst>
            </a:prstGeom>
            <a:ln w="38100">
              <a:solidFill/>
              <a:prstDash val="sysDot"/>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25" name="Shape 625"/>
            <p:cNvSpPr/>
            <p:nvPr/>
          </p:nvSpPr>
          <p:spPr>
            <a:xfrm>
              <a:off x="3105736" y="1920586"/>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26" name="Shape 626"/>
            <p:cNvSpPr/>
            <p:nvPr/>
          </p:nvSpPr>
          <p:spPr>
            <a:xfrm>
              <a:off x="2909432" y="1920586"/>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grpSp>
    </p:spTree>
    <p:extLst>
      <p:ext uri="{BB962C8B-B14F-4D97-AF65-F5344CB8AC3E}">
        <p14:creationId xmlns:p14="http://schemas.microsoft.com/office/powerpoint/2010/main" val="22237037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 name="Shape 655"/>
          <p:cNvSpPr>
            <a:spLocks noGrp="1"/>
          </p:cNvSpPr>
          <p:nvPr>
            <p:ph type="title"/>
          </p:nvPr>
        </p:nvSpPr>
        <p:spPr>
          <a:prstGeom prst="rect">
            <a:avLst/>
          </a:prstGeom>
        </p:spPr>
        <p:txBody>
          <a:bodyPr>
            <a:normAutofit fontScale="90000"/>
          </a:bodyPr>
          <a:lstStyle/>
          <a:p>
            <a:pPr lvl="1" indent="112102" defTabSz="286485">
              <a:defRPr sz="1800"/>
            </a:pPr>
            <a:r>
              <a:rPr sz="3923" b="1" dirty="0">
                <a:latin typeface="Avenir Next" charset="0"/>
                <a:ea typeface="Avenir Next" charset="0"/>
                <a:cs typeface="Avenir Next" charset="0"/>
              </a:rPr>
              <a:t>Asynchronous </a:t>
            </a:r>
            <a:r>
              <a:rPr sz="3923" b="1" dirty="0" smtClean="0">
                <a:latin typeface="Avenir Next" charset="0"/>
                <a:ea typeface="Avenir Next" charset="0"/>
                <a:cs typeface="Avenir Next" charset="0"/>
              </a:rPr>
              <a:t>Snapshots</a:t>
            </a:r>
            <a:r>
              <a:rPr lang="en-US" sz="3923" b="1" dirty="0" smtClean="0">
                <a:latin typeface="Avenir Next" charset="0"/>
                <a:ea typeface="Avenir Next" charset="0"/>
                <a:cs typeface="Avenir Next" charset="0"/>
              </a:rPr>
              <a:t> in Flink</a:t>
            </a:r>
            <a:endParaRPr sz="3923" b="1" dirty="0">
              <a:latin typeface="Avenir Next" charset="0"/>
              <a:ea typeface="Avenir Next" charset="0"/>
              <a:cs typeface="Avenir Next" charset="0"/>
            </a:endParaRPr>
          </a:p>
        </p:txBody>
      </p:sp>
      <p:sp>
        <p:nvSpPr>
          <p:cNvPr id="656" name="Shape 656"/>
          <p:cNvSpPr>
            <a:spLocks noGrp="1"/>
          </p:cNvSpPr>
          <p:nvPr>
            <p:ph type="sldNum" sz="quarter" idx="4294967295"/>
          </p:nvPr>
        </p:nvSpPr>
        <p:spPr>
          <a:xfrm>
            <a:off x="4521545" y="4906384"/>
            <a:ext cx="144270" cy="146066"/>
          </a:xfrm>
          <a:prstGeom prst="rect">
            <a:avLst/>
          </a:prstGeom>
          <a:ln w="12700">
            <a:miter lim="400000"/>
          </a:ln>
          <a:extLst>
            <a:ext uri="{C572A759-6A51-4108-AA02-DFA0A04FC94B}">
              <ma14:wrappingTextBoxFlag xmlns:ma14="http://schemas.microsoft.com/office/mac/drawingml/2011/main" val="1"/>
            </a:ext>
          </a:extLst>
        </p:spPr>
        <p:txBody>
          <a:bodyPr vert="horz" wrap="none" lIns="0" tIns="0" rIns="0" bIns="0" rtlCol="0" anchor="ctr">
            <a:spAutoFit/>
          </a:bodyPr>
          <a:lstStyle>
            <a:lvl1pPr>
              <a:defRPr sz="949"/>
            </a:lvl1pPr>
          </a:lstStyle>
          <a:p>
            <a:pPr lvl="0"/>
            <a:fld id="{86CB4B4D-7CA3-9044-876B-883B54F8677D}" type="slidenum">
              <a:t>24</a:t>
            </a:fld>
            <a:endParaRPr/>
          </a:p>
        </p:txBody>
      </p:sp>
      <p:grpSp>
        <p:nvGrpSpPr>
          <p:cNvPr id="2" name="Group 1"/>
          <p:cNvGrpSpPr/>
          <p:nvPr/>
        </p:nvGrpSpPr>
        <p:grpSpPr>
          <a:xfrm>
            <a:off x="1087671" y="1108737"/>
            <a:ext cx="6532559" cy="3255970"/>
            <a:chOff x="2161865" y="1757394"/>
            <a:chExt cx="4490677" cy="2238251"/>
          </a:xfrm>
        </p:grpSpPr>
        <p:sp>
          <p:nvSpPr>
            <p:cNvPr id="657" name="Shape 657"/>
            <p:cNvSpPr/>
            <p:nvPr/>
          </p:nvSpPr>
          <p:spPr>
            <a:xfrm>
              <a:off x="2491459" y="2137386"/>
              <a:ext cx="4098134" cy="1"/>
            </a:xfrm>
            <a:prstGeom prst="line">
              <a:avLst/>
            </a:prstGeom>
            <a:ln w="38100">
              <a:solidFill/>
              <a:miter lim="400000"/>
              <a:tailEnd type="triangle"/>
            </a:ln>
          </p:spPr>
          <p:txBody>
            <a:bodyPr lIns="0" tIns="0" rIns="0" bIns="0" anchor="ctr"/>
            <a:lstStyle/>
            <a:p>
              <a:pPr lvl="0">
                <a:defRPr sz="2400"/>
              </a:pPr>
              <a:endParaRPr sz="1266"/>
            </a:p>
          </p:txBody>
        </p:sp>
        <p:sp>
          <p:nvSpPr>
            <p:cNvPr id="658" name="Shape 658"/>
            <p:cNvSpPr/>
            <p:nvPr/>
          </p:nvSpPr>
          <p:spPr>
            <a:xfrm>
              <a:off x="5003455"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59" name="Shape 659"/>
            <p:cNvSpPr/>
            <p:nvPr/>
          </p:nvSpPr>
          <p:spPr>
            <a:xfrm>
              <a:off x="4807150"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60" name="Shape 660"/>
            <p:cNvSpPr/>
            <p:nvPr/>
          </p:nvSpPr>
          <p:spPr>
            <a:xfrm>
              <a:off x="5542947"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61" name="Shape 661"/>
            <p:cNvSpPr/>
            <p:nvPr/>
          </p:nvSpPr>
          <p:spPr>
            <a:xfrm>
              <a:off x="5346643"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62" name="Shape 662"/>
            <p:cNvSpPr/>
            <p:nvPr/>
          </p:nvSpPr>
          <p:spPr>
            <a:xfrm>
              <a:off x="4502047" y="3476330"/>
              <a:ext cx="82698"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663" name="Shape 663"/>
            <p:cNvSpPr/>
            <p:nvPr/>
          </p:nvSpPr>
          <p:spPr>
            <a:xfrm>
              <a:off x="4340651" y="3520014"/>
              <a:ext cx="141444" cy="1"/>
            </a:xfrm>
            <a:prstGeom prst="line">
              <a:avLst/>
            </a:prstGeom>
            <a:ln w="25400">
              <a:solidFill/>
              <a:miter lim="400000"/>
              <a:tailEnd type="triangle"/>
            </a:ln>
          </p:spPr>
          <p:txBody>
            <a:bodyPr lIns="26789" tIns="26789" rIns="26789" bIns="26789" anchor="ctr"/>
            <a:lstStyle/>
            <a:p>
              <a:pPr lvl="0">
                <a:defRPr sz="2400"/>
              </a:pPr>
              <a:endParaRPr sz="1266"/>
            </a:p>
          </p:txBody>
        </p:sp>
        <p:sp>
          <p:nvSpPr>
            <p:cNvPr id="664" name="Shape 664"/>
            <p:cNvSpPr/>
            <p:nvPr/>
          </p:nvSpPr>
          <p:spPr>
            <a:xfrm>
              <a:off x="4502047" y="3566088"/>
              <a:ext cx="82698"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665" name="Shape 665"/>
            <p:cNvSpPr/>
            <p:nvPr/>
          </p:nvSpPr>
          <p:spPr>
            <a:xfrm>
              <a:off x="4502047" y="3386573"/>
              <a:ext cx="82698"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666" name="Shape 666"/>
            <p:cNvSpPr/>
            <p:nvPr/>
          </p:nvSpPr>
          <p:spPr>
            <a:xfrm>
              <a:off x="4807582" y="3407145"/>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667" name="Shape 667"/>
            <p:cNvSpPr/>
            <p:nvPr/>
          </p:nvSpPr>
          <p:spPr>
            <a:xfrm flipV="1">
              <a:off x="4340651" y="3449310"/>
              <a:ext cx="142064" cy="69210"/>
            </a:xfrm>
            <a:prstGeom prst="line">
              <a:avLst/>
            </a:prstGeom>
            <a:ln w="25400">
              <a:solidFill/>
              <a:miter lim="400000"/>
              <a:tailEnd type="triangle"/>
            </a:ln>
          </p:spPr>
          <p:txBody>
            <a:bodyPr lIns="26789" tIns="26789" rIns="26789" bIns="26789" anchor="ctr"/>
            <a:lstStyle/>
            <a:p>
              <a:pPr lvl="0">
                <a:defRPr sz="2400"/>
              </a:pPr>
              <a:endParaRPr sz="1266"/>
            </a:p>
          </p:txBody>
        </p:sp>
        <p:sp>
          <p:nvSpPr>
            <p:cNvPr id="668" name="Shape 668"/>
            <p:cNvSpPr/>
            <p:nvPr/>
          </p:nvSpPr>
          <p:spPr>
            <a:xfrm>
              <a:off x="4340651" y="3518520"/>
              <a:ext cx="142315" cy="86305"/>
            </a:xfrm>
            <a:prstGeom prst="line">
              <a:avLst/>
            </a:prstGeom>
            <a:ln w="25400">
              <a:solidFill/>
              <a:miter lim="400000"/>
              <a:tailEnd type="triangle"/>
            </a:ln>
          </p:spPr>
          <p:txBody>
            <a:bodyPr lIns="26789" tIns="26789" rIns="26789" bIns="26789" anchor="ctr"/>
            <a:lstStyle/>
            <a:p>
              <a:pPr lvl="0">
                <a:defRPr sz="2400"/>
              </a:pPr>
              <a:endParaRPr sz="1266"/>
            </a:p>
          </p:txBody>
        </p:sp>
        <p:sp>
          <p:nvSpPr>
            <p:cNvPr id="669" name="Shape 669"/>
            <p:cNvSpPr/>
            <p:nvPr/>
          </p:nvSpPr>
          <p:spPr>
            <a:xfrm>
              <a:off x="4807582" y="3310543"/>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670" name="Shape 670"/>
            <p:cNvSpPr/>
            <p:nvPr/>
          </p:nvSpPr>
          <p:spPr>
            <a:xfrm>
              <a:off x="4807582" y="3213940"/>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671" name="Shape 671"/>
            <p:cNvSpPr/>
            <p:nvPr/>
          </p:nvSpPr>
          <p:spPr>
            <a:xfrm>
              <a:off x="4502047" y="3062443"/>
              <a:ext cx="82698"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672" name="Shape 672"/>
            <p:cNvSpPr/>
            <p:nvPr/>
          </p:nvSpPr>
          <p:spPr>
            <a:xfrm>
              <a:off x="4502047" y="3162935"/>
              <a:ext cx="82698"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673" name="Shape 673"/>
            <p:cNvSpPr/>
            <p:nvPr/>
          </p:nvSpPr>
          <p:spPr>
            <a:xfrm flipV="1">
              <a:off x="4340709" y="3106635"/>
              <a:ext cx="141772" cy="45317"/>
            </a:xfrm>
            <a:prstGeom prst="line">
              <a:avLst/>
            </a:prstGeom>
            <a:ln w="25400">
              <a:solidFill/>
              <a:miter lim="400000"/>
              <a:tailEnd type="triangle"/>
            </a:ln>
          </p:spPr>
          <p:txBody>
            <a:bodyPr lIns="26789" tIns="26789" rIns="26789" bIns="26789" anchor="ctr"/>
            <a:lstStyle/>
            <a:p>
              <a:pPr lvl="0">
                <a:defRPr sz="2400"/>
              </a:pPr>
              <a:endParaRPr sz="1266"/>
            </a:p>
          </p:txBody>
        </p:sp>
        <p:sp>
          <p:nvSpPr>
            <p:cNvPr id="674" name="Shape 674"/>
            <p:cNvSpPr/>
            <p:nvPr/>
          </p:nvSpPr>
          <p:spPr>
            <a:xfrm>
              <a:off x="4341069" y="3149928"/>
              <a:ext cx="141216" cy="47205"/>
            </a:xfrm>
            <a:prstGeom prst="line">
              <a:avLst/>
            </a:prstGeom>
            <a:ln w="25400">
              <a:solidFill/>
              <a:miter lim="400000"/>
              <a:tailEnd type="triangle"/>
            </a:ln>
          </p:spPr>
          <p:txBody>
            <a:bodyPr lIns="26789" tIns="26789" rIns="26789" bIns="26789" anchor="ctr"/>
            <a:lstStyle/>
            <a:p>
              <a:pPr lvl="0">
                <a:defRPr sz="2400"/>
              </a:pPr>
              <a:endParaRPr sz="1266"/>
            </a:p>
          </p:txBody>
        </p:sp>
        <p:sp>
          <p:nvSpPr>
            <p:cNvPr id="675" name="Shape 675"/>
            <p:cNvSpPr/>
            <p:nvPr/>
          </p:nvSpPr>
          <p:spPr>
            <a:xfrm>
              <a:off x="4589432" y="3101445"/>
              <a:ext cx="214374" cy="146529"/>
            </a:xfrm>
            <a:prstGeom prst="line">
              <a:avLst/>
            </a:prstGeom>
            <a:ln w="25400">
              <a:solidFill/>
              <a:miter lim="400000"/>
              <a:tailEnd type="triangle"/>
            </a:ln>
          </p:spPr>
          <p:txBody>
            <a:bodyPr lIns="26789" tIns="26789" rIns="26789" bIns="26789" anchor="ctr"/>
            <a:lstStyle/>
            <a:p>
              <a:pPr lvl="0">
                <a:defRPr sz="2400"/>
              </a:pPr>
              <a:endParaRPr sz="1266"/>
            </a:p>
          </p:txBody>
        </p:sp>
        <p:sp>
          <p:nvSpPr>
            <p:cNvPr id="676" name="Shape 676"/>
            <p:cNvSpPr/>
            <p:nvPr/>
          </p:nvSpPr>
          <p:spPr>
            <a:xfrm>
              <a:off x="4589432" y="3101433"/>
              <a:ext cx="214723" cy="235268"/>
            </a:xfrm>
            <a:prstGeom prst="line">
              <a:avLst/>
            </a:prstGeom>
            <a:ln w="25400">
              <a:solidFill/>
              <a:miter lim="400000"/>
              <a:tailEnd type="triangle"/>
            </a:ln>
          </p:spPr>
          <p:txBody>
            <a:bodyPr lIns="26789" tIns="26789" rIns="26789" bIns="26789" anchor="ctr"/>
            <a:lstStyle/>
            <a:p>
              <a:pPr lvl="0">
                <a:defRPr sz="2400"/>
              </a:pPr>
              <a:endParaRPr sz="1266"/>
            </a:p>
          </p:txBody>
        </p:sp>
        <p:sp>
          <p:nvSpPr>
            <p:cNvPr id="677" name="Shape 677"/>
            <p:cNvSpPr/>
            <p:nvPr/>
          </p:nvSpPr>
          <p:spPr>
            <a:xfrm>
              <a:off x="4589424" y="3101433"/>
              <a:ext cx="214913" cy="338376"/>
            </a:xfrm>
            <a:prstGeom prst="line">
              <a:avLst/>
            </a:prstGeom>
            <a:ln w="25400">
              <a:solidFill/>
              <a:miter lim="400000"/>
              <a:tailEnd type="triangle"/>
            </a:ln>
          </p:spPr>
          <p:txBody>
            <a:bodyPr lIns="26789" tIns="26789" rIns="26789" bIns="26789" anchor="ctr"/>
            <a:lstStyle/>
            <a:p>
              <a:pPr lvl="0">
                <a:defRPr sz="2400"/>
              </a:pPr>
              <a:endParaRPr sz="1266"/>
            </a:p>
          </p:txBody>
        </p:sp>
        <p:sp>
          <p:nvSpPr>
            <p:cNvPr id="678" name="Shape 678"/>
            <p:cNvSpPr/>
            <p:nvPr/>
          </p:nvSpPr>
          <p:spPr>
            <a:xfrm>
              <a:off x="4588953" y="3197600"/>
              <a:ext cx="214871" cy="67233"/>
            </a:xfrm>
            <a:prstGeom prst="line">
              <a:avLst/>
            </a:prstGeom>
            <a:ln w="25400">
              <a:solidFill/>
              <a:miter lim="400000"/>
              <a:tailEnd type="triangle"/>
            </a:ln>
          </p:spPr>
          <p:txBody>
            <a:bodyPr lIns="26789" tIns="26789" rIns="26789" bIns="26789" anchor="ctr"/>
            <a:lstStyle/>
            <a:p>
              <a:pPr lvl="0">
                <a:defRPr sz="2400"/>
              </a:pPr>
              <a:endParaRPr sz="1266"/>
            </a:p>
          </p:txBody>
        </p:sp>
        <p:sp>
          <p:nvSpPr>
            <p:cNvPr id="679" name="Shape 679"/>
            <p:cNvSpPr/>
            <p:nvPr/>
          </p:nvSpPr>
          <p:spPr>
            <a:xfrm>
              <a:off x="4588979" y="3202420"/>
              <a:ext cx="215356" cy="136861"/>
            </a:xfrm>
            <a:prstGeom prst="line">
              <a:avLst/>
            </a:prstGeom>
            <a:ln w="25400">
              <a:solidFill/>
              <a:miter lim="400000"/>
              <a:tailEnd type="triangle"/>
            </a:ln>
          </p:spPr>
          <p:txBody>
            <a:bodyPr lIns="26789" tIns="26789" rIns="26789" bIns="26789" anchor="ctr"/>
            <a:lstStyle/>
            <a:p>
              <a:pPr lvl="0">
                <a:defRPr sz="2400"/>
              </a:pPr>
              <a:endParaRPr sz="1266"/>
            </a:p>
          </p:txBody>
        </p:sp>
        <p:sp>
          <p:nvSpPr>
            <p:cNvPr id="680" name="Shape 680"/>
            <p:cNvSpPr/>
            <p:nvPr/>
          </p:nvSpPr>
          <p:spPr>
            <a:xfrm>
              <a:off x="4588937" y="3202449"/>
              <a:ext cx="215769" cy="249065"/>
            </a:xfrm>
            <a:prstGeom prst="line">
              <a:avLst/>
            </a:prstGeom>
            <a:ln w="25400">
              <a:solidFill/>
              <a:miter lim="400000"/>
              <a:tailEnd type="triangle"/>
            </a:ln>
          </p:spPr>
          <p:txBody>
            <a:bodyPr lIns="26789" tIns="26789" rIns="26789" bIns="26789" anchor="ctr"/>
            <a:lstStyle/>
            <a:p>
              <a:pPr lvl="0">
                <a:defRPr sz="2400"/>
              </a:pPr>
              <a:endParaRPr sz="1266"/>
            </a:p>
          </p:txBody>
        </p:sp>
        <p:sp>
          <p:nvSpPr>
            <p:cNvPr id="681" name="Shape 681"/>
            <p:cNvSpPr/>
            <p:nvPr/>
          </p:nvSpPr>
          <p:spPr>
            <a:xfrm flipV="1">
              <a:off x="4589374" y="3279112"/>
              <a:ext cx="214577" cy="145887"/>
            </a:xfrm>
            <a:prstGeom prst="line">
              <a:avLst/>
            </a:prstGeom>
            <a:ln w="25400">
              <a:solidFill/>
              <a:miter lim="400000"/>
              <a:tailEnd type="triangle"/>
            </a:ln>
          </p:spPr>
          <p:txBody>
            <a:bodyPr lIns="26789" tIns="26789" rIns="26789" bIns="26789" anchor="ctr"/>
            <a:lstStyle/>
            <a:p>
              <a:pPr lvl="0">
                <a:defRPr sz="2400"/>
              </a:pPr>
              <a:endParaRPr sz="1266"/>
            </a:p>
          </p:txBody>
        </p:sp>
        <p:sp>
          <p:nvSpPr>
            <p:cNvPr id="682" name="Shape 682"/>
            <p:cNvSpPr/>
            <p:nvPr/>
          </p:nvSpPr>
          <p:spPr>
            <a:xfrm flipV="1">
              <a:off x="4589869" y="3376861"/>
              <a:ext cx="210336" cy="143171"/>
            </a:xfrm>
            <a:prstGeom prst="line">
              <a:avLst/>
            </a:prstGeom>
            <a:ln w="25400">
              <a:solidFill/>
              <a:miter lim="400000"/>
              <a:tailEnd type="triangle"/>
            </a:ln>
          </p:spPr>
          <p:txBody>
            <a:bodyPr lIns="26789" tIns="26789" rIns="26789" bIns="26789" anchor="ctr"/>
            <a:lstStyle/>
            <a:p>
              <a:pPr lvl="0">
                <a:defRPr sz="2400"/>
              </a:pPr>
              <a:endParaRPr sz="1266"/>
            </a:p>
          </p:txBody>
        </p:sp>
        <p:sp>
          <p:nvSpPr>
            <p:cNvPr id="683" name="Shape 683"/>
            <p:cNvSpPr/>
            <p:nvPr/>
          </p:nvSpPr>
          <p:spPr>
            <a:xfrm flipV="1">
              <a:off x="4585997" y="3471962"/>
              <a:ext cx="217955" cy="138473"/>
            </a:xfrm>
            <a:prstGeom prst="line">
              <a:avLst/>
            </a:prstGeom>
            <a:ln w="25400">
              <a:solidFill/>
              <a:miter lim="400000"/>
              <a:tailEnd type="triangle"/>
            </a:ln>
          </p:spPr>
          <p:txBody>
            <a:bodyPr lIns="26789" tIns="26789" rIns="26789" bIns="26789" anchor="ctr"/>
            <a:lstStyle/>
            <a:p>
              <a:pPr lvl="0">
                <a:defRPr sz="2400"/>
              </a:pPr>
              <a:endParaRPr sz="1266"/>
            </a:p>
          </p:txBody>
        </p:sp>
        <p:sp>
          <p:nvSpPr>
            <p:cNvPr id="684" name="Shape 684"/>
            <p:cNvSpPr/>
            <p:nvPr/>
          </p:nvSpPr>
          <p:spPr>
            <a:xfrm>
              <a:off x="4233597" y="3019761"/>
              <a:ext cx="685798" cy="665942"/>
            </a:xfrm>
            <a:prstGeom prst="roundRect">
              <a:avLst>
                <a:gd name="adj" fmla="val 13046"/>
              </a:avLst>
            </a:prstGeom>
            <a:ln w="25400">
              <a:solidFill>
                <a:srgbClr val="773F9B"/>
              </a:solidFill>
              <a:miter lim="400000"/>
            </a:ln>
          </p:spPr>
          <p:txBody>
            <a:bodyPr lIns="0" tIns="0" rIns="0" bIns="0" anchor="ctr"/>
            <a:lstStyle/>
            <a:p>
              <a:pPr lvl="0">
                <a:defRPr sz="2400"/>
              </a:pPr>
              <a:endParaRPr sz="1266"/>
            </a:p>
          </p:txBody>
        </p:sp>
        <p:sp>
          <p:nvSpPr>
            <p:cNvPr id="685" name="Shape 685"/>
            <p:cNvSpPr/>
            <p:nvPr/>
          </p:nvSpPr>
          <p:spPr>
            <a:xfrm>
              <a:off x="4240788" y="3109786"/>
              <a:ext cx="8020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300" b="1">
                  <a:latin typeface="Helvetica"/>
                  <a:ea typeface="Helvetica"/>
                  <a:cs typeface="Helvetica"/>
                  <a:sym typeface="Helvetica"/>
                </a:defRPr>
              </a:pPr>
              <a:endParaRPr sz="1213"/>
            </a:p>
          </p:txBody>
        </p:sp>
        <p:sp>
          <p:nvSpPr>
            <p:cNvPr id="686" name="Shape 686"/>
            <p:cNvSpPr/>
            <p:nvPr/>
          </p:nvSpPr>
          <p:spPr>
            <a:xfrm>
              <a:off x="4240376" y="3476330"/>
              <a:ext cx="8020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25400">
              <a:solidFill>
                <a:srgbClr val="70BF41"/>
              </a:solidFill>
              <a:miter lim="400000"/>
            </a:ln>
          </p:spPr>
          <p:txBody>
            <a:bodyPr lIns="0" tIns="0" rIns="0" bIns="0" anchor="ctr"/>
            <a:lstStyle/>
            <a:p>
              <a:pPr lvl="0">
                <a:defRPr sz="2300" b="1">
                  <a:latin typeface="Helvetica"/>
                  <a:ea typeface="Helvetica"/>
                  <a:cs typeface="Helvetica"/>
                  <a:sym typeface="Helvetica"/>
                </a:defRPr>
              </a:pPr>
              <a:endParaRPr sz="1213"/>
            </a:p>
          </p:txBody>
        </p:sp>
        <p:sp>
          <p:nvSpPr>
            <p:cNvPr id="687" name="Shape 687"/>
            <p:cNvSpPr/>
            <p:nvPr/>
          </p:nvSpPr>
          <p:spPr>
            <a:xfrm flipV="1">
              <a:off x="5259057" y="2217469"/>
              <a:ext cx="1" cy="669727"/>
            </a:xfrm>
            <a:prstGeom prst="line">
              <a:avLst/>
            </a:prstGeom>
            <a:ln w="38100">
              <a:solidFill/>
              <a:custDash>
                <a:ds d="200000" sp="200000"/>
              </a:custDash>
              <a:miter lim="400000"/>
            </a:ln>
          </p:spPr>
          <p:txBody>
            <a:bodyPr lIns="0" tIns="0" rIns="0" bIns="0" anchor="ctr"/>
            <a:lstStyle/>
            <a:p>
              <a:pPr lvl="0">
                <a:defRPr sz="2400"/>
              </a:pPr>
              <a:endParaRPr sz="1266"/>
            </a:p>
          </p:txBody>
        </p:sp>
        <p:sp>
          <p:nvSpPr>
            <p:cNvPr id="688" name="Shape 688"/>
            <p:cNvSpPr/>
            <p:nvPr/>
          </p:nvSpPr>
          <p:spPr>
            <a:xfrm flipV="1">
              <a:off x="4576496" y="2188830"/>
              <a:ext cx="1" cy="741389"/>
            </a:xfrm>
            <a:prstGeom prst="line">
              <a:avLst/>
            </a:prstGeom>
            <a:ln w="38100">
              <a:solidFill/>
              <a:custDash>
                <a:ds d="200000" sp="200000"/>
              </a:custDash>
              <a:miter lim="400000"/>
              <a:headEnd type="oval"/>
              <a:tailEnd type="oval"/>
            </a:ln>
          </p:spPr>
          <p:txBody>
            <a:bodyPr lIns="0" tIns="0" rIns="0" bIns="0" anchor="ctr"/>
            <a:lstStyle/>
            <a:p>
              <a:pPr lvl="0">
                <a:defRPr sz="2400"/>
              </a:pPr>
              <a:endParaRPr sz="1266"/>
            </a:p>
          </p:txBody>
        </p:sp>
        <p:sp>
          <p:nvSpPr>
            <p:cNvPr id="689" name="Shape 689"/>
            <p:cNvSpPr/>
            <p:nvPr/>
          </p:nvSpPr>
          <p:spPr>
            <a:xfrm>
              <a:off x="5160437" y="1864262"/>
              <a:ext cx="183945" cy="240755"/>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300" b="1">
                  <a:latin typeface="Helvetica"/>
                  <a:ea typeface="Helvetica"/>
                  <a:cs typeface="Helvetica"/>
                  <a:sym typeface="Helvetica"/>
                </a:defRPr>
              </a:lvl1pPr>
            </a:lstStyle>
            <a:p>
              <a:pPr lvl="0">
                <a:defRPr sz="1800" b="0"/>
              </a:pPr>
              <a:r>
                <a:rPr sz="1213"/>
                <a:t>t2</a:t>
              </a:r>
            </a:p>
          </p:txBody>
        </p:sp>
        <p:sp>
          <p:nvSpPr>
            <p:cNvPr id="690" name="Shape 690"/>
            <p:cNvSpPr/>
            <p:nvPr/>
          </p:nvSpPr>
          <p:spPr>
            <a:xfrm>
              <a:off x="3767617" y="1864262"/>
              <a:ext cx="183945" cy="240755"/>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300" b="1">
                  <a:latin typeface="Helvetica"/>
                  <a:ea typeface="Helvetica"/>
                  <a:cs typeface="Helvetica"/>
                  <a:sym typeface="Helvetica"/>
                </a:defRPr>
              </a:lvl1pPr>
            </a:lstStyle>
            <a:p>
              <a:pPr lvl="0">
                <a:defRPr sz="1800" b="0"/>
              </a:pPr>
              <a:r>
                <a:rPr sz="1213"/>
                <a:t>t1</a:t>
              </a:r>
            </a:p>
          </p:txBody>
        </p:sp>
        <p:pic>
          <p:nvPicPr>
            <p:cNvPr id="691" name="pasted-image.png"/>
            <p:cNvPicPr/>
            <p:nvPr/>
          </p:nvPicPr>
          <p:blipFill>
            <a:blip r:embed="rId3">
              <a:extLst/>
            </a:blip>
            <a:stretch>
              <a:fillRect/>
            </a:stretch>
          </p:blipFill>
          <p:spPr>
            <a:xfrm>
              <a:off x="6401914" y="1757394"/>
              <a:ext cx="250628" cy="270208"/>
            </a:xfrm>
            <a:prstGeom prst="rect">
              <a:avLst/>
            </a:prstGeom>
            <a:ln w="12700">
              <a:miter lim="400000"/>
            </a:ln>
          </p:spPr>
        </p:pic>
        <p:sp>
          <p:nvSpPr>
            <p:cNvPr id="692" name="Shape 692"/>
            <p:cNvSpPr/>
            <p:nvPr/>
          </p:nvSpPr>
          <p:spPr>
            <a:xfrm>
              <a:off x="4610846"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93" name="Shape 693"/>
            <p:cNvSpPr/>
            <p:nvPr/>
          </p:nvSpPr>
          <p:spPr>
            <a:xfrm>
              <a:off x="4414542"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94" name="Shape 694"/>
            <p:cNvSpPr/>
            <p:nvPr/>
          </p:nvSpPr>
          <p:spPr>
            <a:xfrm>
              <a:off x="4158464"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95" name="Shape 695"/>
            <p:cNvSpPr/>
            <p:nvPr/>
          </p:nvSpPr>
          <p:spPr>
            <a:xfrm>
              <a:off x="3951613"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1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96" name="Shape 696"/>
            <p:cNvSpPr/>
            <p:nvPr/>
          </p:nvSpPr>
          <p:spPr>
            <a:xfrm>
              <a:off x="3594165"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97" name="Shape 697"/>
            <p:cNvSpPr/>
            <p:nvPr/>
          </p:nvSpPr>
          <p:spPr>
            <a:xfrm>
              <a:off x="3362700"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98" name="Shape 698"/>
            <p:cNvSpPr/>
            <p:nvPr/>
          </p:nvSpPr>
          <p:spPr>
            <a:xfrm>
              <a:off x="3131235"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699" name="Shape 699"/>
            <p:cNvSpPr/>
            <p:nvPr/>
          </p:nvSpPr>
          <p:spPr>
            <a:xfrm>
              <a:off x="2823208"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700" name="Shape 700"/>
            <p:cNvSpPr/>
            <p:nvPr/>
          </p:nvSpPr>
          <p:spPr>
            <a:xfrm>
              <a:off x="2603532"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701" name="Shape 701"/>
            <p:cNvSpPr/>
            <p:nvPr/>
          </p:nvSpPr>
          <p:spPr>
            <a:xfrm flipV="1">
              <a:off x="3866236" y="2217469"/>
              <a:ext cx="1" cy="669727"/>
            </a:xfrm>
            <a:prstGeom prst="line">
              <a:avLst/>
            </a:prstGeom>
            <a:ln w="38100">
              <a:solidFill/>
              <a:custDash>
                <a:ds d="200000" sp="200000"/>
              </a:custDash>
              <a:miter lim="400000"/>
            </a:ln>
          </p:spPr>
          <p:txBody>
            <a:bodyPr lIns="0" tIns="0" rIns="0" bIns="0" anchor="ctr"/>
            <a:lstStyle/>
            <a:p>
              <a:pPr lvl="0">
                <a:defRPr sz="2400"/>
              </a:pPr>
              <a:endParaRPr sz="1266"/>
            </a:p>
          </p:txBody>
        </p:sp>
        <p:sp>
          <p:nvSpPr>
            <p:cNvPr id="702" name="Shape 702"/>
            <p:cNvSpPr/>
            <p:nvPr/>
          </p:nvSpPr>
          <p:spPr>
            <a:xfrm>
              <a:off x="4229672" y="3754890"/>
              <a:ext cx="660036" cy="240755"/>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300" b="1">
                  <a:latin typeface="Helvetica"/>
                  <a:ea typeface="Helvetica"/>
                  <a:cs typeface="Helvetica"/>
                  <a:sym typeface="Helvetica"/>
                </a:defRPr>
              </a:lvl1pPr>
            </a:lstStyle>
            <a:p>
              <a:pPr lvl="0">
                <a:defRPr sz="1800" b="0"/>
              </a:pPr>
              <a:r>
                <a:rPr sz="1213"/>
                <a:t>snap - t1</a:t>
              </a:r>
            </a:p>
          </p:txBody>
        </p:sp>
        <p:sp>
          <p:nvSpPr>
            <p:cNvPr id="703" name="Shape 703"/>
            <p:cNvSpPr/>
            <p:nvPr/>
          </p:nvSpPr>
          <p:spPr>
            <a:xfrm>
              <a:off x="5768888"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704" name="Shape 704"/>
            <p:cNvSpPr/>
            <p:nvPr/>
          </p:nvSpPr>
          <p:spPr>
            <a:xfrm>
              <a:off x="6110700" y="3459756"/>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705" name="Shape 705"/>
            <p:cNvSpPr/>
            <p:nvPr/>
          </p:nvSpPr>
          <p:spPr>
            <a:xfrm>
              <a:off x="5949304" y="3503439"/>
              <a:ext cx="141444" cy="1"/>
            </a:xfrm>
            <a:prstGeom prst="line">
              <a:avLst/>
            </a:prstGeom>
            <a:ln w="25400">
              <a:solidFill/>
              <a:miter lim="400000"/>
              <a:tailEnd type="triangle"/>
            </a:ln>
          </p:spPr>
          <p:txBody>
            <a:bodyPr lIns="26789" tIns="26789" rIns="26789" bIns="26789" anchor="ctr"/>
            <a:lstStyle/>
            <a:p>
              <a:pPr lvl="0">
                <a:defRPr sz="2400"/>
              </a:pPr>
              <a:endParaRPr sz="1266"/>
            </a:p>
          </p:txBody>
        </p:sp>
        <p:sp>
          <p:nvSpPr>
            <p:cNvPr id="706" name="Shape 706"/>
            <p:cNvSpPr/>
            <p:nvPr/>
          </p:nvSpPr>
          <p:spPr>
            <a:xfrm>
              <a:off x="6110700" y="3549513"/>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707" name="Shape 707"/>
            <p:cNvSpPr/>
            <p:nvPr/>
          </p:nvSpPr>
          <p:spPr>
            <a:xfrm>
              <a:off x="6110700" y="3369999"/>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708" name="Shape 708"/>
            <p:cNvSpPr/>
            <p:nvPr/>
          </p:nvSpPr>
          <p:spPr>
            <a:xfrm>
              <a:off x="6416236" y="3390571"/>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709" name="Shape 709"/>
            <p:cNvSpPr/>
            <p:nvPr/>
          </p:nvSpPr>
          <p:spPr>
            <a:xfrm flipV="1">
              <a:off x="5949304" y="3432736"/>
              <a:ext cx="142064" cy="69210"/>
            </a:xfrm>
            <a:prstGeom prst="line">
              <a:avLst/>
            </a:prstGeom>
            <a:ln w="25400">
              <a:solidFill/>
              <a:miter lim="400000"/>
              <a:tailEnd type="triangle"/>
            </a:ln>
          </p:spPr>
          <p:txBody>
            <a:bodyPr lIns="26789" tIns="26789" rIns="26789" bIns="26789" anchor="ctr"/>
            <a:lstStyle/>
            <a:p>
              <a:pPr lvl="0">
                <a:defRPr sz="2400"/>
              </a:pPr>
              <a:endParaRPr sz="1266"/>
            </a:p>
          </p:txBody>
        </p:sp>
        <p:sp>
          <p:nvSpPr>
            <p:cNvPr id="710" name="Shape 710"/>
            <p:cNvSpPr/>
            <p:nvPr/>
          </p:nvSpPr>
          <p:spPr>
            <a:xfrm>
              <a:off x="5949304" y="3501945"/>
              <a:ext cx="142315" cy="86305"/>
            </a:xfrm>
            <a:prstGeom prst="line">
              <a:avLst/>
            </a:prstGeom>
            <a:ln w="25400">
              <a:solidFill/>
              <a:miter lim="400000"/>
              <a:tailEnd type="triangle"/>
            </a:ln>
          </p:spPr>
          <p:txBody>
            <a:bodyPr lIns="26789" tIns="26789" rIns="26789" bIns="26789" anchor="ctr"/>
            <a:lstStyle/>
            <a:p>
              <a:pPr lvl="0">
                <a:defRPr sz="2400"/>
              </a:pPr>
              <a:endParaRPr sz="1266"/>
            </a:p>
          </p:txBody>
        </p:sp>
        <p:sp>
          <p:nvSpPr>
            <p:cNvPr id="711" name="Shape 711"/>
            <p:cNvSpPr/>
            <p:nvPr/>
          </p:nvSpPr>
          <p:spPr>
            <a:xfrm>
              <a:off x="6416236" y="3293968"/>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712" name="Shape 712"/>
            <p:cNvSpPr/>
            <p:nvPr/>
          </p:nvSpPr>
          <p:spPr>
            <a:xfrm>
              <a:off x="6416236" y="3197366"/>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713" name="Shape 713"/>
            <p:cNvSpPr/>
            <p:nvPr/>
          </p:nvSpPr>
          <p:spPr>
            <a:xfrm>
              <a:off x="6110700" y="3045869"/>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714" name="Shape 714"/>
            <p:cNvSpPr/>
            <p:nvPr/>
          </p:nvSpPr>
          <p:spPr>
            <a:xfrm>
              <a:off x="6110700" y="3146360"/>
              <a:ext cx="8269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400" b="1">
                  <a:latin typeface="Helvetica"/>
                  <a:ea typeface="Helvetica"/>
                  <a:cs typeface="Helvetica"/>
                  <a:sym typeface="Helvetica"/>
                </a:defRPr>
              </a:pPr>
              <a:endParaRPr sz="1266"/>
            </a:p>
          </p:txBody>
        </p:sp>
        <p:sp>
          <p:nvSpPr>
            <p:cNvPr id="715" name="Shape 715"/>
            <p:cNvSpPr/>
            <p:nvPr/>
          </p:nvSpPr>
          <p:spPr>
            <a:xfrm flipV="1">
              <a:off x="5949362" y="3090061"/>
              <a:ext cx="141772" cy="45317"/>
            </a:xfrm>
            <a:prstGeom prst="line">
              <a:avLst/>
            </a:prstGeom>
            <a:ln w="25400">
              <a:solidFill/>
              <a:miter lim="400000"/>
              <a:tailEnd type="triangle"/>
            </a:ln>
          </p:spPr>
          <p:txBody>
            <a:bodyPr lIns="26789" tIns="26789" rIns="26789" bIns="26789" anchor="ctr"/>
            <a:lstStyle/>
            <a:p>
              <a:pPr lvl="0">
                <a:defRPr sz="2400"/>
              </a:pPr>
              <a:endParaRPr sz="1266"/>
            </a:p>
          </p:txBody>
        </p:sp>
        <p:sp>
          <p:nvSpPr>
            <p:cNvPr id="716" name="Shape 716"/>
            <p:cNvSpPr/>
            <p:nvPr/>
          </p:nvSpPr>
          <p:spPr>
            <a:xfrm>
              <a:off x="5949723" y="3133354"/>
              <a:ext cx="141216" cy="47205"/>
            </a:xfrm>
            <a:prstGeom prst="line">
              <a:avLst/>
            </a:prstGeom>
            <a:ln w="25400">
              <a:solidFill/>
              <a:miter lim="400000"/>
              <a:tailEnd type="triangle"/>
            </a:ln>
          </p:spPr>
          <p:txBody>
            <a:bodyPr lIns="26789" tIns="26789" rIns="26789" bIns="26789" anchor="ctr"/>
            <a:lstStyle/>
            <a:p>
              <a:pPr lvl="0">
                <a:defRPr sz="2400"/>
              </a:pPr>
              <a:endParaRPr sz="1266"/>
            </a:p>
          </p:txBody>
        </p:sp>
        <p:sp>
          <p:nvSpPr>
            <p:cNvPr id="717" name="Shape 717"/>
            <p:cNvSpPr/>
            <p:nvPr/>
          </p:nvSpPr>
          <p:spPr>
            <a:xfrm>
              <a:off x="6198085" y="3084871"/>
              <a:ext cx="214374" cy="146529"/>
            </a:xfrm>
            <a:prstGeom prst="line">
              <a:avLst/>
            </a:prstGeom>
            <a:ln w="25400">
              <a:solidFill/>
              <a:miter lim="400000"/>
              <a:tailEnd type="triangle"/>
            </a:ln>
          </p:spPr>
          <p:txBody>
            <a:bodyPr lIns="26789" tIns="26789" rIns="26789" bIns="26789" anchor="ctr"/>
            <a:lstStyle/>
            <a:p>
              <a:pPr lvl="0">
                <a:defRPr sz="2400"/>
              </a:pPr>
              <a:endParaRPr sz="1266"/>
            </a:p>
          </p:txBody>
        </p:sp>
        <p:sp>
          <p:nvSpPr>
            <p:cNvPr id="718" name="Shape 718"/>
            <p:cNvSpPr/>
            <p:nvPr/>
          </p:nvSpPr>
          <p:spPr>
            <a:xfrm>
              <a:off x="6198085" y="3084858"/>
              <a:ext cx="214723" cy="235268"/>
            </a:xfrm>
            <a:prstGeom prst="line">
              <a:avLst/>
            </a:prstGeom>
            <a:ln w="25400">
              <a:solidFill/>
              <a:miter lim="400000"/>
              <a:tailEnd type="triangle"/>
            </a:ln>
          </p:spPr>
          <p:txBody>
            <a:bodyPr lIns="26789" tIns="26789" rIns="26789" bIns="26789" anchor="ctr"/>
            <a:lstStyle/>
            <a:p>
              <a:pPr lvl="0">
                <a:defRPr sz="2400"/>
              </a:pPr>
              <a:endParaRPr sz="1266"/>
            </a:p>
          </p:txBody>
        </p:sp>
        <p:sp>
          <p:nvSpPr>
            <p:cNvPr id="719" name="Shape 719"/>
            <p:cNvSpPr/>
            <p:nvPr/>
          </p:nvSpPr>
          <p:spPr>
            <a:xfrm>
              <a:off x="6198077" y="3084858"/>
              <a:ext cx="214913" cy="338376"/>
            </a:xfrm>
            <a:prstGeom prst="line">
              <a:avLst/>
            </a:prstGeom>
            <a:ln w="25400">
              <a:solidFill/>
              <a:miter lim="400000"/>
              <a:tailEnd type="triangle"/>
            </a:ln>
          </p:spPr>
          <p:txBody>
            <a:bodyPr lIns="26789" tIns="26789" rIns="26789" bIns="26789" anchor="ctr"/>
            <a:lstStyle/>
            <a:p>
              <a:pPr lvl="0">
                <a:defRPr sz="2400"/>
              </a:pPr>
              <a:endParaRPr sz="1266"/>
            </a:p>
          </p:txBody>
        </p:sp>
        <p:sp>
          <p:nvSpPr>
            <p:cNvPr id="720" name="Shape 720"/>
            <p:cNvSpPr/>
            <p:nvPr/>
          </p:nvSpPr>
          <p:spPr>
            <a:xfrm>
              <a:off x="6197606" y="3181025"/>
              <a:ext cx="214871" cy="67233"/>
            </a:xfrm>
            <a:prstGeom prst="line">
              <a:avLst/>
            </a:prstGeom>
            <a:ln w="25400">
              <a:solidFill/>
              <a:miter lim="400000"/>
              <a:tailEnd type="triangle"/>
            </a:ln>
          </p:spPr>
          <p:txBody>
            <a:bodyPr lIns="26789" tIns="26789" rIns="26789" bIns="26789" anchor="ctr"/>
            <a:lstStyle/>
            <a:p>
              <a:pPr lvl="0">
                <a:defRPr sz="2400"/>
              </a:pPr>
              <a:endParaRPr sz="1266"/>
            </a:p>
          </p:txBody>
        </p:sp>
        <p:sp>
          <p:nvSpPr>
            <p:cNvPr id="721" name="Shape 721"/>
            <p:cNvSpPr/>
            <p:nvPr/>
          </p:nvSpPr>
          <p:spPr>
            <a:xfrm>
              <a:off x="6197632" y="3185845"/>
              <a:ext cx="215356" cy="136862"/>
            </a:xfrm>
            <a:prstGeom prst="line">
              <a:avLst/>
            </a:prstGeom>
            <a:ln w="25400">
              <a:solidFill/>
              <a:miter lim="400000"/>
              <a:tailEnd type="triangle"/>
            </a:ln>
          </p:spPr>
          <p:txBody>
            <a:bodyPr lIns="26789" tIns="26789" rIns="26789" bIns="26789" anchor="ctr"/>
            <a:lstStyle/>
            <a:p>
              <a:pPr lvl="0">
                <a:defRPr sz="2400"/>
              </a:pPr>
              <a:endParaRPr sz="1266"/>
            </a:p>
          </p:txBody>
        </p:sp>
        <p:sp>
          <p:nvSpPr>
            <p:cNvPr id="722" name="Shape 722"/>
            <p:cNvSpPr/>
            <p:nvPr/>
          </p:nvSpPr>
          <p:spPr>
            <a:xfrm>
              <a:off x="6197590" y="3185874"/>
              <a:ext cx="215769" cy="249066"/>
            </a:xfrm>
            <a:prstGeom prst="line">
              <a:avLst/>
            </a:prstGeom>
            <a:ln w="25400">
              <a:solidFill/>
              <a:miter lim="400000"/>
              <a:tailEnd type="triangle"/>
            </a:ln>
          </p:spPr>
          <p:txBody>
            <a:bodyPr lIns="26789" tIns="26789" rIns="26789" bIns="26789" anchor="ctr"/>
            <a:lstStyle/>
            <a:p>
              <a:pPr lvl="0">
                <a:defRPr sz="2400"/>
              </a:pPr>
              <a:endParaRPr sz="1266"/>
            </a:p>
          </p:txBody>
        </p:sp>
        <p:sp>
          <p:nvSpPr>
            <p:cNvPr id="723" name="Shape 723"/>
            <p:cNvSpPr/>
            <p:nvPr/>
          </p:nvSpPr>
          <p:spPr>
            <a:xfrm flipV="1">
              <a:off x="6198027" y="3262538"/>
              <a:ext cx="214577" cy="145887"/>
            </a:xfrm>
            <a:prstGeom prst="line">
              <a:avLst/>
            </a:prstGeom>
            <a:ln w="25400">
              <a:solidFill/>
              <a:miter lim="400000"/>
              <a:tailEnd type="triangle"/>
            </a:ln>
          </p:spPr>
          <p:txBody>
            <a:bodyPr lIns="26789" tIns="26789" rIns="26789" bIns="26789" anchor="ctr"/>
            <a:lstStyle/>
            <a:p>
              <a:pPr lvl="0">
                <a:defRPr sz="2400"/>
              </a:pPr>
              <a:endParaRPr sz="1266"/>
            </a:p>
          </p:txBody>
        </p:sp>
        <p:sp>
          <p:nvSpPr>
            <p:cNvPr id="724" name="Shape 724"/>
            <p:cNvSpPr/>
            <p:nvPr/>
          </p:nvSpPr>
          <p:spPr>
            <a:xfrm flipV="1">
              <a:off x="6198522" y="3360286"/>
              <a:ext cx="210336" cy="143171"/>
            </a:xfrm>
            <a:prstGeom prst="line">
              <a:avLst/>
            </a:prstGeom>
            <a:ln w="25400">
              <a:solidFill/>
              <a:miter lim="400000"/>
              <a:tailEnd type="triangle"/>
            </a:ln>
          </p:spPr>
          <p:txBody>
            <a:bodyPr lIns="26789" tIns="26789" rIns="26789" bIns="26789" anchor="ctr"/>
            <a:lstStyle/>
            <a:p>
              <a:pPr lvl="0">
                <a:defRPr sz="2400"/>
              </a:pPr>
              <a:endParaRPr sz="1266"/>
            </a:p>
          </p:txBody>
        </p:sp>
        <p:sp>
          <p:nvSpPr>
            <p:cNvPr id="725" name="Shape 725"/>
            <p:cNvSpPr/>
            <p:nvPr/>
          </p:nvSpPr>
          <p:spPr>
            <a:xfrm flipV="1">
              <a:off x="6194650" y="3455387"/>
              <a:ext cx="217955" cy="138473"/>
            </a:xfrm>
            <a:prstGeom prst="line">
              <a:avLst/>
            </a:prstGeom>
            <a:ln w="25400">
              <a:solidFill/>
              <a:miter lim="400000"/>
              <a:tailEnd type="triangle"/>
            </a:ln>
          </p:spPr>
          <p:txBody>
            <a:bodyPr lIns="26789" tIns="26789" rIns="26789" bIns="26789" anchor="ctr"/>
            <a:lstStyle/>
            <a:p>
              <a:pPr lvl="0">
                <a:defRPr sz="2400"/>
              </a:pPr>
              <a:endParaRPr sz="1266"/>
            </a:p>
          </p:txBody>
        </p:sp>
        <p:sp>
          <p:nvSpPr>
            <p:cNvPr id="726" name="Shape 726"/>
            <p:cNvSpPr/>
            <p:nvPr/>
          </p:nvSpPr>
          <p:spPr>
            <a:xfrm>
              <a:off x="5842250" y="3003187"/>
              <a:ext cx="685798" cy="665942"/>
            </a:xfrm>
            <a:prstGeom prst="roundRect">
              <a:avLst>
                <a:gd name="adj" fmla="val 13046"/>
              </a:avLst>
            </a:prstGeom>
            <a:ln w="25400">
              <a:solidFill>
                <a:srgbClr val="773F9B"/>
              </a:solidFill>
              <a:miter lim="400000"/>
            </a:ln>
          </p:spPr>
          <p:txBody>
            <a:bodyPr lIns="0" tIns="0" rIns="0" bIns="0" anchor="ctr"/>
            <a:lstStyle/>
            <a:p>
              <a:pPr lvl="0">
                <a:defRPr sz="2400"/>
              </a:pPr>
              <a:endParaRPr sz="1266"/>
            </a:p>
          </p:txBody>
        </p:sp>
        <p:sp>
          <p:nvSpPr>
            <p:cNvPr id="727" name="Shape 727"/>
            <p:cNvSpPr/>
            <p:nvPr/>
          </p:nvSpPr>
          <p:spPr>
            <a:xfrm>
              <a:off x="5849441" y="3093211"/>
              <a:ext cx="8020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300" b="1">
                  <a:latin typeface="Helvetica"/>
                  <a:ea typeface="Helvetica"/>
                  <a:cs typeface="Helvetica"/>
                  <a:sym typeface="Helvetica"/>
                </a:defRPr>
              </a:pPr>
              <a:endParaRPr sz="1213"/>
            </a:p>
          </p:txBody>
        </p:sp>
        <p:sp>
          <p:nvSpPr>
            <p:cNvPr id="728" name="Shape 728"/>
            <p:cNvSpPr/>
            <p:nvPr/>
          </p:nvSpPr>
          <p:spPr>
            <a:xfrm>
              <a:off x="5849028" y="3459756"/>
              <a:ext cx="80207" cy="84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6A0F"/>
            </a:solidFill>
            <a:ln w="25400">
              <a:solidFill>
                <a:srgbClr val="DE6A10"/>
              </a:solidFill>
              <a:miter lim="400000"/>
            </a:ln>
          </p:spPr>
          <p:txBody>
            <a:bodyPr lIns="0" tIns="0" rIns="0" bIns="0" anchor="ctr"/>
            <a:lstStyle/>
            <a:p>
              <a:pPr lvl="0">
                <a:defRPr sz="2300" b="1">
                  <a:latin typeface="Helvetica"/>
                  <a:ea typeface="Helvetica"/>
                  <a:cs typeface="Helvetica"/>
                  <a:sym typeface="Helvetica"/>
                </a:defRPr>
              </a:pPr>
              <a:endParaRPr sz="1213"/>
            </a:p>
          </p:txBody>
        </p:sp>
        <p:sp>
          <p:nvSpPr>
            <p:cNvPr id="729" name="Shape 729"/>
            <p:cNvSpPr/>
            <p:nvPr/>
          </p:nvSpPr>
          <p:spPr>
            <a:xfrm>
              <a:off x="5838325" y="3738316"/>
              <a:ext cx="660036" cy="240755"/>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300" b="1">
                  <a:latin typeface="Helvetica"/>
                  <a:ea typeface="Helvetica"/>
                  <a:cs typeface="Helvetica"/>
                  <a:sym typeface="Helvetica"/>
                </a:defRPr>
              </a:lvl1pPr>
            </a:lstStyle>
            <a:p>
              <a:pPr lvl="0">
                <a:defRPr sz="1800" b="0"/>
              </a:pPr>
              <a:r>
                <a:rPr sz="1213"/>
                <a:t>snap - t2</a:t>
              </a:r>
            </a:p>
          </p:txBody>
        </p:sp>
        <p:sp>
          <p:nvSpPr>
            <p:cNvPr id="730" name="Shape 730"/>
            <p:cNvSpPr/>
            <p:nvPr/>
          </p:nvSpPr>
          <p:spPr>
            <a:xfrm flipV="1">
              <a:off x="6185148" y="2193994"/>
              <a:ext cx="1" cy="741389"/>
            </a:xfrm>
            <a:prstGeom prst="line">
              <a:avLst/>
            </a:prstGeom>
            <a:ln w="38100">
              <a:solidFill/>
              <a:custDash>
                <a:ds d="200000" sp="200000"/>
              </a:custDash>
              <a:miter lim="400000"/>
              <a:headEnd type="oval"/>
              <a:tailEnd type="oval"/>
            </a:ln>
          </p:spPr>
          <p:txBody>
            <a:bodyPr lIns="0" tIns="0" rIns="0" bIns="0" anchor="ctr"/>
            <a:lstStyle/>
            <a:p>
              <a:pPr lvl="0">
                <a:defRPr sz="2400"/>
              </a:pPr>
              <a:endParaRPr sz="1266"/>
            </a:p>
          </p:txBody>
        </p:sp>
        <p:sp>
          <p:nvSpPr>
            <p:cNvPr id="731" name="Shape 731"/>
            <p:cNvSpPr/>
            <p:nvPr/>
          </p:nvSpPr>
          <p:spPr>
            <a:xfrm>
              <a:off x="5967599" y="2261579"/>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732" name="Shape 732"/>
            <p:cNvSpPr/>
            <p:nvPr/>
          </p:nvSpPr>
          <p:spPr>
            <a:xfrm>
              <a:off x="6246923" y="2257727"/>
              <a:ext cx="135974" cy="1359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266"/>
            </a:p>
          </p:txBody>
        </p:sp>
        <p:sp>
          <p:nvSpPr>
            <p:cNvPr id="733" name="Shape 733"/>
            <p:cNvSpPr/>
            <p:nvPr/>
          </p:nvSpPr>
          <p:spPr>
            <a:xfrm>
              <a:off x="3946028" y="1998987"/>
              <a:ext cx="630468" cy="8852"/>
            </a:xfrm>
            <a:prstGeom prst="line">
              <a:avLst/>
            </a:prstGeom>
            <a:ln w="25400">
              <a:solidFill/>
              <a:prstDash val="sysDot"/>
              <a:miter lim="400000"/>
            </a:ln>
          </p:spPr>
          <p:txBody>
            <a:bodyPr lIns="0" tIns="0" rIns="0" bIns="0" anchor="ctr"/>
            <a:lstStyle/>
            <a:p>
              <a:pPr lvl="0">
                <a:defRPr sz="2400"/>
              </a:pPr>
              <a:endParaRPr sz="1266"/>
            </a:p>
          </p:txBody>
        </p:sp>
        <p:sp>
          <p:nvSpPr>
            <p:cNvPr id="734" name="Shape 734"/>
            <p:cNvSpPr/>
            <p:nvPr/>
          </p:nvSpPr>
          <p:spPr>
            <a:xfrm>
              <a:off x="3903099" y="1804419"/>
              <a:ext cx="727362" cy="208311"/>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1900" i="1"/>
              </a:lvl1pPr>
            </a:lstStyle>
            <a:p>
              <a:pPr lvl="0">
                <a:defRPr sz="1800" i="0"/>
              </a:pPr>
              <a:r>
                <a:rPr sz="1002"/>
                <a:t>snapshotting</a:t>
              </a:r>
            </a:p>
          </p:txBody>
        </p:sp>
        <p:sp>
          <p:nvSpPr>
            <p:cNvPr id="735" name="Shape 735"/>
            <p:cNvSpPr/>
            <p:nvPr/>
          </p:nvSpPr>
          <p:spPr>
            <a:xfrm>
              <a:off x="5368203" y="2002268"/>
              <a:ext cx="795770" cy="1"/>
            </a:xfrm>
            <a:prstGeom prst="line">
              <a:avLst/>
            </a:prstGeom>
            <a:ln w="25400">
              <a:solidFill/>
              <a:prstDash val="sysDot"/>
              <a:miter lim="400000"/>
            </a:ln>
          </p:spPr>
          <p:txBody>
            <a:bodyPr lIns="0" tIns="0" rIns="0" bIns="0" anchor="ctr"/>
            <a:lstStyle/>
            <a:p>
              <a:pPr lvl="0">
                <a:defRPr sz="2400"/>
              </a:pPr>
              <a:endParaRPr sz="1266"/>
            </a:p>
          </p:txBody>
        </p:sp>
        <p:sp>
          <p:nvSpPr>
            <p:cNvPr id="736" name="Shape 736"/>
            <p:cNvSpPr/>
            <p:nvPr/>
          </p:nvSpPr>
          <p:spPr>
            <a:xfrm>
              <a:off x="5325273" y="1807700"/>
              <a:ext cx="727362" cy="208311"/>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1900" i="1"/>
              </a:lvl1pPr>
            </a:lstStyle>
            <a:p>
              <a:pPr lvl="0">
                <a:defRPr sz="1800" i="0"/>
              </a:pPr>
              <a:r>
                <a:rPr sz="1002"/>
                <a:t>snapshotting</a:t>
              </a:r>
            </a:p>
          </p:txBody>
        </p:sp>
        <p:sp>
          <p:nvSpPr>
            <p:cNvPr id="737" name="Shape 737"/>
            <p:cNvSpPr/>
            <p:nvPr/>
          </p:nvSpPr>
          <p:spPr>
            <a:xfrm>
              <a:off x="2161865" y="3310407"/>
              <a:ext cx="1093964" cy="1429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1500" i="1"/>
              </a:lvl1pPr>
            </a:lstStyle>
            <a:p>
              <a:pPr lvl="0">
                <a:defRPr sz="1800" i="0"/>
              </a:pPr>
              <a:r>
                <a:rPr lang="en-US" sz="1000" dirty="0"/>
                <a:t>P</a:t>
              </a:r>
              <a:r>
                <a:rPr sz="1000" dirty="0" smtClean="0"/>
                <a:t>ropagating markers</a:t>
              </a:r>
              <a:r>
                <a:rPr lang="en-US" sz="1000" dirty="0" smtClean="0"/>
                <a:t>/barriers</a:t>
              </a:r>
              <a:endParaRPr sz="1000" dirty="0"/>
            </a:p>
          </p:txBody>
        </p:sp>
        <p:sp>
          <p:nvSpPr>
            <p:cNvPr id="738" name="Shape 738"/>
            <p:cNvSpPr/>
            <p:nvPr/>
          </p:nvSpPr>
          <p:spPr>
            <a:xfrm flipV="1">
              <a:off x="2702165" y="2564688"/>
              <a:ext cx="1117322" cy="780353"/>
            </a:xfrm>
            <a:prstGeom prst="line">
              <a:avLst/>
            </a:prstGeom>
            <a:ln w="38100">
              <a:solidFill>
                <a:srgbClr val="000000">
                  <a:alpha val="37956"/>
                </a:srgbClr>
              </a:solidFill>
              <a:prstDash val="sysDot"/>
              <a:miter lim="400000"/>
            </a:ln>
          </p:spPr>
          <p:txBody>
            <a:bodyPr lIns="0" tIns="0" rIns="0" bIns="0" anchor="ctr"/>
            <a:lstStyle/>
            <a:p>
              <a:pPr lvl="0">
                <a:defRPr sz="2400"/>
              </a:pPr>
              <a:endParaRPr sz="1266"/>
            </a:p>
          </p:txBody>
        </p:sp>
      </p:grpSp>
      <p:sp>
        <p:nvSpPr>
          <p:cNvPr id="86" name="Rectangle 85"/>
          <p:cNvSpPr/>
          <p:nvPr/>
        </p:nvSpPr>
        <p:spPr>
          <a:xfrm>
            <a:off x="457200" y="4593661"/>
            <a:ext cx="7983276" cy="261610"/>
          </a:xfrm>
          <a:prstGeom prst="rect">
            <a:avLst/>
          </a:prstGeom>
        </p:spPr>
        <p:txBody>
          <a:bodyPr wrap="none">
            <a:spAutoFit/>
          </a:bodyPr>
          <a:lstStyle/>
          <a:p>
            <a:r>
              <a:rPr lang="en-US" sz="1100" dirty="0" smtClean="0"/>
              <a:t>[Carbone et. al. 2015] “Lightweight </a:t>
            </a:r>
            <a:r>
              <a:rPr lang="en-US" sz="1100" dirty="0"/>
              <a:t>Asynchronous Snapshots for Distributed </a:t>
            </a:r>
            <a:r>
              <a:rPr lang="en-US" sz="1100" dirty="0" err="1" smtClean="0"/>
              <a:t>Dataflows</a:t>
            </a:r>
            <a:r>
              <a:rPr lang="en-US" sz="1100" dirty="0" smtClean="0"/>
              <a:t>”, Tech. Report. http</a:t>
            </a:r>
            <a:r>
              <a:rPr lang="en-US" sz="1100" dirty="0"/>
              <a:t>://</a:t>
            </a:r>
            <a:r>
              <a:rPr lang="en-US" sz="1100" dirty="0" err="1" smtClean="0"/>
              <a:t>arxiv.org</a:t>
            </a:r>
            <a:r>
              <a:rPr lang="en-US" sz="1100" dirty="0" smtClean="0"/>
              <a:t>/abs/1506.08603</a:t>
            </a:r>
          </a:p>
        </p:txBody>
      </p:sp>
    </p:spTree>
    <p:extLst>
      <p:ext uri="{BB962C8B-B14F-4D97-AF65-F5344CB8AC3E}">
        <p14:creationId xmlns:p14="http://schemas.microsoft.com/office/powerpoint/2010/main" val="757363652"/>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Batch vs. Streaming Analytics</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106043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11"/>
          <p:cNvSpPr/>
          <p:nvPr/>
        </p:nvSpPr>
        <p:spPr>
          <a:xfrm>
            <a:off x="2472948" y="3400025"/>
            <a:ext cx="447666" cy="447666"/>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350" baseline="-25000" dirty="0">
              <a:solidFill>
                <a:schemeClr val="tx1"/>
              </a:solidFill>
            </a:endParaRPr>
          </a:p>
        </p:txBody>
      </p:sp>
      <p:sp>
        <p:nvSpPr>
          <p:cNvPr id="5" name="Title 4"/>
          <p:cNvSpPr>
            <a:spLocks noGrp="1"/>
          </p:cNvSpPr>
          <p:nvPr>
            <p:ph type="title"/>
          </p:nvPr>
        </p:nvSpPr>
        <p:spPr/>
        <p:txBody>
          <a:bodyPr>
            <a:noAutofit/>
          </a:bodyPr>
          <a:lstStyle/>
          <a:p>
            <a:r>
              <a:rPr lang="en-US" sz="3200" b="1" dirty="0" smtClean="0"/>
              <a:t>Batch </a:t>
            </a:r>
            <a:r>
              <a:rPr lang="en-US" sz="3200" b="1" dirty="0"/>
              <a:t>is a </a:t>
            </a:r>
            <a:r>
              <a:rPr lang="en-US" sz="3200" b="1" dirty="0" smtClean="0"/>
              <a:t>Special </a:t>
            </a:r>
            <a:r>
              <a:rPr lang="en-US" sz="3200" b="1" dirty="0"/>
              <a:t>C</a:t>
            </a:r>
            <a:r>
              <a:rPr lang="en-US" sz="3200" b="1" dirty="0" smtClean="0"/>
              <a:t>ase </a:t>
            </a:r>
            <a:r>
              <a:rPr lang="en-US" sz="3200" b="1" dirty="0"/>
              <a:t>of </a:t>
            </a:r>
            <a:r>
              <a:rPr lang="en-US" sz="3200" b="1" dirty="0" smtClean="0"/>
              <a:t>Streaming</a:t>
            </a:r>
            <a:endParaRPr lang="en-US" sz="3200" b="1" dirty="0"/>
          </a:p>
        </p:txBody>
      </p:sp>
      <p:sp>
        <p:nvSpPr>
          <p:cNvPr id="4" name="Slide Number Placeholder 3"/>
          <p:cNvSpPr>
            <a:spLocks noGrp="1"/>
          </p:cNvSpPr>
          <p:nvPr>
            <p:ph type="sldNum" sz="quarter" idx="12"/>
          </p:nvPr>
        </p:nvSpPr>
        <p:spPr/>
        <p:txBody>
          <a:bodyPr/>
          <a:lstStyle/>
          <a:p>
            <a:fld id="{B07C5D84-2227-C144-B485-A8CA33CE4230}" type="slidenum">
              <a:rPr lang="en-US" smtClean="0"/>
              <a:pPr/>
              <a:t>26</a:t>
            </a:fld>
            <a:endParaRPr lang="en-US"/>
          </a:p>
        </p:txBody>
      </p:sp>
      <p:sp>
        <p:nvSpPr>
          <p:cNvPr id="7" name="Oval 11"/>
          <p:cNvSpPr/>
          <p:nvPr/>
        </p:nvSpPr>
        <p:spPr>
          <a:xfrm>
            <a:off x="2500945" y="3433410"/>
            <a:ext cx="394260" cy="3942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350" baseline="-25000" dirty="0">
              <a:solidFill>
                <a:schemeClr val="tx1"/>
              </a:solidFill>
            </a:endParaRPr>
          </a:p>
        </p:txBody>
      </p:sp>
      <p:sp>
        <p:nvSpPr>
          <p:cNvPr id="8" name="Can 7"/>
          <p:cNvSpPr/>
          <p:nvPr/>
        </p:nvSpPr>
        <p:spPr>
          <a:xfrm>
            <a:off x="1709558" y="3426535"/>
            <a:ext cx="431730" cy="394260"/>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9" name="Straight Arrow Connector 12"/>
          <p:cNvCxnSpPr>
            <a:stCxn id="8" idx="4"/>
            <a:endCxn id="42" idx="2"/>
          </p:cNvCxnSpPr>
          <p:nvPr/>
        </p:nvCxnSpPr>
        <p:spPr>
          <a:xfrm>
            <a:off x="2141287" y="3623665"/>
            <a:ext cx="331661" cy="194"/>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468907" y="3494542"/>
            <a:ext cx="460382" cy="253916"/>
          </a:xfrm>
          <a:prstGeom prst="rect">
            <a:avLst/>
          </a:prstGeom>
          <a:noFill/>
        </p:spPr>
        <p:txBody>
          <a:bodyPr wrap="none" rtlCol="0">
            <a:spAutoFit/>
          </a:bodyPr>
          <a:lstStyle/>
          <a:p>
            <a:r>
              <a:rPr lang="en-US" sz="1050" dirty="0">
                <a:solidFill>
                  <a:schemeClr val="bg1"/>
                </a:solidFill>
                <a:latin typeface="Avenir Next Regular"/>
                <a:cs typeface="Avenir Next Regular"/>
              </a:rPr>
              <a:t>map</a:t>
            </a:r>
          </a:p>
        </p:txBody>
      </p:sp>
      <p:sp>
        <p:nvSpPr>
          <p:cNvPr id="13" name="Can 12"/>
          <p:cNvSpPr/>
          <p:nvPr/>
        </p:nvSpPr>
        <p:spPr>
          <a:xfrm>
            <a:off x="1709558" y="3885620"/>
            <a:ext cx="431730" cy="394260"/>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4" name="Straight Arrow Connector 13"/>
          <p:cNvCxnSpPr>
            <a:stCxn id="13" idx="4"/>
          </p:cNvCxnSpPr>
          <p:nvPr/>
        </p:nvCxnSpPr>
        <p:spPr>
          <a:xfrm flipV="1">
            <a:off x="2141288" y="4082748"/>
            <a:ext cx="1747196" cy="2"/>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Can 16"/>
          <p:cNvSpPr/>
          <p:nvPr/>
        </p:nvSpPr>
        <p:spPr>
          <a:xfrm>
            <a:off x="6609144" y="3885617"/>
            <a:ext cx="431730" cy="394260"/>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3245339" y="3419876"/>
            <a:ext cx="224037" cy="394260"/>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0" name="Straight Arrow Connector 12"/>
          <p:cNvCxnSpPr>
            <a:stCxn id="42" idx="6"/>
          </p:cNvCxnSpPr>
          <p:nvPr/>
        </p:nvCxnSpPr>
        <p:spPr>
          <a:xfrm flipV="1">
            <a:off x="2920614" y="3623665"/>
            <a:ext cx="327641" cy="194"/>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12"/>
          <p:cNvCxnSpPr>
            <a:stCxn id="18" idx="3"/>
          </p:cNvCxnSpPr>
          <p:nvPr/>
        </p:nvCxnSpPr>
        <p:spPr>
          <a:xfrm>
            <a:off x="3469376" y="3617007"/>
            <a:ext cx="476846" cy="340055"/>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641122" y="3885618"/>
            <a:ext cx="224037" cy="394260"/>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4" name="Straight Arrow Connector 12"/>
          <p:cNvCxnSpPr/>
          <p:nvPr/>
        </p:nvCxnSpPr>
        <p:spPr>
          <a:xfrm>
            <a:off x="4282744" y="4082750"/>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12"/>
          <p:cNvCxnSpPr/>
          <p:nvPr/>
        </p:nvCxnSpPr>
        <p:spPr>
          <a:xfrm>
            <a:off x="4865160" y="4082747"/>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6030055" y="3885617"/>
            <a:ext cx="224037" cy="394260"/>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8" name="Straight Arrow Connector 12"/>
          <p:cNvCxnSpPr/>
          <p:nvPr/>
        </p:nvCxnSpPr>
        <p:spPr>
          <a:xfrm>
            <a:off x="5671676" y="4082749"/>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12"/>
          <p:cNvCxnSpPr/>
          <p:nvPr/>
        </p:nvCxnSpPr>
        <p:spPr>
          <a:xfrm>
            <a:off x="6254092" y="4083240"/>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158258" y="1923334"/>
            <a:ext cx="4426941" cy="923330"/>
          </a:xfrm>
          <a:prstGeom prst="rect">
            <a:avLst/>
          </a:prstGeom>
          <a:noFill/>
        </p:spPr>
        <p:txBody>
          <a:bodyPr wrap="square" rtlCol="0">
            <a:spAutoFit/>
          </a:bodyPr>
          <a:lstStyle/>
          <a:p>
            <a:r>
              <a:rPr lang="en-US" dirty="0">
                <a:latin typeface="Avenir Next Regular"/>
                <a:cs typeface="Avenir Next Regular"/>
              </a:rPr>
              <a:t>Blocking </a:t>
            </a:r>
            <a:r>
              <a:rPr lang="en-US" dirty="0" smtClean="0">
                <a:latin typeface="Avenir Next Regular"/>
                <a:cs typeface="Avenir Next Regular"/>
              </a:rPr>
              <a:t>operators (e.g., hybrid hash join) </a:t>
            </a:r>
            <a:r>
              <a:rPr lang="en-US" dirty="0">
                <a:latin typeface="Avenir Next Regular"/>
                <a:cs typeface="Avenir Next Regular"/>
              </a:rPr>
              <a:t>are embedded in streaming topology</a:t>
            </a:r>
          </a:p>
        </p:txBody>
      </p:sp>
      <p:cxnSp>
        <p:nvCxnSpPr>
          <p:cNvPr id="31" name="Straight Arrow Connector 30"/>
          <p:cNvCxnSpPr/>
          <p:nvPr/>
        </p:nvCxnSpPr>
        <p:spPr>
          <a:xfrm flipH="1">
            <a:off x="4206230" y="2757580"/>
            <a:ext cx="658930" cy="1032710"/>
          </a:xfrm>
          <a:prstGeom prst="straightConnector1">
            <a:avLst/>
          </a:prstGeom>
          <a:ln w="38100" cmpd="sng">
            <a:solidFill>
              <a:srgbClr val="2DA07E"/>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398626" y="2757580"/>
            <a:ext cx="0" cy="1032710"/>
          </a:xfrm>
          <a:prstGeom prst="straightConnector1">
            <a:avLst/>
          </a:prstGeom>
          <a:ln w="38100" cmpd="sng">
            <a:solidFill>
              <a:srgbClr val="2DA07E"/>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498334" y="1241347"/>
            <a:ext cx="3499841" cy="923330"/>
          </a:xfrm>
          <a:prstGeom prst="rect">
            <a:avLst/>
          </a:prstGeom>
          <a:noFill/>
        </p:spPr>
        <p:txBody>
          <a:bodyPr wrap="square" rtlCol="0">
            <a:spAutoFit/>
          </a:bodyPr>
          <a:lstStyle/>
          <a:p>
            <a:r>
              <a:rPr lang="en-US" dirty="0">
                <a:latin typeface="Avenir Next Regular"/>
                <a:cs typeface="Avenir Next Regular"/>
              </a:rPr>
              <a:t>Lower-overhead fault-tolerance via replaying intermediate results </a:t>
            </a:r>
          </a:p>
        </p:txBody>
      </p:sp>
      <p:cxnSp>
        <p:nvCxnSpPr>
          <p:cNvPr id="40" name="Straight Arrow Connector 39"/>
          <p:cNvCxnSpPr/>
          <p:nvPr/>
        </p:nvCxnSpPr>
        <p:spPr>
          <a:xfrm>
            <a:off x="2821951" y="2014574"/>
            <a:ext cx="532325" cy="1259362"/>
          </a:xfrm>
          <a:prstGeom prst="straightConnector1">
            <a:avLst/>
          </a:prstGeom>
          <a:ln w="38100" cmpd="sng">
            <a:solidFill>
              <a:srgbClr val="2DA07E"/>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Oval 11"/>
          <p:cNvSpPr/>
          <p:nvPr/>
        </p:nvSpPr>
        <p:spPr>
          <a:xfrm>
            <a:off x="3881750" y="3878621"/>
            <a:ext cx="447666" cy="447666"/>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350" baseline="-25000" dirty="0">
              <a:solidFill>
                <a:schemeClr val="tx1"/>
              </a:solidFill>
            </a:endParaRPr>
          </a:p>
        </p:txBody>
      </p:sp>
      <p:sp>
        <p:nvSpPr>
          <p:cNvPr id="48" name="Oval 11"/>
          <p:cNvSpPr/>
          <p:nvPr/>
        </p:nvSpPr>
        <p:spPr>
          <a:xfrm>
            <a:off x="3912016" y="3912005"/>
            <a:ext cx="394260" cy="3942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350" baseline="-25000" dirty="0">
              <a:solidFill>
                <a:schemeClr val="tx1"/>
              </a:solidFill>
            </a:endParaRPr>
          </a:p>
        </p:txBody>
      </p:sp>
      <p:sp>
        <p:nvSpPr>
          <p:cNvPr id="49" name="TextBox 48"/>
          <p:cNvSpPr txBox="1"/>
          <p:nvPr/>
        </p:nvSpPr>
        <p:spPr>
          <a:xfrm>
            <a:off x="3905141" y="3973137"/>
            <a:ext cx="412292" cy="253916"/>
          </a:xfrm>
          <a:prstGeom prst="rect">
            <a:avLst/>
          </a:prstGeom>
          <a:noFill/>
        </p:spPr>
        <p:txBody>
          <a:bodyPr wrap="none" rtlCol="0">
            <a:spAutoFit/>
          </a:bodyPr>
          <a:lstStyle/>
          <a:p>
            <a:r>
              <a:rPr lang="en-US" sz="1050" dirty="0">
                <a:solidFill>
                  <a:schemeClr val="bg1"/>
                </a:solidFill>
                <a:latin typeface="Avenir Next Regular"/>
                <a:cs typeface="Avenir Next Regular"/>
              </a:rPr>
              <a:t>join</a:t>
            </a:r>
          </a:p>
        </p:txBody>
      </p:sp>
      <p:sp>
        <p:nvSpPr>
          <p:cNvPr id="50" name="Oval 11"/>
          <p:cNvSpPr/>
          <p:nvPr/>
        </p:nvSpPr>
        <p:spPr>
          <a:xfrm>
            <a:off x="5222935" y="3860457"/>
            <a:ext cx="447666" cy="447666"/>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350" baseline="-25000" dirty="0">
              <a:solidFill>
                <a:schemeClr val="tx1"/>
              </a:solidFill>
            </a:endParaRPr>
          </a:p>
        </p:txBody>
      </p:sp>
      <p:sp>
        <p:nvSpPr>
          <p:cNvPr id="51" name="Oval 11"/>
          <p:cNvSpPr/>
          <p:nvPr/>
        </p:nvSpPr>
        <p:spPr>
          <a:xfrm>
            <a:off x="5253201" y="3893842"/>
            <a:ext cx="394260" cy="3942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350" baseline="-25000" dirty="0">
              <a:solidFill>
                <a:schemeClr val="tx1"/>
              </a:solidFill>
            </a:endParaRPr>
          </a:p>
        </p:txBody>
      </p:sp>
      <p:sp>
        <p:nvSpPr>
          <p:cNvPr id="52" name="TextBox 51"/>
          <p:cNvSpPr txBox="1"/>
          <p:nvPr/>
        </p:nvSpPr>
        <p:spPr>
          <a:xfrm>
            <a:off x="5246326" y="3954974"/>
            <a:ext cx="441146" cy="253916"/>
          </a:xfrm>
          <a:prstGeom prst="rect">
            <a:avLst/>
          </a:prstGeom>
          <a:noFill/>
        </p:spPr>
        <p:txBody>
          <a:bodyPr wrap="none" rtlCol="0">
            <a:spAutoFit/>
          </a:bodyPr>
          <a:lstStyle/>
          <a:p>
            <a:r>
              <a:rPr lang="en-US" sz="1050" dirty="0">
                <a:solidFill>
                  <a:schemeClr val="bg1"/>
                </a:solidFill>
                <a:latin typeface="Avenir Next Regular"/>
                <a:cs typeface="Avenir Next Regular"/>
              </a:rPr>
              <a:t>sum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036" y="115451"/>
            <a:ext cx="1828800" cy="1828800"/>
          </a:xfrm>
          <a:prstGeom prst="rect">
            <a:avLst/>
          </a:prstGeom>
        </p:spPr>
      </p:pic>
    </p:spTree>
    <p:extLst>
      <p:ext uri="{BB962C8B-B14F-4D97-AF65-F5344CB8AC3E}">
        <p14:creationId xmlns:p14="http://schemas.microsoft.com/office/powerpoint/2010/main" val="2133990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t>
            </a:r>
            <a:r>
              <a:rPr lang="en-US" dirty="0" smtClean="0"/>
              <a:t>.g.: Non-native streaming </a:t>
            </a:r>
            <a:br>
              <a:rPr lang="en-US" dirty="0" smtClean="0"/>
            </a:br>
            <a:r>
              <a:rPr lang="en-US" sz="2200" dirty="0" smtClean="0"/>
              <a:t>(Spark, Hadoop, etc.)</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27</a:t>
            </a:fld>
            <a:endParaRPr lang="en-US">
              <a:solidFill>
                <a:prstClr val="black">
                  <a:tint val="75000"/>
                </a:prstClr>
              </a:solidFill>
            </a:endParaRPr>
          </a:p>
        </p:txBody>
      </p:sp>
      <p:sp>
        <p:nvSpPr>
          <p:cNvPr id="5" name="Up Arrow 4"/>
          <p:cNvSpPr/>
          <p:nvPr/>
        </p:nvSpPr>
        <p:spPr>
          <a:xfrm rot="5400000">
            <a:off x="1231387" y="438674"/>
            <a:ext cx="973025" cy="2521390"/>
          </a:xfrm>
          <a:prstGeom prst="upArrow">
            <a:avLst>
              <a:gd name="adj1" fmla="val 46789"/>
              <a:gd name="adj2" fmla="val 48549"/>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4933761" y="1476224"/>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ectangle 6"/>
          <p:cNvSpPr/>
          <p:nvPr/>
        </p:nvSpPr>
        <p:spPr>
          <a:xfrm>
            <a:off x="5652663" y="1476224"/>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TextBox 10"/>
          <p:cNvSpPr txBox="1"/>
          <p:nvPr/>
        </p:nvSpPr>
        <p:spPr>
          <a:xfrm>
            <a:off x="3227955" y="1475008"/>
            <a:ext cx="1310058" cy="646331"/>
          </a:xfrm>
          <a:prstGeom prst="rect">
            <a:avLst/>
          </a:prstGeom>
          <a:noFill/>
        </p:spPr>
        <p:txBody>
          <a:bodyPr wrap="none" rtlCol="0">
            <a:spAutoFit/>
          </a:bodyPr>
          <a:lstStyle/>
          <a:p>
            <a:pPr algn="ctr"/>
            <a:r>
              <a:rPr lang="en-US" i="1" dirty="0">
                <a:solidFill>
                  <a:prstClr val="black"/>
                </a:solidFill>
                <a:latin typeface="Avenir Next Regular"/>
                <a:cs typeface="Avenir Next Regular"/>
              </a:rPr>
              <a:t>stream</a:t>
            </a:r>
          </a:p>
          <a:p>
            <a:pPr algn="ctr"/>
            <a:r>
              <a:rPr lang="en-US" i="1" dirty="0" err="1">
                <a:solidFill>
                  <a:prstClr val="black"/>
                </a:solidFill>
                <a:latin typeface="Avenir Next Regular"/>
                <a:cs typeface="Avenir Next Regular"/>
              </a:rPr>
              <a:t>discretizer</a:t>
            </a:r>
            <a:endParaRPr lang="en-US" i="1" dirty="0">
              <a:solidFill>
                <a:prstClr val="black"/>
              </a:solidFill>
              <a:latin typeface="Avenir Next Regular"/>
              <a:cs typeface="Avenir Next Regular"/>
            </a:endParaRPr>
          </a:p>
        </p:txBody>
      </p:sp>
      <p:cxnSp>
        <p:nvCxnSpPr>
          <p:cNvPr id="13" name="Straight Arrow Connector 12"/>
          <p:cNvCxnSpPr/>
          <p:nvPr/>
        </p:nvCxnSpPr>
        <p:spPr>
          <a:xfrm flipH="1">
            <a:off x="5085420" y="2068961"/>
            <a:ext cx="2"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5786053" y="2068961"/>
            <a:ext cx="1"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6452758" y="1476224"/>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ectangle 17"/>
          <p:cNvSpPr/>
          <p:nvPr/>
        </p:nvSpPr>
        <p:spPr>
          <a:xfrm>
            <a:off x="7171660" y="1476224"/>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0" name="Straight Arrow Connector 19"/>
          <p:cNvCxnSpPr/>
          <p:nvPr/>
        </p:nvCxnSpPr>
        <p:spPr>
          <a:xfrm flipH="1">
            <a:off x="6604417" y="2068961"/>
            <a:ext cx="2"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7305044" y="2068961"/>
            <a:ext cx="2"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a:off x="5070644" y="3197401"/>
            <a:ext cx="2"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5771277" y="3197401"/>
            <a:ext cx="1"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flipH="1">
            <a:off x="6589641" y="3197401"/>
            <a:ext cx="2"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a:off x="7290268" y="3197401"/>
            <a:ext cx="2"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sp>
        <p:nvSpPr>
          <p:cNvPr id="31" name="Rectangle 30"/>
          <p:cNvSpPr/>
          <p:nvPr/>
        </p:nvSpPr>
        <p:spPr>
          <a:xfrm>
            <a:off x="4936803" y="3920303"/>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Rectangle 31"/>
          <p:cNvSpPr/>
          <p:nvPr/>
        </p:nvSpPr>
        <p:spPr>
          <a:xfrm>
            <a:off x="5655705" y="3920303"/>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ectangle 32"/>
          <p:cNvSpPr/>
          <p:nvPr/>
        </p:nvSpPr>
        <p:spPr>
          <a:xfrm>
            <a:off x="6455800" y="3920303"/>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Rectangle 33"/>
          <p:cNvSpPr/>
          <p:nvPr/>
        </p:nvSpPr>
        <p:spPr>
          <a:xfrm>
            <a:off x="7174702" y="3920303"/>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Up Arrow 34"/>
          <p:cNvSpPr/>
          <p:nvPr/>
        </p:nvSpPr>
        <p:spPr>
          <a:xfrm rot="5400000">
            <a:off x="7726952" y="3728450"/>
            <a:ext cx="1020991" cy="868639"/>
          </a:xfrm>
          <a:prstGeom prst="upArrow">
            <a:avLst>
              <a:gd name="adj1" fmla="val 46789"/>
              <a:gd name="adj2" fmla="val 48549"/>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Rectangle 35"/>
          <p:cNvSpPr/>
          <p:nvPr/>
        </p:nvSpPr>
        <p:spPr>
          <a:xfrm>
            <a:off x="4825649" y="2807252"/>
            <a:ext cx="519555" cy="261211"/>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600" dirty="0">
                <a:solidFill>
                  <a:srgbClr val="FFFFFF"/>
                </a:solidFill>
                <a:latin typeface="Avenir Next Regular"/>
                <a:cs typeface="Avenir Next Regular"/>
              </a:rPr>
              <a:t>Job</a:t>
            </a:r>
          </a:p>
        </p:txBody>
      </p:sp>
      <p:sp>
        <p:nvSpPr>
          <p:cNvPr id="37" name="Rectangle 36"/>
          <p:cNvSpPr/>
          <p:nvPr/>
        </p:nvSpPr>
        <p:spPr>
          <a:xfrm>
            <a:off x="5526276" y="2807252"/>
            <a:ext cx="519555" cy="261211"/>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600" dirty="0">
                <a:solidFill>
                  <a:srgbClr val="FFFFFF"/>
                </a:solidFill>
                <a:latin typeface="Avenir Next Regular"/>
                <a:cs typeface="Avenir Next Regular"/>
              </a:rPr>
              <a:t>Job</a:t>
            </a:r>
          </a:p>
        </p:txBody>
      </p:sp>
      <p:sp>
        <p:nvSpPr>
          <p:cNvPr id="38" name="Rectangle 37"/>
          <p:cNvSpPr/>
          <p:nvPr/>
        </p:nvSpPr>
        <p:spPr>
          <a:xfrm>
            <a:off x="6344646" y="2807252"/>
            <a:ext cx="519555" cy="261211"/>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600" dirty="0">
                <a:solidFill>
                  <a:srgbClr val="FFFFFF"/>
                </a:solidFill>
                <a:latin typeface="Avenir Next Regular"/>
                <a:cs typeface="Avenir Next Regular"/>
              </a:rPr>
              <a:t>Job</a:t>
            </a:r>
          </a:p>
        </p:txBody>
      </p:sp>
      <p:sp>
        <p:nvSpPr>
          <p:cNvPr id="39" name="Rectangle 38"/>
          <p:cNvSpPr/>
          <p:nvPr/>
        </p:nvSpPr>
        <p:spPr>
          <a:xfrm>
            <a:off x="7045273" y="2807252"/>
            <a:ext cx="519555" cy="261211"/>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600" dirty="0">
                <a:solidFill>
                  <a:srgbClr val="FFFFFF"/>
                </a:solidFill>
                <a:latin typeface="Avenir Next Regular"/>
                <a:cs typeface="Avenir Next Regular"/>
              </a:rPr>
              <a:t>Job</a:t>
            </a:r>
          </a:p>
        </p:txBody>
      </p:sp>
      <p:sp>
        <p:nvSpPr>
          <p:cNvPr id="40" name="TextBox 39"/>
          <p:cNvSpPr txBox="1"/>
          <p:nvPr/>
        </p:nvSpPr>
        <p:spPr>
          <a:xfrm>
            <a:off x="457200" y="2692952"/>
            <a:ext cx="3617968" cy="1200329"/>
          </a:xfrm>
          <a:prstGeom prst="rect">
            <a:avLst/>
          </a:prstGeom>
          <a:noFill/>
        </p:spPr>
        <p:txBody>
          <a:bodyPr wrap="square" rtlCol="0">
            <a:spAutoFit/>
          </a:bodyPr>
          <a:lstStyle/>
          <a:p>
            <a:r>
              <a:rPr lang="en-US" dirty="0">
                <a:solidFill>
                  <a:prstClr val="black"/>
                </a:solidFill>
                <a:latin typeface="Consolas"/>
                <a:cs typeface="Consolas"/>
              </a:rPr>
              <a:t>while (true) {</a:t>
            </a:r>
          </a:p>
          <a:p>
            <a:r>
              <a:rPr lang="en-US" dirty="0">
                <a:solidFill>
                  <a:prstClr val="black"/>
                </a:solidFill>
                <a:latin typeface="Consolas"/>
                <a:cs typeface="Consolas"/>
              </a:rPr>
              <a:t>  // get next few records</a:t>
            </a:r>
          </a:p>
          <a:p>
            <a:r>
              <a:rPr lang="en-US" dirty="0">
                <a:solidFill>
                  <a:prstClr val="black"/>
                </a:solidFill>
                <a:latin typeface="Consolas"/>
                <a:cs typeface="Consolas"/>
              </a:rPr>
              <a:t>  // issue batch job</a:t>
            </a:r>
          </a:p>
          <a:p>
            <a:r>
              <a:rPr lang="en-US" dirty="0">
                <a:solidFill>
                  <a:prstClr val="black"/>
                </a:solidFill>
                <a:latin typeface="Consolas"/>
                <a:cs typeface="Consolas"/>
              </a:rPr>
              <a:t>}</a:t>
            </a:r>
          </a:p>
        </p:txBody>
      </p:sp>
    </p:spTree>
    <p:extLst>
      <p:ext uri="{BB962C8B-B14F-4D97-AF65-F5344CB8AC3E}">
        <p14:creationId xmlns:p14="http://schemas.microsoft.com/office/powerpoint/2010/main" val="1991683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Closing</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B07C5D84-2227-C144-B485-A8CA33CE4230}"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875323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tl;dr</a:t>
            </a:r>
            <a:r>
              <a:rPr lang="en-US" dirty="0" smtClean="0"/>
              <a:t>: what was this about?</a:t>
            </a:r>
            <a:endParaRPr lang="en-US" dirty="0"/>
          </a:p>
        </p:txBody>
      </p:sp>
      <p:sp>
        <p:nvSpPr>
          <p:cNvPr id="6" name="Content Placeholder 5"/>
          <p:cNvSpPr>
            <a:spLocks noGrp="1"/>
          </p:cNvSpPr>
          <p:nvPr>
            <p:ph idx="1"/>
          </p:nvPr>
        </p:nvSpPr>
        <p:spPr/>
        <p:txBody>
          <a:bodyPr>
            <a:normAutofit/>
          </a:bodyPr>
          <a:lstStyle/>
          <a:p>
            <a:r>
              <a:rPr lang="en-US" dirty="0" smtClean="0"/>
              <a:t>The case for </a:t>
            </a:r>
            <a:r>
              <a:rPr lang="en-US" dirty="0" err="1" smtClean="0"/>
              <a:t>Flink</a:t>
            </a:r>
            <a:r>
              <a:rPr lang="en-US" dirty="0" smtClean="0"/>
              <a:t> as a stream processor</a:t>
            </a:r>
          </a:p>
          <a:p>
            <a:pPr lvl="1"/>
            <a:r>
              <a:rPr lang="en-US" dirty="0" smtClean="0"/>
              <a:t>Proper streaming engine foundation</a:t>
            </a:r>
          </a:p>
          <a:p>
            <a:pPr lvl="1"/>
            <a:r>
              <a:rPr lang="en-US" dirty="0" smtClean="0"/>
              <a:t>Flexible Windowing</a:t>
            </a:r>
          </a:p>
          <a:p>
            <a:pPr lvl="1"/>
            <a:r>
              <a:rPr lang="en-US" dirty="0" smtClean="0"/>
              <a:t>Fault Tolerance with exactly once guarantees</a:t>
            </a:r>
          </a:p>
          <a:p>
            <a:pPr lvl="1"/>
            <a:r>
              <a:rPr lang="en-US" dirty="0" smtClean="0"/>
              <a:t>Integration with batch</a:t>
            </a:r>
          </a:p>
          <a:p>
            <a:pPr lvl="1"/>
            <a:r>
              <a:rPr lang="en-US" dirty="0" smtClean="0"/>
              <a:t>Large (and growing!) community</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1799256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p:cNvSpPr>
          <p:nvPr>
            <p:ph type="title"/>
          </p:nvPr>
        </p:nvSpPr>
        <p:spPr>
          <a:prstGeom prst="rect">
            <a:avLst/>
          </a:prstGeom>
        </p:spPr>
        <p:txBody>
          <a:bodyPr>
            <a:normAutofit/>
          </a:bodyPr>
          <a:lstStyle/>
          <a:p>
            <a:pPr lvl="0">
              <a:defRPr sz="1800"/>
            </a:pPr>
            <a:r>
              <a:rPr lang="en-US" sz="3150" dirty="0"/>
              <a:t>A (narrow) view of the Big Data Zoo</a:t>
            </a:r>
            <a:endParaRPr sz="3150" dirty="0"/>
          </a:p>
        </p:txBody>
      </p:sp>
      <p:sp>
        <p:nvSpPr>
          <p:cNvPr id="339" name="Shape 339"/>
          <p:cNvSpPr/>
          <p:nvPr/>
        </p:nvSpPr>
        <p:spPr>
          <a:xfrm>
            <a:off x="3860366" y="2590224"/>
            <a:ext cx="1131172" cy="1112044"/>
          </a:xfrm>
          <a:prstGeom prst="roundRect">
            <a:avLst>
              <a:gd name="adj" fmla="val 10023"/>
            </a:avLst>
          </a:prstGeom>
          <a:solidFill>
            <a:srgbClr val="C0504D"/>
          </a:solidFill>
          <a:ln w="254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defRPr sz="2300">
                <a:solidFill>
                  <a:srgbClr val="FFFFFF"/>
                </a:solidFill>
                <a:latin typeface="Calibri"/>
                <a:ea typeface="Calibri"/>
                <a:cs typeface="Calibri"/>
                <a:sym typeface="Calibri"/>
              </a:defRPr>
            </a:lvl1pPr>
          </a:lstStyle>
          <a:p>
            <a:pPr lvl="0">
              <a:defRPr sz="1800">
                <a:solidFill>
                  <a:srgbClr val="000000"/>
                </a:solidFill>
              </a:defRPr>
            </a:pPr>
            <a:r>
              <a:rPr sz="1500" dirty="0"/>
              <a:t>Apache Hadoop</a:t>
            </a:r>
          </a:p>
        </p:txBody>
      </p:sp>
      <p:sp>
        <p:nvSpPr>
          <p:cNvPr id="340" name="Shape 340"/>
          <p:cNvSpPr/>
          <p:nvPr/>
        </p:nvSpPr>
        <p:spPr>
          <a:xfrm>
            <a:off x="1687327" y="3776284"/>
            <a:ext cx="5543550" cy="477125"/>
          </a:xfrm>
          <a:prstGeom prst="roundRect">
            <a:avLst>
              <a:gd name="adj" fmla="val 23360"/>
            </a:avLst>
          </a:prstGeom>
          <a:solidFill>
            <a:srgbClr val="BFBFBF"/>
          </a:solidFill>
          <a:ln w="25400">
            <a:solidFill/>
          </a:ln>
          <a:extLst>
            <a:ext uri="{C572A759-6A51-4108-AA02-DFA0A04FC94B}">
              <ma14:wrappingTextBoxFlag xmlns:ma14="http://schemas.microsoft.com/office/mac/drawingml/2011/main" val="1"/>
            </a:ext>
          </a:extLst>
        </p:spPr>
        <p:txBody>
          <a:bodyPr lIns="34289" rIns="34289" anchor="ctr"/>
          <a:lstStyle>
            <a:lvl1pPr algn="ctr">
              <a:defRPr sz="2400">
                <a:latin typeface="Calibri"/>
                <a:ea typeface="Calibri"/>
                <a:cs typeface="Calibri"/>
                <a:sym typeface="Calibri"/>
              </a:defRPr>
            </a:lvl1pPr>
          </a:lstStyle>
          <a:p>
            <a:pPr lvl="0">
              <a:defRPr sz="1800"/>
            </a:pPr>
            <a:r>
              <a:rPr sz="1500" dirty="0"/>
              <a:t>Hadoop Distributed File System (HDFS)</a:t>
            </a:r>
          </a:p>
        </p:txBody>
      </p:sp>
      <p:sp>
        <p:nvSpPr>
          <p:cNvPr id="341" name="Shape 341"/>
          <p:cNvSpPr/>
          <p:nvPr/>
        </p:nvSpPr>
        <p:spPr>
          <a:xfrm>
            <a:off x="1687327" y="2039083"/>
            <a:ext cx="2742686" cy="477125"/>
          </a:xfrm>
          <a:prstGeom prst="roundRect">
            <a:avLst>
              <a:gd name="adj" fmla="val 23360"/>
            </a:avLst>
          </a:prstGeom>
          <a:solidFill>
            <a:srgbClr val="9BBB59"/>
          </a:solidFill>
          <a:ln w="254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val="1"/>
            </a:ext>
          </a:extLst>
        </p:spPr>
        <p:txBody>
          <a:bodyPr lIns="0" tIns="0" rIns="0" bIns="0" anchor="ctr"/>
          <a:lstStyle>
            <a:lvl1pPr algn="ctr">
              <a:defRPr sz="2200">
                <a:solidFill>
                  <a:srgbClr val="FFFFFF"/>
                </a:solidFill>
                <a:latin typeface="Calibri"/>
                <a:ea typeface="Calibri"/>
                <a:cs typeface="Calibri"/>
                <a:sym typeface="Calibri"/>
              </a:defRPr>
            </a:lvl1pPr>
          </a:lstStyle>
          <a:p>
            <a:pPr lvl="0">
              <a:defRPr sz="1800">
                <a:solidFill>
                  <a:srgbClr val="000000"/>
                </a:solidFill>
              </a:defRPr>
            </a:pPr>
            <a:r>
              <a:rPr sz="1500"/>
              <a:t>High Level Language Compiler</a:t>
            </a:r>
          </a:p>
        </p:txBody>
      </p:sp>
      <p:sp>
        <p:nvSpPr>
          <p:cNvPr id="342" name="Shape 342"/>
          <p:cNvSpPr/>
          <p:nvPr/>
        </p:nvSpPr>
        <p:spPr>
          <a:xfrm>
            <a:off x="1746067" y="1242501"/>
            <a:ext cx="298159"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sz="1500" b="0" dirty="0"/>
              <a:t>SQL</a:t>
            </a:r>
          </a:p>
        </p:txBody>
      </p:sp>
      <p:sp>
        <p:nvSpPr>
          <p:cNvPr id="343" name="Shape 343"/>
          <p:cNvSpPr/>
          <p:nvPr/>
        </p:nvSpPr>
        <p:spPr>
          <a:xfrm rot="5400000">
            <a:off x="1735225" y="1671435"/>
            <a:ext cx="381800" cy="209655"/>
          </a:xfrm>
          <a:prstGeom prst="rightArrow">
            <a:avLst>
              <a:gd name="adj1" fmla="val 33902"/>
              <a:gd name="adj2" fmla="val 46749"/>
            </a:avLst>
          </a:prstGeom>
          <a:solidFill>
            <a:srgbClr val="9BBB59"/>
          </a:solidFill>
          <a:ln w="12700">
            <a:solidFill/>
          </a:ln>
          <a:effectLst>
            <a:outerShdw blurRad="38100" dist="20000" dir="5400000" rotWithShape="0">
              <a:srgbClr val="000000">
                <a:alpha val="38000"/>
              </a:srgbClr>
            </a:outerShdw>
          </a:effectLst>
        </p:spPr>
        <p:txBody>
          <a:bodyPr lIns="0" tIns="0" rIns="0" bIns="0" anchor="ctr"/>
          <a:lstStyle/>
          <a:p>
            <a:pPr lvl="0" algn="ctr">
              <a:defRPr sz="2300">
                <a:solidFill>
                  <a:srgbClr val="FFFFFF"/>
                </a:solidFill>
                <a:latin typeface="Calibri"/>
                <a:ea typeface="Calibri"/>
                <a:cs typeface="Calibri"/>
                <a:sym typeface="Calibri"/>
              </a:defRPr>
            </a:pPr>
            <a:endParaRPr sz="1725"/>
          </a:p>
        </p:txBody>
      </p:sp>
      <p:sp>
        <p:nvSpPr>
          <p:cNvPr id="344" name="Shape 344"/>
          <p:cNvSpPr/>
          <p:nvPr/>
        </p:nvSpPr>
        <p:spPr>
          <a:xfrm>
            <a:off x="2302171" y="1242501"/>
            <a:ext cx="556114"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sz="1500" b="0"/>
              <a:t>HiveQL</a:t>
            </a:r>
          </a:p>
        </p:txBody>
      </p:sp>
      <p:sp>
        <p:nvSpPr>
          <p:cNvPr id="345" name="Shape 345"/>
          <p:cNvSpPr/>
          <p:nvPr/>
        </p:nvSpPr>
        <p:spPr>
          <a:xfrm rot="5400000">
            <a:off x="2444524" y="1678465"/>
            <a:ext cx="381800" cy="209655"/>
          </a:xfrm>
          <a:prstGeom prst="rightArrow">
            <a:avLst>
              <a:gd name="adj1" fmla="val 33902"/>
              <a:gd name="adj2" fmla="val 46749"/>
            </a:avLst>
          </a:prstGeom>
          <a:solidFill>
            <a:srgbClr val="9BBB59"/>
          </a:solidFill>
          <a:ln w="12700">
            <a:solidFill/>
          </a:ln>
          <a:effectLst>
            <a:outerShdw blurRad="38100" dist="20000" dir="5400000" rotWithShape="0">
              <a:srgbClr val="000000">
                <a:alpha val="38000"/>
              </a:srgbClr>
            </a:outerShdw>
          </a:effectLst>
        </p:spPr>
        <p:txBody>
          <a:bodyPr lIns="0" tIns="0" rIns="0" bIns="0" anchor="ctr"/>
          <a:lstStyle/>
          <a:p>
            <a:pPr lvl="0" algn="ctr">
              <a:defRPr sz="2300">
                <a:solidFill>
                  <a:srgbClr val="FFFFFF"/>
                </a:solidFill>
                <a:latin typeface="Calibri"/>
                <a:ea typeface="Calibri"/>
                <a:cs typeface="Calibri"/>
                <a:sym typeface="Calibri"/>
              </a:defRPr>
            </a:pPr>
            <a:endParaRPr sz="1725"/>
          </a:p>
        </p:txBody>
      </p:sp>
      <p:sp>
        <p:nvSpPr>
          <p:cNvPr id="346" name="Shape 346"/>
          <p:cNvSpPr/>
          <p:nvPr/>
        </p:nvSpPr>
        <p:spPr>
          <a:xfrm>
            <a:off x="3094306" y="1242501"/>
            <a:ext cx="613822"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sz="1500" b="0"/>
              <a:t>PigLatin</a:t>
            </a:r>
          </a:p>
        </p:txBody>
      </p:sp>
      <p:sp>
        <p:nvSpPr>
          <p:cNvPr id="347" name="Shape 347"/>
          <p:cNvSpPr/>
          <p:nvPr/>
        </p:nvSpPr>
        <p:spPr>
          <a:xfrm rot="5400000">
            <a:off x="3153823" y="1679336"/>
            <a:ext cx="381800" cy="209655"/>
          </a:xfrm>
          <a:prstGeom prst="rightArrow">
            <a:avLst>
              <a:gd name="adj1" fmla="val 33902"/>
              <a:gd name="adj2" fmla="val 46749"/>
            </a:avLst>
          </a:prstGeom>
          <a:solidFill>
            <a:srgbClr val="9BBB59"/>
          </a:solidFill>
          <a:ln w="12700">
            <a:solidFill/>
          </a:ln>
          <a:effectLst>
            <a:outerShdw blurRad="38100" dist="20000" dir="5400000" rotWithShape="0">
              <a:srgbClr val="000000">
                <a:alpha val="38000"/>
              </a:srgbClr>
            </a:outerShdw>
          </a:effectLst>
        </p:spPr>
        <p:txBody>
          <a:bodyPr lIns="0" tIns="0" rIns="0" bIns="0" anchor="ctr"/>
          <a:lstStyle/>
          <a:p>
            <a:pPr lvl="0" algn="ctr">
              <a:defRPr sz="2300">
                <a:solidFill>
                  <a:srgbClr val="FFFFFF"/>
                </a:solidFill>
                <a:latin typeface="Calibri"/>
                <a:ea typeface="Calibri"/>
                <a:cs typeface="Calibri"/>
                <a:sym typeface="Calibri"/>
              </a:defRPr>
            </a:pPr>
            <a:endParaRPr sz="1725"/>
          </a:p>
        </p:txBody>
      </p:sp>
      <p:sp>
        <p:nvSpPr>
          <p:cNvPr id="348" name="Shape 348"/>
          <p:cNvSpPr/>
          <p:nvPr/>
        </p:nvSpPr>
        <p:spPr>
          <a:xfrm>
            <a:off x="3965688" y="1242501"/>
            <a:ext cx="133050"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sz="1500" b="0" dirty="0"/>
              <a:t>…</a:t>
            </a:r>
          </a:p>
        </p:txBody>
      </p:sp>
      <p:sp>
        <p:nvSpPr>
          <p:cNvPr id="349" name="Shape 349"/>
          <p:cNvSpPr/>
          <p:nvPr/>
        </p:nvSpPr>
        <p:spPr>
          <a:xfrm rot="5400000">
            <a:off x="3863121" y="1671435"/>
            <a:ext cx="381800" cy="209655"/>
          </a:xfrm>
          <a:prstGeom prst="rightArrow">
            <a:avLst>
              <a:gd name="adj1" fmla="val 33902"/>
              <a:gd name="adj2" fmla="val 46749"/>
            </a:avLst>
          </a:prstGeom>
          <a:solidFill>
            <a:srgbClr val="9BBB59"/>
          </a:solidFill>
          <a:ln w="12700">
            <a:solidFill/>
          </a:ln>
          <a:effectLst>
            <a:outerShdw blurRad="38100" dist="20000" dir="5400000" rotWithShape="0">
              <a:srgbClr val="000000">
                <a:alpha val="38000"/>
              </a:srgbClr>
            </a:outerShdw>
          </a:effectLst>
        </p:spPr>
        <p:txBody>
          <a:bodyPr lIns="34289" rIns="34289" anchor="ctr"/>
          <a:lstStyle/>
          <a:p>
            <a:pPr lvl="0" algn="ctr">
              <a:defRPr sz="2300">
                <a:solidFill>
                  <a:srgbClr val="FFFFFF"/>
                </a:solidFill>
                <a:latin typeface="Calibri"/>
                <a:ea typeface="Calibri"/>
                <a:cs typeface="Calibri"/>
                <a:sym typeface="Calibri"/>
              </a:defRPr>
            </a:pPr>
            <a:endParaRPr sz="1725"/>
          </a:p>
        </p:txBody>
      </p:sp>
      <p:sp>
        <p:nvSpPr>
          <p:cNvPr id="350" name="Shape 350"/>
          <p:cNvSpPr/>
          <p:nvPr/>
        </p:nvSpPr>
        <p:spPr>
          <a:xfrm>
            <a:off x="4588822" y="1852718"/>
            <a:ext cx="2446375"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lang="en-US" sz="1500" b="0" dirty="0"/>
              <a:t>”Native” j</a:t>
            </a:r>
            <a:r>
              <a:rPr sz="1500" b="0" dirty="0"/>
              <a:t>ob (Java, </a:t>
            </a:r>
            <a:r>
              <a:rPr sz="1500" b="0" dirty="0" err="1"/>
              <a:t>Scala</a:t>
            </a:r>
            <a:r>
              <a:rPr sz="1500" b="0" dirty="0"/>
              <a:t>, </a:t>
            </a:r>
            <a:r>
              <a:rPr lang="en-US" sz="1500" b="0" dirty="0"/>
              <a:t>C++</a:t>
            </a:r>
            <a:r>
              <a:rPr sz="1500" b="0" dirty="0"/>
              <a:t>…)</a:t>
            </a:r>
          </a:p>
        </p:txBody>
      </p:sp>
      <p:sp>
        <p:nvSpPr>
          <p:cNvPr id="351" name="Shape 351"/>
          <p:cNvSpPr/>
          <p:nvPr/>
        </p:nvSpPr>
        <p:spPr>
          <a:xfrm rot="5400000">
            <a:off x="4529923" y="2226527"/>
            <a:ext cx="381800" cy="209655"/>
          </a:xfrm>
          <a:prstGeom prst="rightArrow">
            <a:avLst>
              <a:gd name="adj1" fmla="val 33902"/>
              <a:gd name="adj2" fmla="val 46749"/>
            </a:avLst>
          </a:prstGeom>
          <a:solidFill>
            <a:srgbClr val="C0504D"/>
          </a:solidFill>
          <a:ln w="12700">
            <a:solidFill/>
          </a:ln>
          <a:effectLst>
            <a:outerShdw blurRad="38100" dist="23000" dir="5400000" rotWithShape="0">
              <a:srgbClr val="000000">
                <a:alpha val="35000"/>
              </a:srgbClr>
            </a:outerShdw>
          </a:effectLst>
        </p:spPr>
        <p:txBody>
          <a:bodyPr lIns="34289" rIns="34289" anchor="ctr"/>
          <a:lstStyle/>
          <a:p>
            <a:pPr lvl="0" algn="ctr">
              <a:defRPr sz="2300">
                <a:solidFill>
                  <a:srgbClr val="FFFFFF"/>
                </a:solidFill>
                <a:latin typeface="Calibri"/>
                <a:ea typeface="Calibri"/>
                <a:cs typeface="Calibri"/>
                <a:sym typeface="Calibri"/>
              </a:defRPr>
            </a:pPr>
            <a:endParaRPr sz="1725"/>
          </a:p>
        </p:txBody>
      </p:sp>
      <p:sp>
        <p:nvSpPr>
          <p:cNvPr id="356" name="Shape 356"/>
          <p:cNvSpPr/>
          <p:nvPr/>
        </p:nvSpPr>
        <p:spPr>
          <a:xfrm>
            <a:off x="1687328" y="4323475"/>
            <a:ext cx="5543549" cy="477125"/>
          </a:xfrm>
          <a:prstGeom prst="roundRect">
            <a:avLst>
              <a:gd name="adj" fmla="val 23360"/>
            </a:avLst>
          </a:prstGeom>
          <a:solidFill>
            <a:srgbClr val="FAC090"/>
          </a:solidFill>
          <a:ln w="25400">
            <a:solidFill/>
          </a:ln>
          <a:extLst>
            <a:ext uri="{C572A759-6A51-4108-AA02-DFA0A04FC94B}">
              <ma14:wrappingTextBoxFlag xmlns:ma14="http://schemas.microsoft.com/office/mac/drawingml/2011/main" val="1"/>
            </a:ext>
          </a:extLst>
        </p:spPr>
        <p:txBody>
          <a:bodyPr lIns="34289" rIns="34289" anchor="ctr"/>
          <a:lstStyle>
            <a:lvl1pPr algn="ctr">
              <a:defRPr sz="2400"/>
            </a:lvl1pPr>
          </a:lstStyle>
          <a:p>
            <a:pPr lvl="0">
              <a:defRPr sz="1800"/>
            </a:pPr>
            <a:r>
              <a:rPr sz="1500" dirty="0"/>
              <a:t>Cluster Management (Mesos, YARN, ZooKeeper…)</a:t>
            </a:r>
          </a:p>
        </p:txBody>
      </p:sp>
      <p:sp>
        <p:nvSpPr>
          <p:cNvPr id="358" name="Shape 358"/>
          <p:cNvSpPr/>
          <p:nvPr/>
        </p:nvSpPr>
        <p:spPr>
          <a:xfrm>
            <a:off x="1690387" y="2590224"/>
            <a:ext cx="1050608" cy="1112044"/>
          </a:xfrm>
          <a:prstGeom prst="roundRect">
            <a:avLst>
              <a:gd name="adj" fmla="val 10609"/>
            </a:avLst>
          </a:prstGeom>
          <a:solidFill>
            <a:srgbClr val="C0504D"/>
          </a:solidFill>
          <a:ln w="254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defRPr sz="2300">
                <a:solidFill>
                  <a:srgbClr val="FFFFFF"/>
                </a:solidFill>
                <a:latin typeface="Calibri"/>
                <a:ea typeface="Calibri"/>
                <a:cs typeface="Calibri"/>
                <a:sym typeface="Calibri"/>
              </a:defRPr>
            </a:lvl1pPr>
          </a:lstStyle>
          <a:p>
            <a:pPr lvl="0">
              <a:defRPr sz="1800">
                <a:solidFill>
                  <a:srgbClr val="000000"/>
                </a:solidFill>
              </a:defRPr>
            </a:pPr>
            <a:r>
              <a:rPr sz="1500" dirty="0"/>
              <a:t>Apache Flink</a:t>
            </a:r>
          </a:p>
        </p:txBody>
      </p:sp>
      <p:sp>
        <p:nvSpPr>
          <p:cNvPr id="359" name="Shape 359"/>
          <p:cNvSpPr/>
          <p:nvPr/>
        </p:nvSpPr>
        <p:spPr>
          <a:xfrm>
            <a:off x="2770615" y="2590224"/>
            <a:ext cx="1050608" cy="1112044"/>
          </a:xfrm>
          <a:prstGeom prst="roundRect">
            <a:avLst>
              <a:gd name="adj" fmla="val 10609"/>
            </a:avLst>
          </a:prstGeom>
          <a:solidFill>
            <a:srgbClr val="C0504D"/>
          </a:solidFill>
          <a:ln w="254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defRPr sz="2300">
                <a:solidFill>
                  <a:srgbClr val="FFFFFF"/>
                </a:solidFill>
                <a:latin typeface="Calibri"/>
                <a:ea typeface="Calibri"/>
                <a:cs typeface="Calibri"/>
                <a:sym typeface="Calibri"/>
              </a:defRPr>
            </a:lvl1pPr>
          </a:lstStyle>
          <a:p>
            <a:pPr lvl="0">
              <a:defRPr sz="1800">
                <a:solidFill>
                  <a:srgbClr val="000000"/>
                </a:solidFill>
              </a:defRPr>
            </a:pPr>
            <a:r>
              <a:rPr lang="en-US" sz="1500" dirty="0" smtClean="0"/>
              <a:t>Apache Kafka</a:t>
            </a:r>
            <a:endParaRPr sz="1500" dirty="0"/>
          </a:p>
        </p:txBody>
      </p:sp>
      <p:sp>
        <p:nvSpPr>
          <p:cNvPr id="19" name="Shape 339"/>
          <p:cNvSpPr/>
          <p:nvPr/>
        </p:nvSpPr>
        <p:spPr>
          <a:xfrm>
            <a:off x="5060766" y="3185601"/>
            <a:ext cx="1131172" cy="507206"/>
          </a:xfrm>
          <a:prstGeom prst="roundRect">
            <a:avLst>
              <a:gd name="adj" fmla="val 10023"/>
            </a:avLst>
          </a:prstGeom>
          <a:solidFill>
            <a:schemeClr val="accent5">
              <a:lumMod val="75000"/>
            </a:schemeClr>
          </a:solidFill>
          <a:ln w="254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defRPr sz="2300">
                <a:solidFill>
                  <a:srgbClr val="FFFFFF"/>
                </a:solidFill>
                <a:latin typeface="Calibri"/>
                <a:ea typeface="Calibri"/>
                <a:cs typeface="Calibri"/>
                <a:sym typeface="Calibri"/>
              </a:defRPr>
            </a:lvl1pPr>
          </a:lstStyle>
          <a:p>
            <a:pPr lvl="0" algn="ctr">
              <a:defRPr sz="1800">
                <a:solidFill>
                  <a:srgbClr val="000000"/>
                </a:solidFill>
              </a:defRPr>
            </a:pPr>
            <a:r>
              <a:rPr lang="en-US" sz="1500" dirty="0"/>
              <a:t>Key/value Store</a:t>
            </a:r>
            <a:endParaRPr sz="1500" dirty="0"/>
          </a:p>
        </p:txBody>
      </p:sp>
      <p:sp>
        <p:nvSpPr>
          <p:cNvPr id="20" name="Shape 350"/>
          <p:cNvSpPr/>
          <p:nvPr/>
        </p:nvSpPr>
        <p:spPr>
          <a:xfrm>
            <a:off x="5173477" y="2442651"/>
            <a:ext cx="1798823" cy="2308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000" b="1"/>
            </a:lvl1pPr>
          </a:lstStyle>
          <a:p>
            <a:pPr lvl="0">
              <a:defRPr sz="1800" b="0"/>
            </a:pPr>
            <a:r>
              <a:rPr lang="en-US" sz="1500" b="0" dirty="0"/>
              <a:t>Get/Put Operations</a:t>
            </a:r>
            <a:endParaRPr sz="1500" b="0" dirty="0"/>
          </a:p>
        </p:txBody>
      </p:sp>
      <p:sp>
        <p:nvSpPr>
          <p:cNvPr id="21" name="Shape 351"/>
          <p:cNvSpPr/>
          <p:nvPr/>
        </p:nvSpPr>
        <p:spPr>
          <a:xfrm rot="5400000">
            <a:off x="5066125" y="2837343"/>
            <a:ext cx="381800" cy="163918"/>
          </a:xfrm>
          <a:prstGeom prst="rightArrow">
            <a:avLst>
              <a:gd name="adj1" fmla="val 33902"/>
              <a:gd name="adj2" fmla="val 46749"/>
            </a:avLst>
          </a:prstGeom>
          <a:solidFill>
            <a:schemeClr val="accent5">
              <a:lumMod val="75000"/>
            </a:schemeClr>
          </a:solidFill>
          <a:ln w="12700">
            <a:solidFill/>
          </a:ln>
          <a:effectLst>
            <a:outerShdw blurRad="38100" dist="23000" dir="5400000" rotWithShape="0">
              <a:srgbClr val="000000">
                <a:alpha val="35000"/>
              </a:srgbClr>
            </a:outerShdw>
          </a:effectLst>
        </p:spPr>
        <p:txBody>
          <a:bodyPr lIns="34289" rIns="34289" anchor="ctr"/>
          <a:lstStyle/>
          <a:p>
            <a:pPr lvl="0" algn="ctr">
              <a:defRPr sz="2300">
                <a:solidFill>
                  <a:srgbClr val="FFFFFF"/>
                </a:solidFill>
                <a:latin typeface="Calibri"/>
                <a:ea typeface="Calibri"/>
                <a:cs typeface="Calibri"/>
                <a:sym typeface="Calibri"/>
              </a:defRPr>
            </a:pPr>
            <a:endParaRPr sz="1725"/>
          </a:p>
        </p:txBody>
      </p:sp>
      <p:sp>
        <p:nvSpPr>
          <p:cNvPr id="23" name="Shape 350"/>
          <p:cNvSpPr/>
          <p:nvPr/>
        </p:nvSpPr>
        <p:spPr>
          <a:xfrm>
            <a:off x="6316477" y="3071301"/>
            <a:ext cx="1798823" cy="20774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000" b="1"/>
            </a:lvl1pPr>
          </a:lstStyle>
          <a:p>
            <a:pPr lvl="0">
              <a:defRPr sz="1800" b="0"/>
            </a:pPr>
            <a:r>
              <a:rPr lang="en-US" sz="1350" dirty="0"/>
              <a:t>Read/Write Bytes</a:t>
            </a:r>
            <a:endParaRPr sz="1350" dirty="0"/>
          </a:p>
        </p:txBody>
      </p:sp>
      <p:sp>
        <p:nvSpPr>
          <p:cNvPr id="24" name="Shape 351"/>
          <p:cNvSpPr/>
          <p:nvPr/>
        </p:nvSpPr>
        <p:spPr>
          <a:xfrm rot="5400000">
            <a:off x="6207536" y="3408843"/>
            <a:ext cx="381800" cy="163918"/>
          </a:xfrm>
          <a:prstGeom prst="rightArrow">
            <a:avLst>
              <a:gd name="adj1" fmla="val 33902"/>
              <a:gd name="adj2" fmla="val 46749"/>
            </a:avLst>
          </a:prstGeom>
          <a:solidFill>
            <a:schemeClr val="bg1">
              <a:lumMod val="65000"/>
            </a:schemeClr>
          </a:solidFill>
          <a:ln w="12700">
            <a:solidFill/>
          </a:ln>
          <a:effectLst>
            <a:outerShdw blurRad="38100" dist="23000" dir="5400000" rotWithShape="0">
              <a:srgbClr val="000000">
                <a:alpha val="35000"/>
              </a:srgbClr>
            </a:outerShdw>
          </a:effectLst>
        </p:spPr>
        <p:txBody>
          <a:bodyPr lIns="34289" rIns="34289" anchor="ctr"/>
          <a:lstStyle/>
          <a:p>
            <a:pPr lvl="0" algn="ctr">
              <a:defRPr sz="2300">
                <a:solidFill>
                  <a:srgbClr val="FFFFFF"/>
                </a:solidFill>
                <a:latin typeface="Calibri"/>
                <a:ea typeface="Calibri"/>
                <a:cs typeface="Calibri"/>
                <a:sym typeface="Calibri"/>
              </a:defRPr>
            </a:pPr>
            <a:endParaRPr sz="1725"/>
          </a:p>
        </p:txBody>
      </p:sp>
    </p:spTree>
    <p:extLst>
      <p:ext uri="{BB962C8B-B14F-4D97-AF65-F5344CB8AC3E}">
        <p14:creationId xmlns:p14="http://schemas.microsoft.com/office/powerpoint/2010/main" val="802175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3278" y="0"/>
            <a:ext cx="8057444" cy="5143500"/>
          </a:xfrm>
          <a:prstGeom prst="rect">
            <a:avLst/>
          </a:prstGeom>
        </p:spPr>
      </p:pic>
    </p:spTree>
    <p:extLst>
      <p:ext uri="{BB962C8B-B14F-4D97-AF65-F5344CB8AC3E}">
        <p14:creationId xmlns:p14="http://schemas.microsoft.com/office/powerpoint/2010/main" val="18102150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64360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road ahead</a:t>
            </a:r>
            <a:endParaRPr lang="en-US" dirty="0"/>
          </a:p>
        </p:txBody>
      </p:sp>
      <p:sp>
        <p:nvSpPr>
          <p:cNvPr id="3" name="Subtitle 2"/>
          <p:cNvSpPr>
            <a:spLocks noGrp="1"/>
          </p:cNvSpPr>
          <p:nvPr>
            <p:ph type="subTitle" idx="1"/>
          </p:nvPr>
        </p:nvSpPr>
        <p:spPr/>
        <p:txBody>
          <a:bodyPr/>
          <a:lstStyle/>
          <a:p>
            <a:r>
              <a:rPr lang="en-US" dirty="0" smtClean="0"/>
              <a:t>Parallel Data Analysis for non-geeks</a:t>
            </a:r>
            <a:endParaRPr lang="en-US" dirty="0"/>
          </a:p>
        </p:txBody>
      </p:sp>
    </p:spTree>
    <p:extLst>
      <p:ext uri="{BB962C8B-B14F-4D97-AF65-F5344CB8AC3E}">
        <p14:creationId xmlns:p14="http://schemas.microsoft.com/office/powerpoint/2010/main" val="10702364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1485900" y="82154"/>
            <a:ext cx="6172200" cy="857251"/>
          </a:xfrm>
          <a:prstGeom prst="rect">
            <a:avLst/>
          </a:prstGeom>
        </p:spPr>
        <p:txBody>
          <a:bodyPr vert="horz" lIns="0" tIns="0" rIns="0" bIns="0" rtlCol="0" anchor="ctr">
            <a:normAutofit fontScale="90000"/>
          </a:bodyPr>
          <a:lstStyle/>
          <a:p>
            <a:pPr lvl="0">
              <a:defRPr sz="1800"/>
            </a:pPr>
            <a:r>
              <a:rPr lang="en-US" sz="3150" dirty="0"/>
              <a:t>Querying Databases </a:t>
            </a:r>
            <a:r>
              <a:rPr sz="3150" dirty="0"/>
              <a:t>➤ </a:t>
            </a:r>
            <a:r>
              <a:rPr lang="en-US" sz="3150" dirty="0"/>
              <a:t>Data Analysis</a:t>
            </a:r>
            <a:endParaRPr sz="3150" dirty="0"/>
          </a:p>
        </p:txBody>
      </p:sp>
      <p:sp>
        <p:nvSpPr>
          <p:cNvPr id="330" name="Shape 330"/>
          <p:cNvSpPr>
            <a:spLocks noGrp="1"/>
          </p:cNvSpPr>
          <p:nvPr>
            <p:ph type="body" idx="1"/>
          </p:nvPr>
        </p:nvSpPr>
        <p:spPr>
          <a:xfrm>
            <a:off x="396240" y="1028701"/>
            <a:ext cx="7261860" cy="3004820"/>
          </a:xfrm>
          <a:prstGeom prst="rect">
            <a:avLst/>
          </a:prstGeom>
        </p:spPr>
        <p:txBody>
          <a:bodyPr>
            <a:normAutofit/>
          </a:bodyPr>
          <a:lstStyle/>
          <a:p>
            <a:pPr marL="201167" indent="-201167" defTabSz="301752">
              <a:lnSpc>
                <a:spcPct val="80000"/>
              </a:lnSpc>
              <a:spcBef>
                <a:spcPts val="375"/>
              </a:spcBef>
              <a:defRPr sz="1800"/>
            </a:pPr>
            <a:r>
              <a:rPr sz="1800" dirty="0"/>
              <a:t>Tables ➤ </a:t>
            </a:r>
            <a:r>
              <a:rPr lang="en-US" sz="1800" dirty="0"/>
              <a:t>Tables and u</a:t>
            </a:r>
            <a:r>
              <a:rPr sz="1800" dirty="0"/>
              <a:t>nstructured files</a:t>
            </a:r>
            <a:r>
              <a:rPr lang="en-US" sz="1800" dirty="0"/>
              <a:t>, matrices, logs, graphs</a:t>
            </a:r>
            <a:endParaRPr sz="1800" dirty="0"/>
          </a:p>
          <a:p>
            <a:pPr marL="465747" lvl="1" indent="-163995" defTabSz="301752">
              <a:lnSpc>
                <a:spcPct val="80000"/>
              </a:lnSpc>
              <a:spcBef>
                <a:spcPts val="300"/>
              </a:spcBef>
              <a:defRPr sz="1800"/>
            </a:pPr>
            <a:r>
              <a:rPr lang="en-US" sz="1350" dirty="0"/>
              <a:t>Multitude of data models</a:t>
            </a:r>
            <a:endParaRPr sz="1350" dirty="0"/>
          </a:p>
          <a:p>
            <a:pPr marL="1715" indent="0" defTabSz="301752">
              <a:lnSpc>
                <a:spcPct val="80000"/>
              </a:lnSpc>
              <a:spcBef>
                <a:spcPts val="300"/>
              </a:spcBef>
              <a:buNone/>
              <a:defRPr sz="1800"/>
            </a:pPr>
            <a:endParaRPr lang="en-US" sz="1800" dirty="0"/>
          </a:p>
          <a:p>
            <a:pPr marL="165710" indent="-163995" defTabSz="301752">
              <a:lnSpc>
                <a:spcPct val="80000"/>
              </a:lnSpc>
              <a:spcBef>
                <a:spcPts val="300"/>
              </a:spcBef>
              <a:defRPr sz="1800"/>
            </a:pPr>
            <a:r>
              <a:rPr lang="en-US" sz="1800" dirty="0"/>
              <a:t>Queries (SQL) ➤ Programs (Java, SQL, R, </a:t>
            </a:r>
            <a:r>
              <a:rPr lang="en-US" sz="1800" dirty="0" err="1"/>
              <a:t>Scala</a:t>
            </a:r>
            <a:r>
              <a:rPr lang="en-US" sz="1800" dirty="0"/>
              <a:t>, Python, R, etc.)</a:t>
            </a:r>
          </a:p>
          <a:p>
            <a:pPr marL="465747" lvl="1" indent="-163995" defTabSz="301752">
              <a:lnSpc>
                <a:spcPct val="80000"/>
              </a:lnSpc>
              <a:spcBef>
                <a:spcPts val="300"/>
              </a:spcBef>
              <a:defRPr sz="1800"/>
            </a:pPr>
            <a:r>
              <a:rPr lang="en-US" sz="1350" dirty="0"/>
              <a:t>Iterative processing, control flow, general object manipulation, user defined functions</a:t>
            </a:r>
            <a:endParaRPr sz="1350" dirty="0"/>
          </a:p>
          <a:p>
            <a:pPr marL="0" indent="0" defTabSz="301752">
              <a:lnSpc>
                <a:spcPct val="80000"/>
              </a:lnSpc>
              <a:spcBef>
                <a:spcPts val="375"/>
              </a:spcBef>
              <a:buNone/>
              <a:defRPr sz="1800"/>
            </a:pPr>
            <a:endParaRPr lang="en-US" sz="1800" dirty="0"/>
          </a:p>
          <a:p>
            <a:pPr marL="201167" indent="-201167" defTabSz="301752">
              <a:lnSpc>
                <a:spcPct val="80000"/>
              </a:lnSpc>
              <a:spcBef>
                <a:spcPts val="375"/>
              </a:spcBef>
              <a:defRPr sz="1800"/>
            </a:pPr>
            <a:r>
              <a:rPr lang="en-US" sz="1800" dirty="0"/>
              <a:t>Data Loading ➤ Files dumped in a (H)DFS</a:t>
            </a:r>
          </a:p>
          <a:p>
            <a:pPr marL="501205" lvl="1" indent="-201167" defTabSz="301752">
              <a:lnSpc>
                <a:spcPct val="80000"/>
              </a:lnSpc>
              <a:spcBef>
                <a:spcPts val="375"/>
              </a:spcBef>
              <a:defRPr sz="1800"/>
            </a:pPr>
            <a:r>
              <a:rPr lang="en-US" sz="1200" dirty="0"/>
              <a:t>Schema on read</a:t>
            </a:r>
          </a:p>
          <a:p>
            <a:pPr marL="201167" indent="-201167" defTabSz="301752">
              <a:lnSpc>
                <a:spcPct val="80000"/>
              </a:lnSpc>
              <a:spcBef>
                <a:spcPts val="375"/>
              </a:spcBef>
              <a:defRPr sz="1800"/>
            </a:pPr>
            <a:endParaRPr lang="en-US" sz="2100" dirty="0"/>
          </a:p>
          <a:p>
            <a:pPr marL="201167" indent="-201167" defTabSz="301752">
              <a:lnSpc>
                <a:spcPct val="80000"/>
              </a:lnSpc>
              <a:spcBef>
                <a:spcPts val="375"/>
              </a:spcBef>
              <a:defRPr sz="1800"/>
            </a:pPr>
            <a:r>
              <a:rPr sz="1800" dirty="0"/>
              <a:t>Proprietary ➤ Open source</a:t>
            </a:r>
            <a:endParaRPr lang="en-US" sz="1800" dirty="0"/>
          </a:p>
          <a:p>
            <a:pPr marL="501205" lvl="1" indent="-201167" defTabSz="301752">
              <a:lnSpc>
                <a:spcPct val="80000"/>
              </a:lnSpc>
              <a:spcBef>
                <a:spcPts val="375"/>
              </a:spcBef>
              <a:defRPr sz="1800"/>
            </a:pPr>
            <a:r>
              <a:rPr lang="en-US" sz="1200" dirty="0"/>
              <a:t>Multitude of Systems</a:t>
            </a:r>
          </a:p>
          <a:p>
            <a:pPr marL="201167" indent="-201167" defTabSz="301752">
              <a:lnSpc>
                <a:spcPct val="80000"/>
              </a:lnSpc>
              <a:spcBef>
                <a:spcPts val="375"/>
              </a:spcBef>
              <a:defRPr sz="1800"/>
            </a:pPr>
            <a:endParaRPr lang="en-US" sz="1800" dirty="0"/>
          </a:p>
          <a:p>
            <a:pPr marL="501205" lvl="1" indent="-201167" defTabSz="301752">
              <a:lnSpc>
                <a:spcPct val="80000"/>
              </a:lnSpc>
              <a:spcBef>
                <a:spcPts val="375"/>
              </a:spcBef>
              <a:defRPr sz="1800"/>
            </a:pPr>
            <a:endParaRPr lang="en-US" sz="1200" dirty="0"/>
          </a:p>
        </p:txBody>
      </p:sp>
    </p:spTree>
    <p:extLst>
      <p:ext uri="{BB962C8B-B14F-4D97-AF65-F5344CB8AC3E}">
        <p14:creationId xmlns:p14="http://schemas.microsoft.com/office/powerpoint/2010/main" val="706236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p:cNvSpPr>
          <p:nvPr>
            <p:ph type="title"/>
          </p:nvPr>
        </p:nvSpPr>
        <p:spPr>
          <a:prstGeom prst="rect">
            <a:avLst/>
          </a:prstGeom>
        </p:spPr>
        <p:txBody>
          <a:bodyPr>
            <a:normAutofit/>
          </a:bodyPr>
          <a:lstStyle/>
          <a:p>
            <a:pPr lvl="0">
              <a:defRPr sz="1800"/>
            </a:pPr>
            <a:r>
              <a:rPr lang="en-US" sz="3150" dirty="0"/>
              <a:t>A (narrow) view of the Big Data Zoo</a:t>
            </a:r>
            <a:endParaRPr sz="3150" dirty="0"/>
          </a:p>
        </p:txBody>
      </p:sp>
      <p:sp>
        <p:nvSpPr>
          <p:cNvPr id="339" name="Shape 339"/>
          <p:cNvSpPr/>
          <p:nvPr/>
        </p:nvSpPr>
        <p:spPr>
          <a:xfrm>
            <a:off x="3860366" y="2590224"/>
            <a:ext cx="1131172" cy="1112044"/>
          </a:xfrm>
          <a:prstGeom prst="roundRect">
            <a:avLst>
              <a:gd name="adj" fmla="val 10023"/>
            </a:avLst>
          </a:prstGeom>
          <a:solidFill>
            <a:srgbClr val="C0504D"/>
          </a:solidFill>
          <a:ln w="254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defRPr sz="2300">
                <a:solidFill>
                  <a:srgbClr val="FFFFFF"/>
                </a:solidFill>
                <a:latin typeface="Calibri"/>
                <a:ea typeface="Calibri"/>
                <a:cs typeface="Calibri"/>
                <a:sym typeface="Calibri"/>
              </a:defRPr>
            </a:lvl1pPr>
          </a:lstStyle>
          <a:p>
            <a:pPr lvl="0">
              <a:defRPr sz="1800">
                <a:solidFill>
                  <a:srgbClr val="000000"/>
                </a:solidFill>
              </a:defRPr>
            </a:pPr>
            <a:r>
              <a:rPr sz="1500" dirty="0"/>
              <a:t>Apache Hadoop</a:t>
            </a:r>
          </a:p>
        </p:txBody>
      </p:sp>
      <p:sp>
        <p:nvSpPr>
          <p:cNvPr id="340" name="Shape 340"/>
          <p:cNvSpPr/>
          <p:nvPr/>
        </p:nvSpPr>
        <p:spPr>
          <a:xfrm>
            <a:off x="1687327" y="3776284"/>
            <a:ext cx="5543550" cy="477125"/>
          </a:xfrm>
          <a:prstGeom prst="roundRect">
            <a:avLst>
              <a:gd name="adj" fmla="val 23360"/>
            </a:avLst>
          </a:prstGeom>
          <a:solidFill>
            <a:srgbClr val="BFBFBF"/>
          </a:solidFill>
          <a:ln w="25400">
            <a:solidFill/>
          </a:ln>
          <a:extLst>
            <a:ext uri="{C572A759-6A51-4108-AA02-DFA0A04FC94B}">
              <ma14:wrappingTextBoxFlag xmlns:ma14="http://schemas.microsoft.com/office/mac/drawingml/2011/main" val="1"/>
            </a:ext>
          </a:extLst>
        </p:spPr>
        <p:txBody>
          <a:bodyPr lIns="34289" rIns="34289" anchor="ctr"/>
          <a:lstStyle>
            <a:lvl1pPr algn="ctr">
              <a:defRPr sz="2400">
                <a:latin typeface="Calibri"/>
                <a:ea typeface="Calibri"/>
                <a:cs typeface="Calibri"/>
                <a:sym typeface="Calibri"/>
              </a:defRPr>
            </a:lvl1pPr>
          </a:lstStyle>
          <a:p>
            <a:pPr lvl="0">
              <a:defRPr sz="1800"/>
            </a:pPr>
            <a:r>
              <a:rPr sz="1500" dirty="0"/>
              <a:t>Hadoop Distributed File System (HDFS)</a:t>
            </a:r>
          </a:p>
        </p:txBody>
      </p:sp>
      <p:sp>
        <p:nvSpPr>
          <p:cNvPr id="341" name="Shape 341"/>
          <p:cNvSpPr/>
          <p:nvPr/>
        </p:nvSpPr>
        <p:spPr>
          <a:xfrm>
            <a:off x="1687327" y="2039083"/>
            <a:ext cx="2742686" cy="477125"/>
          </a:xfrm>
          <a:prstGeom prst="roundRect">
            <a:avLst>
              <a:gd name="adj" fmla="val 23360"/>
            </a:avLst>
          </a:prstGeom>
          <a:solidFill>
            <a:srgbClr val="9BBB59"/>
          </a:solidFill>
          <a:ln w="254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val="1"/>
            </a:ext>
          </a:extLst>
        </p:spPr>
        <p:txBody>
          <a:bodyPr lIns="0" tIns="0" rIns="0" bIns="0" anchor="ctr"/>
          <a:lstStyle>
            <a:lvl1pPr algn="ctr">
              <a:defRPr sz="2200">
                <a:solidFill>
                  <a:srgbClr val="FFFFFF"/>
                </a:solidFill>
                <a:latin typeface="Calibri"/>
                <a:ea typeface="Calibri"/>
                <a:cs typeface="Calibri"/>
                <a:sym typeface="Calibri"/>
              </a:defRPr>
            </a:lvl1pPr>
          </a:lstStyle>
          <a:p>
            <a:pPr lvl="0">
              <a:defRPr sz="1800">
                <a:solidFill>
                  <a:srgbClr val="000000"/>
                </a:solidFill>
              </a:defRPr>
            </a:pPr>
            <a:r>
              <a:rPr sz="1500"/>
              <a:t>High Level Language Compiler</a:t>
            </a:r>
          </a:p>
        </p:txBody>
      </p:sp>
      <p:sp>
        <p:nvSpPr>
          <p:cNvPr id="342" name="Shape 342"/>
          <p:cNvSpPr/>
          <p:nvPr/>
        </p:nvSpPr>
        <p:spPr>
          <a:xfrm>
            <a:off x="1746067" y="1242501"/>
            <a:ext cx="298159"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sz="1500" b="0" dirty="0"/>
              <a:t>SQL</a:t>
            </a:r>
          </a:p>
        </p:txBody>
      </p:sp>
      <p:sp>
        <p:nvSpPr>
          <p:cNvPr id="343" name="Shape 343"/>
          <p:cNvSpPr/>
          <p:nvPr/>
        </p:nvSpPr>
        <p:spPr>
          <a:xfrm rot="5400000">
            <a:off x="1735225" y="1671435"/>
            <a:ext cx="381800" cy="209655"/>
          </a:xfrm>
          <a:prstGeom prst="rightArrow">
            <a:avLst>
              <a:gd name="adj1" fmla="val 33902"/>
              <a:gd name="adj2" fmla="val 46749"/>
            </a:avLst>
          </a:prstGeom>
          <a:solidFill>
            <a:srgbClr val="9BBB59"/>
          </a:solidFill>
          <a:ln w="12700">
            <a:solidFill/>
          </a:ln>
          <a:effectLst>
            <a:outerShdw blurRad="38100" dist="20000" dir="5400000" rotWithShape="0">
              <a:srgbClr val="000000">
                <a:alpha val="38000"/>
              </a:srgbClr>
            </a:outerShdw>
          </a:effectLst>
        </p:spPr>
        <p:txBody>
          <a:bodyPr lIns="0" tIns="0" rIns="0" bIns="0" anchor="ctr"/>
          <a:lstStyle/>
          <a:p>
            <a:pPr lvl="0" algn="ctr">
              <a:defRPr sz="2300">
                <a:solidFill>
                  <a:srgbClr val="FFFFFF"/>
                </a:solidFill>
                <a:latin typeface="Calibri"/>
                <a:ea typeface="Calibri"/>
                <a:cs typeface="Calibri"/>
                <a:sym typeface="Calibri"/>
              </a:defRPr>
            </a:pPr>
            <a:endParaRPr sz="1725"/>
          </a:p>
        </p:txBody>
      </p:sp>
      <p:sp>
        <p:nvSpPr>
          <p:cNvPr id="344" name="Shape 344"/>
          <p:cNvSpPr/>
          <p:nvPr/>
        </p:nvSpPr>
        <p:spPr>
          <a:xfrm>
            <a:off x="2302171" y="1242501"/>
            <a:ext cx="556114"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sz="1500" b="0"/>
              <a:t>HiveQL</a:t>
            </a:r>
          </a:p>
        </p:txBody>
      </p:sp>
      <p:sp>
        <p:nvSpPr>
          <p:cNvPr id="345" name="Shape 345"/>
          <p:cNvSpPr/>
          <p:nvPr/>
        </p:nvSpPr>
        <p:spPr>
          <a:xfrm rot="5400000">
            <a:off x="2444524" y="1678465"/>
            <a:ext cx="381800" cy="209655"/>
          </a:xfrm>
          <a:prstGeom prst="rightArrow">
            <a:avLst>
              <a:gd name="adj1" fmla="val 33902"/>
              <a:gd name="adj2" fmla="val 46749"/>
            </a:avLst>
          </a:prstGeom>
          <a:solidFill>
            <a:srgbClr val="9BBB59"/>
          </a:solidFill>
          <a:ln w="12700">
            <a:solidFill/>
          </a:ln>
          <a:effectLst>
            <a:outerShdw blurRad="38100" dist="20000" dir="5400000" rotWithShape="0">
              <a:srgbClr val="000000">
                <a:alpha val="38000"/>
              </a:srgbClr>
            </a:outerShdw>
          </a:effectLst>
        </p:spPr>
        <p:txBody>
          <a:bodyPr lIns="0" tIns="0" rIns="0" bIns="0" anchor="ctr"/>
          <a:lstStyle/>
          <a:p>
            <a:pPr lvl="0" algn="ctr">
              <a:defRPr sz="2300">
                <a:solidFill>
                  <a:srgbClr val="FFFFFF"/>
                </a:solidFill>
                <a:latin typeface="Calibri"/>
                <a:ea typeface="Calibri"/>
                <a:cs typeface="Calibri"/>
                <a:sym typeface="Calibri"/>
              </a:defRPr>
            </a:pPr>
            <a:endParaRPr sz="1725"/>
          </a:p>
        </p:txBody>
      </p:sp>
      <p:sp>
        <p:nvSpPr>
          <p:cNvPr id="346" name="Shape 346"/>
          <p:cNvSpPr/>
          <p:nvPr/>
        </p:nvSpPr>
        <p:spPr>
          <a:xfrm>
            <a:off x="3094306" y="1242501"/>
            <a:ext cx="613822"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sz="1500" b="0"/>
              <a:t>PigLatin</a:t>
            </a:r>
          </a:p>
        </p:txBody>
      </p:sp>
      <p:sp>
        <p:nvSpPr>
          <p:cNvPr id="347" name="Shape 347"/>
          <p:cNvSpPr/>
          <p:nvPr/>
        </p:nvSpPr>
        <p:spPr>
          <a:xfrm rot="5400000">
            <a:off x="3153823" y="1679336"/>
            <a:ext cx="381800" cy="209655"/>
          </a:xfrm>
          <a:prstGeom prst="rightArrow">
            <a:avLst>
              <a:gd name="adj1" fmla="val 33902"/>
              <a:gd name="adj2" fmla="val 46749"/>
            </a:avLst>
          </a:prstGeom>
          <a:solidFill>
            <a:srgbClr val="9BBB59"/>
          </a:solidFill>
          <a:ln w="12700">
            <a:solidFill/>
          </a:ln>
          <a:effectLst>
            <a:outerShdw blurRad="38100" dist="20000" dir="5400000" rotWithShape="0">
              <a:srgbClr val="000000">
                <a:alpha val="38000"/>
              </a:srgbClr>
            </a:outerShdw>
          </a:effectLst>
        </p:spPr>
        <p:txBody>
          <a:bodyPr lIns="0" tIns="0" rIns="0" bIns="0" anchor="ctr"/>
          <a:lstStyle/>
          <a:p>
            <a:pPr lvl="0" algn="ctr">
              <a:defRPr sz="2300">
                <a:solidFill>
                  <a:srgbClr val="FFFFFF"/>
                </a:solidFill>
                <a:latin typeface="Calibri"/>
                <a:ea typeface="Calibri"/>
                <a:cs typeface="Calibri"/>
                <a:sym typeface="Calibri"/>
              </a:defRPr>
            </a:pPr>
            <a:endParaRPr sz="1725"/>
          </a:p>
        </p:txBody>
      </p:sp>
      <p:sp>
        <p:nvSpPr>
          <p:cNvPr id="348" name="Shape 348"/>
          <p:cNvSpPr/>
          <p:nvPr/>
        </p:nvSpPr>
        <p:spPr>
          <a:xfrm>
            <a:off x="3965688" y="1242501"/>
            <a:ext cx="133050"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sz="1500" b="0" dirty="0"/>
              <a:t>…</a:t>
            </a:r>
          </a:p>
        </p:txBody>
      </p:sp>
      <p:sp>
        <p:nvSpPr>
          <p:cNvPr id="349" name="Shape 349"/>
          <p:cNvSpPr/>
          <p:nvPr/>
        </p:nvSpPr>
        <p:spPr>
          <a:xfrm rot="5400000">
            <a:off x="3863121" y="1671435"/>
            <a:ext cx="381800" cy="209655"/>
          </a:xfrm>
          <a:prstGeom prst="rightArrow">
            <a:avLst>
              <a:gd name="adj1" fmla="val 33902"/>
              <a:gd name="adj2" fmla="val 46749"/>
            </a:avLst>
          </a:prstGeom>
          <a:solidFill>
            <a:srgbClr val="9BBB59"/>
          </a:solidFill>
          <a:ln w="12700">
            <a:solidFill/>
          </a:ln>
          <a:effectLst>
            <a:outerShdw blurRad="38100" dist="20000" dir="5400000" rotWithShape="0">
              <a:srgbClr val="000000">
                <a:alpha val="38000"/>
              </a:srgbClr>
            </a:outerShdw>
          </a:effectLst>
        </p:spPr>
        <p:txBody>
          <a:bodyPr lIns="34289" rIns="34289" anchor="ctr"/>
          <a:lstStyle/>
          <a:p>
            <a:pPr lvl="0" algn="ctr">
              <a:defRPr sz="2300">
                <a:solidFill>
                  <a:srgbClr val="FFFFFF"/>
                </a:solidFill>
                <a:latin typeface="Calibri"/>
                <a:ea typeface="Calibri"/>
                <a:cs typeface="Calibri"/>
                <a:sym typeface="Calibri"/>
              </a:defRPr>
            </a:pPr>
            <a:endParaRPr sz="1725"/>
          </a:p>
        </p:txBody>
      </p:sp>
      <p:sp>
        <p:nvSpPr>
          <p:cNvPr id="350" name="Shape 350"/>
          <p:cNvSpPr/>
          <p:nvPr/>
        </p:nvSpPr>
        <p:spPr>
          <a:xfrm>
            <a:off x="4588822" y="1852718"/>
            <a:ext cx="2446375" cy="230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pPr>
            <a:r>
              <a:rPr lang="en-US" sz="1500" b="0" dirty="0"/>
              <a:t>”Native” j</a:t>
            </a:r>
            <a:r>
              <a:rPr sz="1500" b="0" dirty="0"/>
              <a:t>ob (Java, </a:t>
            </a:r>
            <a:r>
              <a:rPr sz="1500" b="0" dirty="0" err="1"/>
              <a:t>Scala</a:t>
            </a:r>
            <a:r>
              <a:rPr sz="1500" b="0" dirty="0"/>
              <a:t>, </a:t>
            </a:r>
            <a:r>
              <a:rPr lang="en-US" sz="1500" b="0" dirty="0"/>
              <a:t>C++</a:t>
            </a:r>
            <a:r>
              <a:rPr sz="1500" b="0" dirty="0"/>
              <a:t>…)</a:t>
            </a:r>
          </a:p>
        </p:txBody>
      </p:sp>
      <p:sp>
        <p:nvSpPr>
          <p:cNvPr id="351" name="Shape 351"/>
          <p:cNvSpPr/>
          <p:nvPr/>
        </p:nvSpPr>
        <p:spPr>
          <a:xfrm rot="5400000">
            <a:off x="4529923" y="2226527"/>
            <a:ext cx="381800" cy="209655"/>
          </a:xfrm>
          <a:prstGeom prst="rightArrow">
            <a:avLst>
              <a:gd name="adj1" fmla="val 33902"/>
              <a:gd name="adj2" fmla="val 46749"/>
            </a:avLst>
          </a:prstGeom>
          <a:solidFill>
            <a:srgbClr val="C0504D"/>
          </a:solidFill>
          <a:ln w="12700">
            <a:solidFill/>
          </a:ln>
          <a:effectLst>
            <a:outerShdw blurRad="38100" dist="23000" dir="5400000" rotWithShape="0">
              <a:srgbClr val="000000">
                <a:alpha val="35000"/>
              </a:srgbClr>
            </a:outerShdw>
          </a:effectLst>
        </p:spPr>
        <p:txBody>
          <a:bodyPr lIns="34289" rIns="34289" anchor="ctr"/>
          <a:lstStyle/>
          <a:p>
            <a:pPr lvl="0" algn="ctr">
              <a:defRPr sz="2300">
                <a:solidFill>
                  <a:srgbClr val="FFFFFF"/>
                </a:solidFill>
                <a:latin typeface="Calibri"/>
                <a:ea typeface="Calibri"/>
                <a:cs typeface="Calibri"/>
                <a:sym typeface="Calibri"/>
              </a:defRPr>
            </a:pPr>
            <a:endParaRPr sz="1725"/>
          </a:p>
        </p:txBody>
      </p:sp>
      <p:sp>
        <p:nvSpPr>
          <p:cNvPr id="356" name="Shape 356"/>
          <p:cNvSpPr/>
          <p:nvPr/>
        </p:nvSpPr>
        <p:spPr>
          <a:xfrm>
            <a:off x="1687328" y="4323475"/>
            <a:ext cx="5543549" cy="477125"/>
          </a:xfrm>
          <a:prstGeom prst="roundRect">
            <a:avLst>
              <a:gd name="adj" fmla="val 23360"/>
            </a:avLst>
          </a:prstGeom>
          <a:solidFill>
            <a:srgbClr val="FAC090"/>
          </a:solidFill>
          <a:ln w="25400">
            <a:solidFill/>
          </a:ln>
          <a:extLst>
            <a:ext uri="{C572A759-6A51-4108-AA02-DFA0A04FC94B}">
              <ma14:wrappingTextBoxFlag xmlns:ma14="http://schemas.microsoft.com/office/mac/drawingml/2011/main" val="1"/>
            </a:ext>
          </a:extLst>
        </p:spPr>
        <p:txBody>
          <a:bodyPr lIns="34289" rIns="34289" anchor="ctr"/>
          <a:lstStyle>
            <a:lvl1pPr algn="ctr">
              <a:defRPr sz="2400"/>
            </a:lvl1pPr>
          </a:lstStyle>
          <a:p>
            <a:pPr lvl="0">
              <a:defRPr sz="1800"/>
            </a:pPr>
            <a:r>
              <a:rPr sz="1500" dirty="0"/>
              <a:t>Cluster Management (Mesos, YARN, ZooKeeper…)</a:t>
            </a:r>
          </a:p>
        </p:txBody>
      </p:sp>
      <p:sp>
        <p:nvSpPr>
          <p:cNvPr id="358" name="Shape 358"/>
          <p:cNvSpPr/>
          <p:nvPr/>
        </p:nvSpPr>
        <p:spPr>
          <a:xfrm>
            <a:off x="1690387" y="2590224"/>
            <a:ext cx="1050608" cy="1112044"/>
          </a:xfrm>
          <a:prstGeom prst="roundRect">
            <a:avLst>
              <a:gd name="adj" fmla="val 10609"/>
            </a:avLst>
          </a:prstGeom>
          <a:solidFill>
            <a:srgbClr val="C0504D"/>
          </a:solidFill>
          <a:ln w="254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defRPr sz="2300">
                <a:solidFill>
                  <a:srgbClr val="FFFFFF"/>
                </a:solidFill>
                <a:latin typeface="Calibri"/>
                <a:ea typeface="Calibri"/>
                <a:cs typeface="Calibri"/>
                <a:sym typeface="Calibri"/>
              </a:defRPr>
            </a:lvl1pPr>
          </a:lstStyle>
          <a:p>
            <a:pPr lvl="0">
              <a:defRPr sz="1800">
                <a:solidFill>
                  <a:srgbClr val="000000"/>
                </a:solidFill>
              </a:defRPr>
            </a:pPr>
            <a:r>
              <a:rPr sz="1500" dirty="0"/>
              <a:t>Apache Flink</a:t>
            </a:r>
          </a:p>
        </p:txBody>
      </p:sp>
      <p:sp>
        <p:nvSpPr>
          <p:cNvPr id="359" name="Shape 359"/>
          <p:cNvSpPr/>
          <p:nvPr/>
        </p:nvSpPr>
        <p:spPr>
          <a:xfrm>
            <a:off x="2770615" y="2590224"/>
            <a:ext cx="1050608" cy="1112044"/>
          </a:xfrm>
          <a:prstGeom prst="roundRect">
            <a:avLst>
              <a:gd name="adj" fmla="val 10609"/>
            </a:avLst>
          </a:prstGeom>
          <a:solidFill>
            <a:srgbClr val="C0504D"/>
          </a:solidFill>
          <a:ln w="254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defRPr sz="2300">
                <a:solidFill>
                  <a:srgbClr val="FFFFFF"/>
                </a:solidFill>
                <a:latin typeface="Calibri"/>
                <a:ea typeface="Calibri"/>
                <a:cs typeface="Calibri"/>
                <a:sym typeface="Calibri"/>
              </a:defRPr>
            </a:lvl1pPr>
          </a:lstStyle>
          <a:p>
            <a:pPr lvl="0">
              <a:defRPr sz="1800">
                <a:solidFill>
                  <a:srgbClr val="000000"/>
                </a:solidFill>
              </a:defRPr>
            </a:pPr>
            <a:r>
              <a:rPr sz="1500" dirty="0"/>
              <a:t>GraphLab</a:t>
            </a:r>
          </a:p>
        </p:txBody>
      </p:sp>
      <p:sp>
        <p:nvSpPr>
          <p:cNvPr id="19" name="Shape 339"/>
          <p:cNvSpPr/>
          <p:nvPr/>
        </p:nvSpPr>
        <p:spPr>
          <a:xfrm>
            <a:off x="5060766" y="3185601"/>
            <a:ext cx="1131172" cy="507206"/>
          </a:xfrm>
          <a:prstGeom prst="roundRect">
            <a:avLst>
              <a:gd name="adj" fmla="val 10023"/>
            </a:avLst>
          </a:prstGeom>
          <a:solidFill>
            <a:schemeClr val="accent5">
              <a:lumMod val="75000"/>
            </a:schemeClr>
          </a:solidFill>
          <a:ln w="254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defRPr sz="2300">
                <a:solidFill>
                  <a:srgbClr val="FFFFFF"/>
                </a:solidFill>
                <a:latin typeface="Calibri"/>
                <a:ea typeface="Calibri"/>
                <a:cs typeface="Calibri"/>
                <a:sym typeface="Calibri"/>
              </a:defRPr>
            </a:lvl1pPr>
          </a:lstStyle>
          <a:p>
            <a:pPr lvl="0" algn="ctr">
              <a:defRPr sz="1800">
                <a:solidFill>
                  <a:srgbClr val="000000"/>
                </a:solidFill>
              </a:defRPr>
            </a:pPr>
            <a:r>
              <a:rPr lang="en-US" sz="1500" dirty="0"/>
              <a:t>Key/value Store</a:t>
            </a:r>
            <a:endParaRPr sz="1500" dirty="0"/>
          </a:p>
        </p:txBody>
      </p:sp>
      <p:sp>
        <p:nvSpPr>
          <p:cNvPr id="20" name="Shape 350"/>
          <p:cNvSpPr/>
          <p:nvPr/>
        </p:nvSpPr>
        <p:spPr>
          <a:xfrm>
            <a:off x="5173477" y="2442651"/>
            <a:ext cx="1798823" cy="2308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000" b="1"/>
            </a:lvl1pPr>
          </a:lstStyle>
          <a:p>
            <a:pPr lvl="0">
              <a:defRPr sz="1800" b="0"/>
            </a:pPr>
            <a:r>
              <a:rPr lang="en-US" sz="1500" b="0" dirty="0"/>
              <a:t>Get/Put Operations</a:t>
            </a:r>
            <a:endParaRPr sz="1500" b="0" dirty="0"/>
          </a:p>
        </p:txBody>
      </p:sp>
      <p:sp>
        <p:nvSpPr>
          <p:cNvPr id="21" name="Shape 351"/>
          <p:cNvSpPr/>
          <p:nvPr/>
        </p:nvSpPr>
        <p:spPr>
          <a:xfrm rot="5400000">
            <a:off x="5066125" y="2837343"/>
            <a:ext cx="381800" cy="163918"/>
          </a:xfrm>
          <a:prstGeom prst="rightArrow">
            <a:avLst>
              <a:gd name="adj1" fmla="val 33902"/>
              <a:gd name="adj2" fmla="val 46749"/>
            </a:avLst>
          </a:prstGeom>
          <a:solidFill>
            <a:schemeClr val="accent5">
              <a:lumMod val="75000"/>
            </a:schemeClr>
          </a:solidFill>
          <a:ln w="12700">
            <a:solidFill/>
          </a:ln>
          <a:effectLst>
            <a:outerShdw blurRad="38100" dist="23000" dir="5400000" rotWithShape="0">
              <a:srgbClr val="000000">
                <a:alpha val="35000"/>
              </a:srgbClr>
            </a:outerShdw>
          </a:effectLst>
        </p:spPr>
        <p:txBody>
          <a:bodyPr lIns="34289" rIns="34289" anchor="ctr"/>
          <a:lstStyle/>
          <a:p>
            <a:pPr lvl="0" algn="ctr">
              <a:defRPr sz="2300">
                <a:solidFill>
                  <a:srgbClr val="FFFFFF"/>
                </a:solidFill>
                <a:latin typeface="Calibri"/>
                <a:ea typeface="Calibri"/>
                <a:cs typeface="Calibri"/>
                <a:sym typeface="Calibri"/>
              </a:defRPr>
            </a:pPr>
            <a:endParaRPr sz="1725"/>
          </a:p>
        </p:txBody>
      </p:sp>
      <p:sp>
        <p:nvSpPr>
          <p:cNvPr id="23" name="Shape 350"/>
          <p:cNvSpPr/>
          <p:nvPr/>
        </p:nvSpPr>
        <p:spPr>
          <a:xfrm>
            <a:off x="6316477" y="3071301"/>
            <a:ext cx="1798823" cy="20774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000" b="1"/>
            </a:lvl1pPr>
          </a:lstStyle>
          <a:p>
            <a:pPr lvl="0">
              <a:defRPr sz="1800" b="0"/>
            </a:pPr>
            <a:r>
              <a:rPr lang="en-US" sz="1350" dirty="0"/>
              <a:t>Read/Write Bytes</a:t>
            </a:r>
            <a:endParaRPr sz="1350" dirty="0"/>
          </a:p>
        </p:txBody>
      </p:sp>
      <p:sp>
        <p:nvSpPr>
          <p:cNvPr id="24" name="Shape 351"/>
          <p:cNvSpPr/>
          <p:nvPr/>
        </p:nvSpPr>
        <p:spPr>
          <a:xfrm rot="5400000">
            <a:off x="6207536" y="3408843"/>
            <a:ext cx="381800" cy="163918"/>
          </a:xfrm>
          <a:prstGeom prst="rightArrow">
            <a:avLst>
              <a:gd name="adj1" fmla="val 33902"/>
              <a:gd name="adj2" fmla="val 46749"/>
            </a:avLst>
          </a:prstGeom>
          <a:solidFill>
            <a:schemeClr val="bg1">
              <a:lumMod val="65000"/>
            </a:schemeClr>
          </a:solidFill>
          <a:ln w="12700">
            <a:solidFill/>
          </a:ln>
          <a:effectLst>
            <a:outerShdw blurRad="38100" dist="23000" dir="5400000" rotWithShape="0">
              <a:srgbClr val="000000">
                <a:alpha val="35000"/>
              </a:srgbClr>
            </a:outerShdw>
          </a:effectLst>
        </p:spPr>
        <p:txBody>
          <a:bodyPr lIns="34289" rIns="34289" anchor="ctr"/>
          <a:lstStyle/>
          <a:p>
            <a:pPr lvl="0" algn="ctr">
              <a:defRPr sz="2300">
                <a:solidFill>
                  <a:srgbClr val="FFFFFF"/>
                </a:solidFill>
                <a:latin typeface="Calibri"/>
                <a:ea typeface="Calibri"/>
                <a:cs typeface="Calibri"/>
                <a:sym typeface="Calibri"/>
              </a:defRPr>
            </a:pPr>
            <a:endParaRPr sz="1725"/>
          </a:p>
        </p:txBody>
      </p:sp>
    </p:spTree>
    <p:extLst>
      <p:ext uri="{BB962C8B-B14F-4D97-AF65-F5344CB8AC3E}">
        <p14:creationId xmlns:p14="http://schemas.microsoft.com/office/powerpoint/2010/main" val="57077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p:nvPr/>
        </p:nvSpPr>
        <p:spPr>
          <a:xfrm>
            <a:off x="1676083" y="1897044"/>
            <a:ext cx="6005195" cy="475888"/>
          </a:xfrm>
          <a:prstGeom prst="roundRect">
            <a:avLst>
              <a:gd name="adj" fmla="val 23360"/>
            </a:avLst>
          </a:prstGeom>
          <a:solidFill>
            <a:srgbClr val="FAC09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2600"/>
            </a:lvl1pPr>
          </a:lstStyle>
          <a:p>
            <a:pPr lvl="0">
              <a:defRPr sz="1800"/>
            </a:pPr>
            <a:r>
              <a:rPr lang="en-US" sz="1950" dirty="0"/>
              <a:t>IR, </a:t>
            </a:r>
            <a:r>
              <a:rPr sz="1950" dirty="0"/>
              <a:t>Compiler</a:t>
            </a:r>
            <a:r>
              <a:rPr lang="en-US" sz="1950" dirty="0"/>
              <a:t>, </a:t>
            </a:r>
            <a:r>
              <a:rPr sz="1950" dirty="0"/>
              <a:t>Optimizer</a:t>
            </a:r>
          </a:p>
        </p:txBody>
      </p:sp>
      <p:sp>
        <p:nvSpPr>
          <p:cNvPr id="384" name="Shape 384"/>
          <p:cNvSpPr/>
          <p:nvPr/>
        </p:nvSpPr>
        <p:spPr>
          <a:xfrm>
            <a:off x="1676400" y="2403454"/>
            <a:ext cx="6005195" cy="2568596"/>
          </a:xfrm>
          <a:prstGeom prst="roundRect">
            <a:avLst>
              <a:gd name="adj" fmla="val 9809"/>
            </a:avLst>
          </a:prstGeom>
          <a:solidFill>
            <a:srgbClr val="BFBFBF"/>
          </a:solidFill>
          <a:ln w="12700">
            <a:miter lim="400000"/>
          </a:ln>
          <a:extLst>
            <a:ext uri="{C572A759-6A51-4108-AA02-DFA0A04FC94B}">
              <ma14:wrappingTextBoxFlag xmlns:ma14="http://schemas.microsoft.com/office/mac/drawingml/2011/main" val="1"/>
            </a:ext>
          </a:extLst>
        </p:spPr>
        <p:txBody>
          <a:bodyPr lIns="0" tIns="0" rIns="0" bIns="0"/>
          <a:lstStyle/>
          <a:p>
            <a:pPr lvl="0" algn="ctr"/>
            <a:r>
              <a:rPr b="1" dirty="0">
                <a:latin typeface="Calibri"/>
                <a:ea typeface="Calibri"/>
                <a:cs typeface="Calibri"/>
                <a:sym typeface="Calibri"/>
              </a:rPr>
              <a:t>Runtime</a:t>
            </a:r>
            <a:br>
              <a:rPr b="1" dirty="0">
                <a:latin typeface="Calibri"/>
                <a:ea typeface="Calibri"/>
                <a:cs typeface="Calibri"/>
                <a:sym typeface="Calibri"/>
              </a:rPr>
            </a:br>
            <a:r>
              <a:rPr sz="1425" b="1" dirty="0">
                <a:latin typeface="Calibri"/>
                <a:ea typeface="Calibri"/>
                <a:cs typeface="Calibri"/>
                <a:sym typeface="Calibri"/>
              </a:rPr>
              <a:t>Multiple Execution Engines</a:t>
            </a:r>
            <a:r>
              <a:rPr lang="en-US" sz="1425" b="1" dirty="0">
                <a:latin typeface="Calibri"/>
                <a:ea typeface="Calibri"/>
                <a:cs typeface="Calibri"/>
                <a:sym typeface="Calibri"/>
              </a:rPr>
              <a:t>, </a:t>
            </a:r>
            <a:r>
              <a:rPr sz="1425" b="1" dirty="0">
                <a:latin typeface="Calibri"/>
                <a:ea typeface="Calibri"/>
                <a:cs typeface="Calibri"/>
                <a:sym typeface="Calibri"/>
              </a:rPr>
              <a:t>Stores</a:t>
            </a:r>
            <a:r>
              <a:rPr lang="en-US" sz="1425" b="1" dirty="0">
                <a:latin typeface="Calibri"/>
                <a:ea typeface="Calibri"/>
                <a:cs typeface="Calibri"/>
                <a:sym typeface="Calibri"/>
              </a:rPr>
              <a:t>, and Hardware</a:t>
            </a:r>
            <a:endParaRPr sz="1425" b="1" dirty="0">
              <a:latin typeface="Calibri"/>
              <a:ea typeface="Calibri"/>
              <a:cs typeface="Calibri"/>
              <a:sym typeface="Calibri"/>
            </a:endParaRPr>
          </a:p>
        </p:txBody>
      </p:sp>
      <p:sp>
        <p:nvSpPr>
          <p:cNvPr id="385" name="Shape 385"/>
          <p:cNvSpPr/>
          <p:nvPr/>
        </p:nvSpPr>
        <p:spPr>
          <a:xfrm>
            <a:off x="3062030" y="1400159"/>
            <a:ext cx="1276955" cy="475888"/>
          </a:xfrm>
          <a:prstGeom prst="roundRect">
            <a:avLst>
              <a:gd name="adj" fmla="val 23360"/>
            </a:avLst>
          </a:prstGeom>
          <a:solidFill>
            <a:srgbClr val="A5D6E3"/>
          </a:solidFill>
          <a:ln w="12700">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pPr>
            <a:r>
              <a:rPr sz="2250"/>
              <a:t>Emma</a:t>
            </a:r>
          </a:p>
        </p:txBody>
      </p:sp>
      <p:sp>
        <p:nvSpPr>
          <p:cNvPr id="387" name="Shape 387"/>
          <p:cNvSpPr/>
          <p:nvPr/>
        </p:nvSpPr>
        <p:spPr>
          <a:xfrm>
            <a:off x="3000685" y="3003716"/>
            <a:ext cx="1043382" cy="1586166"/>
          </a:xfrm>
          <a:prstGeom prst="roundRect">
            <a:avLst>
              <a:gd name="adj" fmla="val 9853"/>
            </a:avLst>
          </a:prstGeom>
          <a:solidFill>
            <a:srgbClr val="8064A2"/>
          </a:solidFill>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defRPr sz="2300" b="1">
                <a:solidFill>
                  <a:srgbClr val="FFFFFF"/>
                </a:solidFill>
                <a:latin typeface="Calibri"/>
                <a:ea typeface="Calibri"/>
                <a:cs typeface="Calibri"/>
                <a:sym typeface="Calibri"/>
              </a:defRPr>
            </a:lvl1pPr>
          </a:lstStyle>
          <a:p>
            <a:pPr lvl="0">
              <a:defRPr sz="1800" b="0">
                <a:solidFill>
                  <a:srgbClr val="000000"/>
                </a:solidFill>
              </a:defRPr>
            </a:pPr>
            <a:r>
              <a:rPr sz="1725"/>
              <a:t>AsterixDB</a:t>
            </a:r>
          </a:p>
        </p:txBody>
      </p:sp>
      <p:sp>
        <p:nvSpPr>
          <p:cNvPr id="388" name="Shape 388"/>
          <p:cNvSpPr/>
          <p:nvPr/>
        </p:nvSpPr>
        <p:spPr>
          <a:xfrm>
            <a:off x="1931828" y="3003716"/>
            <a:ext cx="969071" cy="1025739"/>
          </a:xfrm>
          <a:prstGeom prst="roundRect">
            <a:avLst>
              <a:gd name="adj" fmla="val 10609"/>
            </a:avLst>
          </a:prstGeom>
          <a:solidFill>
            <a:srgbClr val="C0504D"/>
          </a:solidFill>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defRPr sz="2300" b="1">
                <a:solidFill>
                  <a:srgbClr val="FFFFFF"/>
                </a:solidFill>
                <a:latin typeface="Calibri"/>
                <a:ea typeface="Calibri"/>
                <a:cs typeface="Calibri"/>
                <a:sym typeface="Calibri"/>
              </a:defRPr>
            </a:lvl1pPr>
          </a:lstStyle>
          <a:p>
            <a:pPr lvl="0">
              <a:defRPr sz="1800" b="0">
                <a:solidFill>
                  <a:srgbClr val="000000"/>
                </a:solidFill>
              </a:defRPr>
            </a:pPr>
            <a:r>
              <a:rPr sz="1725"/>
              <a:t>Apache Flink</a:t>
            </a:r>
          </a:p>
        </p:txBody>
      </p:sp>
      <p:sp>
        <p:nvSpPr>
          <p:cNvPr id="389" name="Shape 389"/>
          <p:cNvSpPr/>
          <p:nvPr/>
        </p:nvSpPr>
        <p:spPr>
          <a:xfrm>
            <a:off x="1930673" y="4117931"/>
            <a:ext cx="971381" cy="475888"/>
          </a:xfrm>
          <a:prstGeom prst="roundRect">
            <a:avLst>
              <a:gd name="adj" fmla="val 23360"/>
            </a:avLst>
          </a:prstGeom>
          <a:solidFill>
            <a:srgbClr val="535353"/>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2200" b="1">
                <a:solidFill>
                  <a:srgbClr val="FFFFFF"/>
                </a:solidFill>
                <a:latin typeface="Calibri"/>
                <a:ea typeface="Calibri"/>
                <a:cs typeface="Calibri"/>
                <a:sym typeface="Calibri"/>
              </a:defRPr>
            </a:lvl1pPr>
          </a:lstStyle>
          <a:p>
            <a:pPr lvl="0">
              <a:defRPr sz="1800" b="0">
                <a:solidFill>
                  <a:srgbClr val="000000"/>
                </a:solidFill>
              </a:defRPr>
            </a:pPr>
            <a:r>
              <a:rPr sz="1650"/>
              <a:t>HDFS</a:t>
            </a:r>
          </a:p>
        </p:txBody>
      </p:sp>
      <p:sp>
        <p:nvSpPr>
          <p:cNvPr id="390" name="Shape 390"/>
          <p:cNvSpPr/>
          <p:nvPr/>
        </p:nvSpPr>
        <p:spPr>
          <a:xfrm>
            <a:off x="5236387" y="4117931"/>
            <a:ext cx="1111440" cy="475888"/>
          </a:xfrm>
          <a:prstGeom prst="roundRect">
            <a:avLst>
              <a:gd name="adj" fmla="val 23360"/>
            </a:avLst>
          </a:prstGeom>
          <a:solidFill>
            <a:srgbClr val="535353"/>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2200" b="1">
                <a:solidFill>
                  <a:srgbClr val="FFFFFF"/>
                </a:solidFill>
                <a:latin typeface="Calibri"/>
                <a:ea typeface="Calibri"/>
                <a:cs typeface="Calibri"/>
                <a:sym typeface="Calibri"/>
              </a:defRPr>
            </a:lvl1pPr>
          </a:lstStyle>
          <a:p>
            <a:pPr lvl="0">
              <a:defRPr sz="1800" b="0">
                <a:solidFill>
                  <a:srgbClr val="000000"/>
                </a:solidFill>
              </a:defRPr>
            </a:pPr>
            <a:r>
              <a:rPr sz="1650"/>
              <a:t>Cassandra</a:t>
            </a:r>
          </a:p>
        </p:txBody>
      </p:sp>
      <p:sp>
        <p:nvSpPr>
          <p:cNvPr id="391" name="Shape 391"/>
          <p:cNvSpPr/>
          <p:nvPr/>
        </p:nvSpPr>
        <p:spPr>
          <a:xfrm>
            <a:off x="6427515" y="4117931"/>
            <a:ext cx="941028" cy="475888"/>
          </a:xfrm>
          <a:prstGeom prst="roundRect">
            <a:avLst>
              <a:gd name="adj" fmla="val 23360"/>
            </a:avLst>
          </a:prstGeom>
          <a:solidFill>
            <a:srgbClr val="535353"/>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2200" b="1">
                <a:solidFill>
                  <a:srgbClr val="FFFFFF"/>
                </a:solidFill>
                <a:latin typeface="Calibri"/>
                <a:ea typeface="Calibri"/>
                <a:cs typeface="Calibri"/>
                <a:sym typeface="Calibri"/>
              </a:defRPr>
            </a:lvl1pPr>
          </a:lstStyle>
          <a:p>
            <a:pPr lvl="0">
              <a:defRPr sz="1800" b="0">
                <a:solidFill>
                  <a:srgbClr val="000000"/>
                </a:solidFill>
              </a:defRPr>
            </a:pPr>
            <a:r>
              <a:rPr sz="1650"/>
              <a:t>HBase</a:t>
            </a:r>
          </a:p>
        </p:txBody>
      </p:sp>
      <p:grpSp>
        <p:nvGrpSpPr>
          <p:cNvPr id="394" name="Group 394"/>
          <p:cNvGrpSpPr/>
          <p:nvPr/>
        </p:nvGrpSpPr>
        <p:grpSpPr>
          <a:xfrm>
            <a:off x="1676083" y="890971"/>
            <a:ext cx="6005195" cy="985076"/>
            <a:chOff x="0" y="0"/>
            <a:chExt cx="8006925" cy="1313432"/>
          </a:xfrm>
        </p:grpSpPr>
        <p:sp>
          <p:nvSpPr>
            <p:cNvPr id="392" name="Shape 392"/>
            <p:cNvSpPr/>
            <p:nvPr/>
          </p:nvSpPr>
          <p:spPr>
            <a:xfrm>
              <a:off x="3245246" y="197428"/>
              <a:ext cx="4760026" cy="1116005"/>
            </a:xfrm>
            <a:prstGeom prst="roundRect">
              <a:avLst>
                <a:gd name="adj" fmla="val 13281"/>
              </a:avLst>
            </a:prstGeom>
            <a:solidFill>
              <a:srgbClr val="FAC090"/>
            </a:solidFill>
            <a:ln w="12700" cap="flat">
              <a:noFill/>
              <a:miter lim="400000"/>
            </a:ln>
            <a:effectLst/>
          </p:spPr>
          <p:txBody>
            <a:bodyPr wrap="square" lIns="0" tIns="0" rIns="0" bIns="0" numCol="1" anchor="ctr">
              <a:noAutofit/>
            </a:bodyPr>
            <a:lstStyle/>
            <a:p>
              <a:pPr lvl="0">
                <a:defRPr sz="2400"/>
              </a:pPr>
              <a:endParaRPr/>
            </a:p>
          </p:txBody>
        </p:sp>
        <p:sp>
          <p:nvSpPr>
            <p:cNvPr id="393" name="Shape 393"/>
            <p:cNvSpPr/>
            <p:nvPr/>
          </p:nvSpPr>
          <p:spPr>
            <a:xfrm>
              <a:off x="0" y="0"/>
              <a:ext cx="8006926" cy="634517"/>
            </a:xfrm>
            <a:prstGeom prst="roundRect">
              <a:avLst>
                <a:gd name="adj" fmla="val 23360"/>
              </a:avLst>
            </a:prstGeom>
            <a:solidFill>
              <a:srgbClr val="FAC090"/>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3000"/>
              </a:lvl1pPr>
            </a:lstStyle>
            <a:p>
              <a:pPr lvl="0">
                <a:defRPr sz="1800"/>
              </a:pPr>
              <a:r>
                <a:rPr lang="en-US" sz="2250" dirty="0"/>
                <a:t>“</a:t>
              </a:r>
              <a:r>
                <a:rPr lang="en-US" sz="2250" dirty="0" err="1"/>
                <a:t>Uber</a:t>
              </a:r>
              <a:r>
                <a:rPr lang="en-US" sz="2250" dirty="0"/>
                <a:t>” </a:t>
              </a:r>
              <a:r>
                <a:rPr sz="2250" dirty="0"/>
                <a:t>Language</a:t>
              </a:r>
            </a:p>
          </p:txBody>
        </p:sp>
      </p:grpSp>
      <p:sp>
        <p:nvSpPr>
          <p:cNvPr id="395" name="Shape 395"/>
          <p:cNvSpPr/>
          <p:nvPr/>
        </p:nvSpPr>
        <p:spPr>
          <a:xfrm>
            <a:off x="4186873" y="940551"/>
            <a:ext cx="595616" cy="397455"/>
          </a:xfrm>
          <a:prstGeom prst="roundRect">
            <a:avLst>
              <a:gd name="adj" fmla="val 27969"/>
            </a:avLst>
          </a:prstGeom>
          <a:solidFill>
            <a:srgbClr val="C0504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500"/>
            </a:lvl1pPr>
          </a:lstStyle>
          <a:p>
            <a:pPr lvl="0">
              <a:defRPr sz="1800"/>
            </a:pPr>
            <a:r>
              <a:rPr sz="1125"/>
              <a:t>Matrix</a:t>
            </a:r>
          </a:p>
        </p:txBody>
      </p:sp>
      <p:sp>
        <p:nvSpPr>
          <p:cNvPr id="397" name="Shape 397"/>
          <p:cNvSpPr/>
          <p:nvPr/>
        </p:nvSpPr>
        <p:spPr>
          <a:xfrm>
            <a:off x="4859344" y="931092"/>
            <a:ext cx="1111440" cy="397455"/>
          </a:xfrm>
          <a:prstGeom prst="roundRect">
            <a:avLst>
              <a:gd name="adj" fmla="val 27969"/>
            </a:avLst>
          </a:prstGeom>
          <a:solidFill>
            <a:srgbClr val="A5D6E3"/>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500"/>
            </a:lvl1pPr>
          </a:lstStyle>
          <a:p>
            <a:pPr lvl="0">
              <a:defRPr sz="1800"/>
            </a:pPr>
            <a:r>
              <a:rPr sz="1125" dirty="0"/>
              <a:t>Databag</a:t>
            </a:r>
          </a:p>
        </p:txBody>
      </p:sp>
      <p:sp>
        <p:nvSpPr>
          <p:cNvPr id="398" name="Shape 398"/>
          <p:cNvSpPr/>
          <p:nvPr/>
        </p:nvSpPr>
        <p:spPr>
          <a:xfrm>
            <a:off x="4201834" y="1626491"/>
            <a:ext cx="3351764" cy="220981"/>
          </a:xfrm>
          <a:prstGeom prst="roundRect">
            <a:avLst>
              <a:gd name="adj" fmla="val 40763"/>
            </a:avLst>
          </a:prstGeom>
          <a:solidFill>
            <a:srgbClr val="F79646"/>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100"/>
            </a:lvl1pPr>
          </a:lstStyle>
          <a:p>
            <a:pPr lvl="0">
              <a:defRPr sz="1800"/>
            </a:pPr>
            <a:r>
              <a:rPr sz="825"/>
              <a:t>Control-Flow</a:t>
            </a:r>
          </a:p>
        </p:txBody>
      </p:sp>
      <p:sp>
        <p:nvSpPr>
          <p:cNvPr id="399" name="Shape 399"/>
          <p:cNvSpPr/>
          <p:nvPr/>
        </p:nvSpPr>
        <p:spPr>
          <a:xfrm>
            <a:off x="5223912" y="3003716"/>
            <a:ext cx="1043382" cy="1025739"/>
          </a:xfrm>
          <a:prstGeom prst="roundRect">
            <a:avLst>
              <a:gd name="adj" fmla="val 10023"/>
            </a:avLst>
          </a:prstGeom>
          <a:solidFill>
            <a:srgbClr val="7C9647"/>
          </a:solidFill>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defRPr sz="2100" b="1">
                <a:solidFill>
                  <a:srgbClr val="FFFFFF"/>
                </a:solidFill>
                <a:latin typeface="Calibri"/>
                <a:ea typeface="Calibri"/>
                <a:cs typeface="Calibri"/>
                <a:sym typeface="Calibri"/>
              </a:defRPr>
            </a:lvl1pPr>
          </a:lstStyle>
          <a:p>
            <a:pPr lvl="0">
              <a:defRPr sz="1800" b="0">
                <a:solidFill>
                  <a:srgbClr val="000000"/>
                </a:solidFill>
              </a:defRPr>
            </a:pPr>
            <a:r>
              <a:rPr lang="en-US" sz="1575" dirty="0"/>
              <a:t>IBM DB2</a:t>
            </a:r>
            <a:endParaRPr sz="1575" dirty="0"/>
          </a:p>
        </p:txBody>
      </p:sp>
      <p:sp>
        <p:nvSpPr>
          <p:cNvPr id="400" name="Shape 400"/>
          <p:cNvSpPr/>
          <p:nvPr/>
        </p:nvSpPr>
        <p:spPr>
          <a:xfrm>
            <a:off x="6374409" y="3003716"/>
            <a:ext cx="1043382" cy="1025739"/>
          </a:xfrm>
          <a:prstGeom prst="roundRect">
            <a:avLst>
              <a:gd name="adj" fmla="val 10023"/>
            </a:avLst>
          </a:prstGeom>
          <a:solidFill>
            <a:srgbClr val="4F81BD"/>
          </a:solidFill>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defRPr sz="2300" b="1">
                <a:solidFill>
                  <a:srgbClr val="FFFFFF"/>
                </a:solidFill>
                <a:latin typeface="Calibri"/>
                <a:ea typeface="Calibri"/>
                <a:cs typeface="Calibri"/>
                <a:sym typeface="Calibri"/>
              </a:defRPr>
            </a:lvl1pPr>
          </a:lstStyle>
          <a:p>
            <a:pPr lvl="0">
              <a:defRPr sz="1800" b="0">
                <a:solidFill>
                  <a:srgbClr val="000000"/>
                </a:solidFill>
              </a:defRPr>
            </a:pPr>
            <a:r>
              <a:rPr sz="1725"/>
              <a:t>ScaLapack</a:t>
            </a:r>
          </a:p>
        </p:txBody>
      </p:sp>
      <p:sp>
        <p:nvSpPr>
          <p:cNvPr id="401" name="Shape 401"/>
          <p:cNvSpPr/>
          <p:nvPr/>
        </p:nvSpPr>
        <p:spPr>
          <a:xfrm>
            <a:off x="4192309" y="1371221"/>
            <a:ext cx="3351764" cy="220981"/>
          </a:xfrm>
          <a:prstGeom prst="roundRect">
            <a:avLst>
              <a:gd name="adj" fmla="val 40763"/>
            </a:avLst>
          </a:prstGeom>
          <a:solidFill>
            <a:srgbClr val="CDDDA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100"/>
            </a:lvl1pPr>
          </a:lstStyle>
          <a:p>
            <a:pPr lvl="0">
              <a:defRPr sz="1800"/>
            </a:pPr>
            <a:r>
              <a:rPr sz="825" dirty="0"/>
              <a:t>Stream</a:t>
            </a:r>
            <a:r>
              <a:rPr lang="en-US" sz="825" dirty="0"/>
              <a:t>s</a:t>
            </a:r>
            <a:endParaRPr sz="825" dirty="0"/>
          </a:p>
        </p:txBody>
      </p:sp>
      <p:sp>
        <p:nvSpPr>
          <p:cNvPr id="402" name="Shape 402"/>
          <p:cNvSpPr/>
          <p:nvPr/>
        </p:nvSpPr>
        <p:spPr>
          <a:xfrm>
            <a:off x="6047639" y="931092"/>
            <a:ext cx="595616" cy="397455"/>
          </a:xfrm>
          <a:prstGeom prst="roundRect">
            <a:avLst>
              <a:gd name="adj" fmla="val 27969"/>
            </a:avLst>
          </a:prstGeom>
          <a:solidFill>
            <a:srgbClr val="9BBB59"/>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500" b="1"/>
            </a:lvl1pPr>
          </a:lstStyle>
          <a:p>
            <a:pPr lvl="0">
              <a:defRPr sz="1800" b="0"/>
            </a:pPr>
            <a:r>
              <a:rPr lang="en-US" sz="1125" dirty="0" smtClean="0"/>
              <a:t>?</a:t>
            </a:r>
            <a:endParaRPr sz="1125" dirty="0"/>
          </a:p>
        </p:txBody>
      </p:sp>
      <p:sp>
        <p:nvSpPr>
          <p:cNvPr id="403" name="Shape 403"/>
          <p:cNvSpPr/>
          <p:nvPr/>
        </p:nvSpPr>
        <p:spPr>
          <a:xfrm>
            <a:off x="4147420" y="3003716"/>
            <a:ext cx="969071" cy="1025739"/>
          </a:xfrm>
          <a:prstGeom prst="roundRect">
            <a:avLst>
              <a:gd name="adj" fmla="val 10609"/>
            </a:avLst>
          </a:prstGeom>
          <a:solidFill>
            <a:srgbClr val="4BACC6"/>
          </a:solidFill>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lIns="0" tIns="0" rIns="0" bIns="0" anchor="ctr"/>
          <a:lstStyle>
            <a:lvl1pPr algn="ctr">
              <a:defRPr sz="2300" b="1">
                <a:solidFill>
                  <a:srgbClr val="FFFFFF"/>
                </a:solidFill>
                <a:latin typeface="Calibri"/>
                <a:ea typeface="Calibri"/>
                <a:cs typeface="Calibri"/>
                <a:sym typeface="Calibri"/>
              </a:defRPr>
            </a:lvl1pPr>
          </a:lstStyle>
          <a:p>
            <a:pPr lvl="0">
              <a:defRPr sz="1800" b="0">
                <a:solidFill>
                  <a:srgbClr val="000000"/>
                </a:solidFill>
              </a:defRPr>
            </a:pPr>
            <a:r>
              <a:rPr lang="en-US" sz="1725" dirty="0"/>
              <a:t>Apache Spark</a:t>
            </a:r>
            <a:endParaRPr sz="1725" dirty="0"/>
          </a:p>
        </p:txBody>
      </p:sp>
      <p:sp>
        <p:nvSpPr>
          <p:cNvPr id="404" name="Shape 404"/>
          <p:cNvSpPr/>
          <p:nvPr/>
        </p:nvSpPr>
        <p:spPr>
          <a:xfrm>
            <a:off x="4136663" y="4117931"/>
            <a:ext cx="990584" cy="475888"/>
          </a:xfrm>
          <a:prstGeom prst="roundRect">
            <a:avLst>
              <a:gd name="adj" fmla="val 23360"/>
            </a:avLst>
          </a:prstGeom>
          <a:solidFill>
            <a:srgbClr val="535353"/>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2200" b="1">
                <a:solidFill>
                  <a:srgbClr val="FFFFFF"/>
                </a:solidFill>
                <a:latin typeface="Calibri"/>
                <a:ea typeface="Calibri"/>
                <a:cs typeface="Calibri"/>
                <a:sym typeface="Calibri"/>
              </a:defRPr>
            </a:lvl1pPr>
          </a:lstStyle>
          <a:p>
            <a:pPr lvl="0">
              <a:defRPr sz="1800" b="0">
                <a:solidFill>
                  <a:srgbClr val="000000"/>
                </a:solidFill>
              </a:defRPr>
            </a:pPr>
            <a:r>
              <a:rPr sz="1650"/>
              <a:t>Tachyon</a:t>
            </a:r>
          </a:p>
        </p:txBody>
      </p:sp>
      <p:sp>
        <p:nvSpPr>
          <p:cNvPr id="24" name="Shape 1176"/>
          <p:cNvSpPr>
            <a:spLocks noGrp="1"/>
          </p:cNvSpPr>
          <p:nvPr>
            <p:ph type="title"/>
          </p:nvPr>
        </p:nvSpPr>
        <p:spPr>
          <a:xfrm>
            <a:off x="1485900" y="0"/>
            <a:ext cx="6172200" cy="857250"/>
          </a:xfrm>
          <a:prstGeom prst="rect">
            <a:avLst/>
          </a:prstGeom>
        </p:spPr>
        <p:txBody>
          <a:bodyPr/>
          <a:lstStyle/>
          <a:p>
            <a:pPr lvl="0">
              <a:defRPr sz="1800"/>
            </a:pPr>
            <a:r>
              <a:rPr lang="en-US" sz="3150" dirty="0" smtClean="0"/>
              <a:t>Database Mosaics</a:t>
            </a:r>
            <a:endParaRPr sz="3150" dirty="0"/>
          </a:p>
        </p:txBody>
      </p:sp>
    </p:spTree>
    <p:extLst>
      <p:ext uri="{BB962C8B-B14F-4D97-AF65-F5344CB8AC3E}">
        <p14:creationId xmlns:p14="http://schemas.microsoft.com/office/powerpoint/2010/main" val="96666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1200150" y="971550"/>
            <a:ext cx="4914900" cy="3997948"/>
          </a:xfrm>
          <a:prstGeom prst="rect">
            <a:avLst/>
          </a:prstGeom>
          <a:noFill/>
          <a:ln w="9525">
            <a:noFill/>
            <a:miter lim="800000"/>
            <a:headEnd/>
            <a:tailEnd/>
          </a:ln>
          <a:effectLst/>
        </p:spPr>
        <p:txBody>
          <a:bodyPr vert="horz" wrap="square" lIns="68580" tIns="0" rIns="68580" bIns="0" numCol="1" anchor="ctr" anchorCtr="0" compatLnSpc="1">
            <a:prstTxWarp prst="textNoShape">
              <a:avLst/>
            </a:prstTxWarp>
            <a:noAutofit/>
          </a:bodyPr>
          <a:lstStyle/>
          <a:p>
            <a:pPr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initialize points and clusters</a:t>
            </a:r>
            <a:r>
              <a:rPr lang="en-US" altLang="en-US" sz="1050" dirty="0">
                <a:solidFill>
                  <a:srgbClr val="A71D5D"/>
                </a:solidFill>
                <a:latin typeface="Consolas" pitchFamily="49" charset="0"/>
                <a:cs typeface="Consolas" pitchFamily="49" charset="0"/>
              </a:rPr>
              <a:t/>
            </a:r>
            <a:br>
              <a:rPr lang="en-US" altLang="en-US" sz="1050" dirty="0">
                <a:solidFill>
                  <a:srgbClr val="A71D5D"/>
                </a:solidFill>
                <a:latin typeface="Consolas" pitchFamily="49" charset="0"/>
                <a:cs typeface="Consolas" pitchFamily="49" charset="0"/>
              </a:rPr>
            </a:br>
            <a:r>
              <a:rPr lang="en-US" altLang="en-US" sz="1050" dirty="0">
                <a:solidFill>
                  <a:srgbClr val="A71D5D"/>
                </a:solidFill>
                <a:latin typeface="Consolas" pitchFamily="49" charset="0"/>
                <a:cs typeface="Consolas" pitchFamily="49" charset="0"/>
              </a:rPr>
              <a:t>while </a:t>
            </a:r>
            <a:r>
              <a:rPr lang="en-US" altLang="en-US" sz="1050" dirty="0">
                <a:solidFill>
                  <a:srgbClr val="33333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epsilon)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clusters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points)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c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ctrds.minBy</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distanceTo</a:t>
            </a:r>
            <a:r>
              <a:rPr lang="en-US" altLang="en-US" sz="1050" dirty="0">
                <a:solidFill>
                  <a:srgbClr val="333333"/>
                </a:solidFill>
                <a:latin typeface="Consolas" pitchFamily="49" charset="0"/>
                <a:cs typeface="Consolas" pitchFamily="49" charset="0"/>
              </a:rPr>
              <a:t>(p)).get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Solution(c.id, </a:t>
            </a:r>
            <a:r>
              <a:rPr lang="en-US" altLang="en-US" sz="1050" dirty="0" err="1">
                <a:solidFill>
                  <a:srgbClr val="333333"/>
                </a:solidFill>
                <a:latin typeface="Consolas" pitchFamily="49" charset="0"/>
                <a:cs typeface="Consolas" pitchFamily="49" charset="0"/>
              </a:rPr>
              <a:t>p.p</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groupBy</a:t>
            </a:r>
            <a:r>
              <a:rPr lang="en-US" altLang="en-US" sz="1050" dirty="0">
                <a:solidFill>
                  <a:srgbClr val="333333"/>
                </a:solidFill>
                <a:latin typeface="Consolas" pitchFamily="49" charset="0"/>
                <a:cs typeface="Consolas" pitchFamily="49" charset="0"/>
              </a:rPr>
              <a:t>(_.</a:t>
            </a:r>
            <a:r>
              <a:rPr lang="en-US" altLang="en-US" sz="1050" dirty="0" err="1">
                <a:solidFill>
                  <a:srgbClr val="333333"/>
                </a:solidFill>
                <a:latin typeface="Consolas" pitchFamily="49" charset="0"/>
                <a:cs typeface="Consolas" pitchFamily="49" charset="0"/>
              </a:rPr>
              <a:t>cid</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new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newCtrds</a:t>
            </a:r>
            <a:r>
              <a:rPr lang="en-US" altLang="en-US" sz="1050" dirty="0">
                <a:solidFill>
                  <a:srgbClr val="795DA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clusters)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).sum()</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Point(</a:t>
            </a:r>
            <a:r>
              <a:rPr lang="en-US" altLang="en-US" sz="1050" dirty="0" err="1">
                <a:solidFill>
                  <a:srgbClr val="333333"/>
                </a:solidFill>
                <a:latin typeface="Consolas" pitchFamily="49" charset="0"/>
                <a:cs typeface="Consolas" pitchFamily="49" charset="0"/>
              </a:rPr>
              <a:t>c.key</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the total change in all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distances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x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y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if</a:t>
            </a:r>
            <a:r>
              <a:rPr lang="en-US" altLang="en-US" sz="1050" dirty="0">
                <a:solidFill>
                  <a:srgbClr val="333333"/>
                </a:solidFill>
                <a:latin typeface="Consolas" pitchFamily="49" charset="0"/>
                <a:cs typeface="Consolas" pitchFamily="49" charset="0"/>
              </a:rPr>
              <a:t> x.id == y.id)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t>
            </a:r>
            <a:r>
              <a:rPr lang="en-US" altLang="en-US" sz="1050" dirty="0">
                <a:solidFill>
                  <a:srgbClr val="333333"/>
                </a:solidFill>
                <a:latin typeface="Consolas" pitchFamily="49" charset="0"/>
                <a:cs typeface="Consolas" pitchFamily="49" charset="0"/>
              </a:rPr>
              <a:t>(x, y)</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distances.sum</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use the new centroids in the next iteration</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ctrds</a:t>
            </a:r>
            <a:r>
              <a:rPr lang="en-US" altLang="en-US" sz="1050" dirty="0">
                <a:solidFill>
                  <a:srgbClr val="795DA3"/>
                </a:solidFill>
                <a:latin typeface="Consolas" pitchFamily="49" charset="0"/>
                <a:cs typeface="Consolas" pitchFamily="49" charset="0"/>
              </a:rPr>
              <a:t> </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r>
            <a:br>
              <a:rPr lang="en-US" altLang="en-US" sz="1050" dirty="0">
                <a:solidFill>
                  <a:srgbClr val="333333"/>
                </a:solidFill>
                <a:latin typeface="Consolas" pitchFamily="49" charset="0"/>
                <a:cs typeface="Consolas" pitchFamily="49" charset="0"/>
              </a:rPr>
            </a:br>
            <a:r>
              <a:rPr lang="en-US" altLang="en-US" sz="1050" dirty="0">
                <a:solidFill>
                  <a:srgbClr val="333333"/>
                </a:solidFill>
                <a:latin typeface="Consolas" pitchFamily="49" charset="0"/>
                <a:cs typeface="Consolas" pitchFamily="49" charset="0"/>
              </a:rPr>
              <a:t>} </a:t>
            </a:r>
          </a:p>
          <a:p>
            <a:pPr lvl="0" fontAlgn="base">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finalize result</a:t>
            </a:r>
          </a:p>
        </p:txBody>
      </p:sp>
      <p:sp>
        <p:nvSpPr>
          <p:cNvPr id="2" name="Title 1"/>
          <p:cNvSpPr>
            <a:spLocks noGrp="1"/>
          </p:cNvSpPr>
          <p:nvPr>
            <p:ph type="title"/>
          </p:nvPr>
        </p:nvSpPr>
        <p:spPr/>
        <p:txBody>
          <a:bodyPr>
            <a:normAutofit fontScale="90000"/>
          </a:bodyPr>
          <a:lstStyle/>
          <a:p>
            <a:r>
              <a:rPr lang="en-US" dirty="0" smtClean="0"/>
              <a:t>Emma: Key Features</a:t>
            </a:r>
            <a:endParaRPr lang="en-US" b="1" dirty="0"/>
          </a:p>
        </p:txBody>
      </p:sp>
      <p:sp>
        <p:nvSpPr>
          <p:cNvPr id="14" name="Content Placeholder 7"/>
          <p:cNvSpPr txBox="1">
            <a:spLocks/>
          </p:cNvSpPr>
          <p:nvPr/>
        </p:nvSpPr>
        <p:spPr>
          <a:xfrm>
            <a:off x="5429250" y="1065848"/>
            <a:ext cx="2571750" cy="421195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50" dirty="0" smtClean="0">
                <a:cs typeface="Consolas"/>
              </a:rPr>
              <a:t>Deeply Embedded in Scala</a:t>
            </a:r>
            <a:endParaRPr lang="en-US" sz="1350" dirty="0" smtClean="0">
              <a:cs typeface="Courier New" panose="02070309020205020404" pitchFamily="49" charset="0"/>
            </a:endParaRPr>
          </a:p>
          <a:p>
            <a:pPr>
              <a:buFont typeface="Wingdings" panose="05000000000000000000" pitchFamily="2" charset="2"/>
              <a:buChar char="§"/>
            </a:pPr>
            <a:r>
              <a:rPr lang="en-US" sz="1050" dirty="0" smtClean="0">
                <a:cs typeface="Consolas"/>
              </a:rPr>
              <a:t>Relax! This is not a new language</a:t>
            </a:r>
          </a:p>
          <a:p>
            <a:pPr>
              <a:buFont typeface="Wingdings" panose="05000000000000000000" pitchFamily="2" charset="2"/>
              <a:buChar char="§"/>
            </a:pPr>
            <a:endParaRPr lang="en-US" sz="1050" dirty="0">
              <a:cs typeface="Consolas"/>
            </a:endParaRPr>
          </a:p>
        </p:txBody>
      </p:sp>
    </p:spTree>
    <p:custDataLst>
      <p:tags r:id="rId1"/>
    </p:custDataLst>
    <p:extLst>
      <p:ext uri="{BB962C8B-B14F-4D97-AF65-F5344CB8AC3E}">
        <p14:creationId xmlns:p14="http://schemas.microsoft.com/office/powerpoint/2010/main" val="1732325187"/>
      </p:ext>
    </p:extLst>
  </p:cSld>
  <p:clrMapOvr>
    <a:masterClrMapping/>
  </p:clrMapOvr>
  <mc:AlternateContent xmlns:mc="http://schemas.openxmlformats.org/markup-compatibility/2006">
    <mc:Choice xmlns:p14="http://schemas.microsoft.com/office/powerpoint/2010/main" Requires="p14">
      <p:transition p14:dur="0" advTm="155306"/>
    </mc:Choice>
    <mc:Fallback>
      <p:transition advTm="1553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1200150" y="971550"/>
            <a:ext cx="4914900" cy="3997948"/>
          </a:xfrm>
          <a:prstGeom prst="rect">
            <a:avLst/>
          </a:prstGeom>
          <a:noFill/>
          <a:ln w="9525">
            <a:noFill/>
            <a:miter lim="800000"/>
            <a:headEnd/>
            <a:tailEnd/>
          </a:ln>
          <a:effectLst/>
        </p:spPr>
        <p:txBody>
          <a:bodyPr vert="horz" wrap="square" lIns="68580" tIns="0" rIns="68580" bIns="0" numCol="1" anchor="ctr" anchorCtr="0" compatLnSpc="1">
            <a:prstTxWarp prst="textNoShape">
              <a:avLst/>
            </a:prstTxWarp>
            <a:noAutofit/>
          </a:bodyPr>
          <a:lstStyle/>
          <a:p>
            <a:pPr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initialize points and clusters</a:t>
            </a:r>
            <a:r>
              <a:rPr lang="en-US" altLang="en-US" sz="1050" dirty="0">
                <a:solidFill>
                  <a:srgbClr val="A71D5D"/>
                </a:solidFill>
                <a:latin typeface="Consolas" pitchFamily="49" charset="0"/>
                <a:cs typeface="Consolas" pitchFamily="49" charset="0"/>
              </a:rPr>
              <a:t/>
            </a:r>
            <a:br>
              <a:rPr lang="en-US" altLang="en-US" sz="1050" dirty="0">
                <a:solidFill>
                  <a:srgbClr val="A71D5D"/>
                </a:solidFill>
                <a:latin typeface="Consolas" pitchFamily="49" charset="0"/>
                <a:cs typeface="Consolas" pitchFamily="49" charset="0"/>
              </a:rPr>
            </a:br>
            <a:r>
              <a:rPr lang="en-US" altLang="en-US" sz="1050" dirty="0">
                <a:solidFill>
                  <a:srgbClr val="A71D5D"/>
                </a:solidFill>
                <a:latin typeface="Consolas" pitchFamily="49" charset="0"/>
                <a:cs typeface="Consolas" pitchFamily="49" charset="0"/>
              </a:rPr>
              <a:t>while </a:t>
            </a:r>
            <a:r>
              <a:rPr lang="en-US" altLang="en-US" sz="1050" dirty="0">
                <a:solidFill>
                  <a:srgbClr val="33333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epsilon)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clusters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points)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c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ctrds.minBy</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distanceTo</a:t>
            </a:r>
            <a:r>
              <a:rPr lang="en-US" altLang="en-US" sz="1050" dirty="0">
                <a:solidFill>
                  <a:srgbClr val="333333"/>
                </a:solidFill>
                <a:latin typeface="Consolas" pitchFamily="49" charset="0"/>
                <a:cs typeface="Consolas" pitchFamily="49" charset="0"/>
              </a:rPr>
              <a:t>(p)).get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Solution(c.id, </a:t>
            </a:r>
            <a:r>
              <a:rPr lang="en-US" altLang="en-US" sz="1050" dirty="0" err="1">
                <a:solidFill>
                  <a:srgbClr val="333333"/>
                </a:solidFill>
                <a:latin typeface="Consolas" pitchFamily="49" charset="0"/>
                <a:cs typeface="Consolas" pitchFamily="49" charset="0"/>
              </a:rPr>
              <a:t>p.p</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groupBy</a:t>
            </a:r>
            <a:r>
              <a:rPr lang="en-US" altLang="en-US" sz="1050" dirty="0">
                <a:solidFill>
                  <a:srgbClr val="333333"/>
                </a:solidFill>
                <a:latin typeface="Consolas" pitchFamily="49" charset="0"/>
                <a:cs typeface="Consolas" pitchFamily="49" charset="0"/>
              </a:rPr>
              <a:t>(_.</a:t>
            </a:r>
            <a:r>
              <a:rPr lang="en-US" altLang="en-US" sz="1050" dirty="0" err="1">
                <a:solidFill>
                  <a:srgbClr val="333333"/>
                </a:solidFill>
                <a:latin typeface="Consolas" pitchFamily="49" charset="0"/>
                <a:cs typeface="Consolas" pitchFamily="49" charset="0"/>
              </a:rPr>
              <a:t>cid</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new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newCtrds</a:t>
            </a:r>
            <a:r>
              <a:rPr lang="en-US" altLang="en-US" sz="1050" dirty="0">
                <a:solidFill>
                  <a:srgbClr val="795DA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clusters)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).sum()</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Point(</a:t>
            </a:r>
            <a:r>
              <a:rPr lang="en-US" altLang="en-US" sz="1050" dirty="0" err="1">
                <a:solidFill>
                  <a:srgbClr val="333333"/>
                </a:solidFill>
                <a:latin typeface="Consolas" pitchFamily="49" charset="0"/>
                <a:cs typeface="Consolas" pitchFamily="49" charset="0"/>
              </a:rPr>
              <a:t>c.key</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the total change in all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distances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x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y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if</a:t>
            </a:r>
            <a:r>
              <a:rPr lang="en-US" altLang="en-US" sz="1050" dirty="0">
                <a:solidFill>
                  <a:srgbClr val="333333"/>
                </a:solidFill>
                <a:latin typeface="Consolas" pitchFamily="49" charset="0"/>
                <a:cs typeface="Consolas" pitchFamily="49" charset="0"/>
              </a:rPr>
              <a:t> x.id == y.id)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t>
            </a:r>
            <a:r>
              <a:rPr lang="en-US" altLang="en-US" sz="1050" dirty="0">
                <a:solidFill>
                  <a:srgbClr val="333333"/>
                </a:solidFill>
                <a:latin typeface="Consolas" pitchFamily="49" charset="0"/>
                <a:cs typeface="Consolas" pitchFamily="49" charset="0"/>
              </a:rPr>
              <a:t>(x, y)</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distances.sum</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use the new centroids in the next iteration</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ctrds</a:t>
            </a:r>
            <a:r>
              <a:rPr lang="en-US" altLang="en-US" sz="1050" dirty="0">
                <a:solidFill>
                  <a:srgbClr val="795DA3"/>
                </a:solidFill>
                <a:latin typeface="Consolas" pitchFamily="49" charset="0"/>
                <a:cs typeface="Consolas" pitchFamily="49" charset="0"/>
              </a:rPr>
              <a:t> </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r>
            <a:br>
              <a:rPr lang="en-US" altLang="en-US" sz="1050" dirty="0">
                <a:solidFill>
                  <a:srgbClr val="333333"/>
                </a:solidFill>
                <a:latin typeface="Consolas" pitchFamily="49" charset="0"/>
                <a:cs typeface="Consolas" pitchFamily="49" charset="0"/>
              </a:rPr>
            </a:br>
            <a:r>
              <a:rPr lang="en-US" altLang="en-US" sz="1050" dirty="0">
                <a:solidFill>
                  <a:srgbClr val="333333"/>
                </a:solidFill>
                <a:latin typeface="Consolas" pitchFamily="49" charset="0"/>
                <a:cs typeface="Consolas" pitchFamily="49" charset="0"/>
              </a:rPr>
              <a:t>} </a:t>
            </a:r>
          </a:p>
          <a:p>
            <a:pPr lvl="0" fontAlgn="base">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finalize result</a:t>
            </a:r>
          </a:p>
        </p:txBody>
      </p:sp>
      <p:sp>
        <p:nvSpPr>
          <p:cNvPr id="2" name="Title 1"/>
          <p:cNvSpPr>
            <a:spLocks noGrp="1"/>
          </p:cNvSpPr>
          <p:nvPr>
            <p:ph type="title"/>
          </p:nvPr>
        </p:nvSpPr>
        <p:spPr/>
        <p:txBody>
          <a:bodyPr>
            <a:normAutofit fontScale="90000"/>
          </a:bodyPr>
          <a:lstStyle/>
          <a:p>
            <a:r>
              <a:rPr lang="en-US" dirty="0" smtClean="0"/>
              <a:t>Emma: Key Features</a:t>
            </a:r>
            <a:endParaRPr lang="en-US" b="1" dirty="0"/>
          </a:p>
        </p:txBody>
      </p:sp>
      <p:sp>
        <p:nvSpPr>
          <p:cNvPr id="5" name="Content Placeholder 7"/>
          <p:cNvSpPr>
            <a:spLocks noGrp="1"/>
          </p:cNvSpPr>
          <p:nvPr>
            <p:ph sz="quarter" idx="4294967295"/>
          </p:nvPr>
        </p:nvSpPr>
        <p:spPr>
          <a:xfrm>
            <a:off x="5429250" y="1065848"/>
            <a:ext cx="2571750" cy="4211955"/>
          </a:xfrm>
        </p:spPr>
        <p:txBody>
          <a:bodyPr>
            <a:normAutofit/>
          </a:bodyPr>
          <a:lstStyle/>
          <a:p>
            <a:pPr marL="0" indent="0">
              <a:buNone/>
            </a:pPr>
            <a:r>
              <a:rPr lang="en-US" sz="1350" dirty="0">
                <a:solidFill>
                  <a:schemeClr val="bg1">
                    <a:lumMod val="50000"/>
                  </a:schemeClr>
                </a:solidFill>
                <a:cs typeface="Consolas"/>
              </a:rPr>
              <a:t>Deeply Embedded in </a:t>
            </a:r>
            <a:r>
              <a:rPr lang="en-US" sz="1350" dirty="0" err="1">
                <a:solidFill>
                  <a:schemeClr val="bg1">
                    <a:lumMod val="50000"/>
                  </a:schemeClr>
                </a:solidFill>
                <a:cs typeface="Consolas"/>
              </a:rPr>
              <a:t>Scala</a:t>
            </a:r>
            <a:endParaRPr lang="en-US" sz="1350" dirty="0">
              <a:solidFill>
                <a:schemeClr val="bg1">
                  <a:lumMod val="50000"/>
                </a:schemeClr>
              </a:solidFill>
              <a:cs typeface="Courier New" panose="02070309020205020404" pitchFamily="49" charset="0"/>
            </a:endParaRPr>
          </a:p>
          <a:p>
            <a:pPr>
              <a:buFont typeface="Wingdings" panose="05000000000000000000" pitchFamily="2" charset="2"/>
              <a:buChar char="§"/>
            </a:pPr>
            <a:r>
              <a:rPr lang="en-US" sz="1050" dirty="0">
                <a:solidFill>
                  <a:schemeClr val="bg1">
                    <a:lumMod val="50000"/>
                  </a:schemeClr>
                </a:solidFill>
                <a:cs typeface="Consolas"/>
              </a:rPr>
              <a:t>Relax! This is not a new language</a:t>
            </a:r>
          </a:p>
          <a:p>
            <a:pPr>
              <a:buFont typeface="Wingdings" panose="05000000000000000000" pitchFamily="2" charset="2"/>
              <a:buChar char="§"/>
            </a:pPr>
            <a:endParaRPr lang="en-US" sz="1050" dirty="0">
              <a:cs typeface="Consolas"/>
            </a:endParaRPr>
          </a:p>
          <a:p>
            <a:pPr marL="0" indent="0">
              <a:buNone/>
            </a:pPr>
            <a:r>
              <a:rPr lang="en-US" sz="1350" dirty="0">
                <a:cs typeface="Consolas"/>
              </a:rPr>
              <a:t>Core type: </a:t>
            </a:r>
            <a:r>
              <a:rPr lang="en-US" sz="1350" b="1" dirty="0" err="1">
                <a:cs typeface="Courier New" panose="02070309020205020404" pitchFamily="49" charset="0"/>
              </a:rPr>
              <a:t>DataBag</a:t>
            </a:r>
            <a:endParaRPr lang="en-US" sz="1350" dirty="0">
              <a:cs typeface="Courier New" panose="02070309020205020404" pitchFamily="49" charset="0"/>
            </a:endParaRPr>
          </a:p>
          <a:p>
            <a:pPr>
              <a:buFont typeface="Wingdings" panose="05000000000000000000" pitchFamily="2" charset="2"/>
              <a:buChar char="§"/>
            </a:pPr>
            <a:r>
              <a:rPr lang="en-US" sz="1050" dirty="0" err="1">
                <a:cs typeface="Consolas"/>
              </a:rPr>
              <a:t>a.k.a</a:t>
            </a:r>
            <a:r>
              <a:rPr lang="en-US" sz="1050" dirty="0">
                <a:cs typeface="Consolas"/>
              </a:rPr>
              <a:t> </a:t>
            </a:r>
            <a:r>
              <a:rPr lang="en-US" sz="1050" b="1" dirty="0">
                <a:cs typeface="Consolas"/>
              </a:rPr>
              <a:t>RDD </a:t>
            </a:r>
            <a:r>
              <a:rPr lang="en-US" sz="1050" dirty="0">
                <a:cs typeface="Consolas"/>
              </a:rPr>
              <a:t>(Spark) / </a:t>
            </a:r>
            <a:r>
              <a:rPr lang="en-US" sz="1050" b="1" dirty="0" err="1">
                <a:cs typeface="Consolas"/>
              </a:rPr>
              <a:t>DataSet</a:t>
            </a:r>
            <a:r>
              <a:rPr lang="en-US" sz="1050" dirty="0">
                <a:cs typeface="Consolas"/>
              </a:rPr>
              <a:t> (</a:t>
            </a:r>
            <a:r>
              <a:rPr lang="en-US" sz="1050" dirty="0" err="1">
                <a:cs typeface="Consolas"/>
              </a:rPr>
              <a:t>Flink</a:t>
            </a:r>
            <a:r>
              <a:rPr lang="en-US" sz="1050" dirty="0">
                <a:cs typeface="Consolas"/>
              </a:rPr>
              <a:t>)</a:t>
            </a:r>
          </a:p>
          <a:p>
            <a:pPr>
              <a:buFont typeface="Wingdings" panose="05000000000000000000" pitchFamily="2" charset="2"/>
              <a:buChar char="§"/>
            </a:pPr>
            <a:r>
              <a:rPr lang="en-US" sz="1050" dirty="0">
                <a:cs typeface="Consolas"/>
              </a:rPr>
              <a:t>Based on </a:t>
            </a:r>
            <a:r>
              <a:rPr lang="en-US" sz="1050" b="1" dirty="0">
                <a:cs typeface="Consolas"/>
              </a:rPr>
              <a:t>union</a:t>
            </a:r>
            <a:r>
              <a:rPr lang="en-US" sz="1050" dirty="0">
                <a:cs typeface="Consolas"/>
              </a:rPr>
              <a:t> algebra &amp; folds</a:t>
            </a:r>
          </a:p>
          <a:p>
            <a:pPr marL="0" indent="0">
              <a:buNone/>
            </a:pPr>
            <a:endParaRPr lang="en-US" sz="1050" dirty="0">
              <a:cs typeface="Consolas"/>
            </a:endParaRPr>
          </a:p>
          <a:p>
            <a:pPr>
              <a:buFont typeface="Wingdings" panose="05000000000000000000" pitchFamily="2" charset="2"/>
              <a:buChar char="§"/>
            </a:pPr>
            <a:endParaRPr lang="en-US" sz="1050" dirty="0">
              <a:cs typeface="Consolas"/>
            </a:endParaRPr>
          </a:p>
        </p:txBody>
      </p:sp>
    </p:spTree>
    <p:custDataLst>
      <p:tags r:id="rId1"/>
    </p:custDataLst>
    <p:extLst>
      <p:ext uri="{BB962C8B-B14F-4D97-AF65-F5344CB8AC3E}">
        <p14:creationId xmlns:p14="http://schemas.microsoft.com/office/powerpoint/2010/main" val="1753615530"/>
      </p:ext>
    </p:extLst>
  </p:cSld>
  <p:clrMapOvr>
    <a:masterClrMapping/>
  </p:clrMapOvr>
  <mc:AlternateContent xmlns:mc="http://schemas.openxmlformats.org/markup-compatibility/2006">
    <mc:Choice xmlns:p14="http://schemas.microsoft.com/office/powerpoint/2010/main" Requires="p14">
      <p:transition p14:dur="0" advTm="155306"/>
    </mc:Choice>
    <mc:Fallback>
      <p:transition advTm="155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1200150" y="971550"/>
            <a:ext cx="4914900" cy="3997948"/>
          </a:xfrm>
          <a:prstGeom prst="rect">
            <a:avLst/>
          </a:prstGeom>
          <a:noFill/>
          <a:ln w="9525">
            <a:noFill/>
            <a:miter lim="800000"/>
            <a:headEnd/>
            <a:tailEnd/>
          </a:ln>
          <a:effectLst/>
        </p:spPr>
        <p:txBody>
          <a:bodyPr vert="horz" wrap="square" lIns="68580" tIns="0" rIns="68580" bIns="0" numCol="1" anchor="ctr" anchorCtr="0" compatLnSpc="1">
            <a:prstTxWarp prst="textNoShape">
              <a:avLst/>
            </a:prstTxWarp>
            <a:noAutofit/>
          </a:bodyPr>
          <a:lstStyle/>
          <a:p>
            <a:pPr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initialize points and clusters</a:t>
            </a:r>
            <a:r>
              <a:rPr lang="en-US" altLang="en-US" sz="1050" dirty="0">
                <a:solidFill>
                  <a:srgbClr val="A71D5D"/>
                </a:solidFill>
                <a:latin typeface="Consolas" pitchFamily="49" charset="0"/>
                <a:cs typeface="Consolas" pitchFamily="49" charset="0"/>
              </a:rPr>
              <a:t/>
            </a:r>
            <a:br>
              <a:rPr lang="en-US" altLang="en-US" sz="1050" dirty="0">
                <a:solidFill>
                  <a:srgbClr val="A71D5D"/>
                </a:solidFill>
                <a:latin typeface="Consolas" pitchFamily="49" charset="0"/>
                <a:cs typeface="Consolas" pitchFamily="49" charset="0"/>
              </a:rPr>
            </a:br>
            <a:r>
              <a:rPr lang="en-US" altLang="en-US" sz="1050" dirty="0">
                <a:solidFill>
                  <a:srgbClr val="A71D5D"/>
                </a:solidFill>
                <a:latin typeface="Consolas" pitchFamily="49" charset="0"/>
                <a:cs typeface="Consolas" pitchFamily="49" charset="0"/>
              </a:rPr>
              <a:t>while </a:t>
            </a:r>
            <a:r>
              <a:rPr lang="en-US" altLang="en-US" sz="1050" dirty="0">
                <a:solidFill>
                  <a:srgbClr val="33333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epsilon)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clusters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points)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c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ctrds.minBy</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distanceTo</a:t>
            </a:r>
            <a:r>
              <a:rPr lang="en-US" altLang="en-US" sz="1050" dirty="0">
                <a:solidFill>
                  <a:srgbClr val="333333"/>
                </a:solidFill>
                <a:latin typeface="Consolas" pitchFamily="49" charset="0"/>
                <a:cs typeface="Consolas" pitchFamily="49" charset="0"/>
              </a:rPr>
              <a:t>(p)).get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Solution(c.id, </a:t>
            </a:r>
            <a:r>
              <a:rPr lang="en-US" altLang="en-US" sz="1050" dirty="0" err="1">
                <a:solidFill>
                  <a:srgbClr val="333333"/>
                </a:solidFill>
                <a:latin typeface="Consolas" pitchFamily="49" charset="0"/>
                <a:cs typeface="Consolas" pitchFamily="49" charset="0"/>
              </a:rPr>
              <a:t>p.p</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groupBy</a:t>
            </a:r>
            <a:r>
              <a:rPr lang="en-US" altLang="en-US" sz="1050" dirty="0">
                <a:solidFill>
                  <a:srgbClr val="333333"/>
                </a:solidFill>
                <a:latin typeface="Consolas" pitchFamily="49" charset="0"/>
                <a:cs typeface="Consolas" pitchFamily="49" charset="0"/>
              </a:rPr>
              <a:t>(_.</a:t>
            </a:r>
            <a:r>
              <a:rPr lang="en-US" altLang="en-US" sz="1050" dirty="0" err="1">
                <a:solidFill>
                  <a:srgbClr val="333333"/>
                </a:solidFill>
                <a:latin typeface="Consolas" pitchFamily="49" charset="0"/>
                <a:cs typeface="Consolas" pitchFamily="49" charset="0"/>
              </a:rPr>
              <a:t>cid</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new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newCtrds</a:t>
            </a:r>
            <a:r>
              <a:rPr lang="en-US" altLang="en-US" sz="1050" dirty="0">
                <a:solidFill>
                  <a:srgbClr val="795DA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clusters)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).sum()</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Point(</a:t>
            </a:r>
            <a:r>
              <a:rPr lang="en-US" altLang="en-US" sz="1050" dirty="0" err="1">
                <a:solidFill>
                  <a:srgbClr val="333333"/>
                </a:solidFill>
                <a:latin typeface="Consolas" pitchFamily="49" charset="0"/>
                <a:cs typeface="Consolas" pitchFamily="49" charset="0"/>
              </a:rPr>
              <a:t>c.key</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the total change in all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distances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x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y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if</a:t>
            </a:r>
            <a:r>
              <a:rPr lang="en-US" altLang="en-US" sz="1050" dirty="0">
                <a:solidFill>
                  <a:srgbClr val="333333"/>
                </a:solidFill>
                <a:latin typeface="Consolas" pitchFamily="49" charset="0"/>
                <a:cs typeface="Consolas" pitchFamily="49" charset="0"/>
              </a:rPr>
              <a:t> x.id == y.id)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t>
            </a:r>
            <a:r>
              <a:rPr lang="en-US" altLang="en-US" sz="1050" dirty="0">
                <a:solidFill>
                  <a:srgbClr val="333333"/>
                </a:solidFill>
                <a:latin typeface="Consolas" pitchFamily="49" charset="0"/>
                <a:cs typeface="Consolas" pitchFamily="49" charset="0"/>
              </a:rPr>
              <a:t>(x, y)</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distances.sum</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use the new centroids in the next iteration</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ctrds</a:t>
            </a:r>
            <a:r>
              <a:rPr lang="en-US" altLang="en-US" sz="1050" dirty="0">
                <a:solidFill>
                  <a:srgbClr val="795DA3"/>
                </a:solidFill>
                <a:latin typeface="Consolas" pitchFamily="49" charset="0"/>
                <a:cs typeface="Consolas" pitchFamily="49" charset="0"/>
              </a:rPr>
              <a:t> </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r>
            <a:br>
              <a:rPr lang="en-US" altLang="en-US" sz="1050" dirty="0">
                <a:solidFill>
                  <a:srgbClr val="333333"/>
                </a:solidFill>
                <a:latin typeface="Consolas" pitchFamily="49" charset="0"/>
                <a:cs typeface="Consolas" pitchFamily="49" charset="0"/>
              </a:rPr>
            </a:br>
            <a:r>
              <a:rPr lang="en-US" altLang="en-US" sz="1050" dirty="0">
                <a:solidFill>
                  <a:srgbClr val="333333"/>
                </a:solidFill>
                <a:latin typeface="Consolas" pitchFamily="49" charset="0"/>
                <a:cs typeface="Consolas" pitchFamily="49" charset="0"/>
              </a:rPr>
              <a:t>} </a:t>
            </a:r>
          </a:p>
          <a:p>
            <a:pPr lvl="0" fontAlgn="base">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finalize result</a:t>
            </a:r>
          </a:p>
        </p:txBody>
      </p:sp>
      <p:sp>
        <p:nvSpPr>
          <p:cNvPr id="2" name="Title 1"/>
          <p:cNvSpPr>
            <a:spLocks noGrp="1"/>
          </p:cNvSpPr>
          <p:nvPr>
            <p:ph type="title"/>
          </p:nvPr>
        </p:nvSpPr>
        <p:spPr/>
        <p:txBody>
          <a:bodyPr>
            <a:normAutofit fontScale="90000"/>
          </a:bodyPr>
          <a:lstStyle/>
          <a:p>
            <a:r>
              <a:rPr lang="en-US" dirty="0" smtClean="0"/>
              <a:t>Emma: Key Features</a:t>
            </a:r>
            <a:endParaRPr lang="en-US" b="1" dirty="0"/>
          </a:p>
        </p:txBody>
      </p:sp>
      <p:grpSp>
        <p:nvGrpSpPr>
          <p:cNvPr id="12" name="Group 11"/>
          <p:cNvGrpSpPr/>
          <p:nvPr/>
        </p:nvGrpSpPr>
        <p:grpSpPr>
          <a:xfrm>
            <a:off x="1371600" y="1459693"/>
            <a:ext cx="4000500" cy="2746535"/>
            <a:chOff x="304800" y="2098674"/>
            <a:chExt cx="5334000" cy="3662046"/>
          </a:xfrm>
        </p:grpSpPr>
        <p:sp>
          <p:nvSpPr>
            <p:cNvPr id="3" name="Rectangle 2"/>
            <p:cNvSpPr/>
            <p:nvPr/>
          </p:nvSpPr>
          <p:spPr>
            <a:xfrm>
              <a:off x="304800" y="2098674"/>
              <a:ext cx="5334000" cy="2155826"/>
            </a:xfrm>
            <a:prstGeom prst="rect">
              <a:avLst/>
            </a:prstGeom>
            <a:no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7" name="Rectangle 6"/>
            <p:cNvSpPr/>
            <p:nvPr/>
          </p:nvSpPr>
          <p:spPr>
            <a:xfrm>
              <a:off x="304800" y="4419600"/>
              <a:ext cx="5334000" cy="1341120"/>
            </a:xfrm>
            <a:prstGeom prst="rect">
              <a:avLst/>
            </a:prstGeom>
            <a:no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grpSp>
      <p:grpSp>
        <p:nvGrpSpPr>
          <p:cNvPr id="11" name="Group 10"/>
          <p:cNvGrpSpPr/>
          <p:nvPr/>
        </p:nvGrpSpPr>
        <p:grpSpPr>
          <a:xfrm>
            <a:off x="1543050" y="2440768"/>
            <a:ext cx="3771900" cy="285275"/>
            <a:chOff x="533400" y="3406774"/>
            <a:chExt cx="5029200" cy="380366"/>
          </a:xfrm>
        </p:grpSpPr>
        <p:sp>
          <p:nvSpPr>
            <p:cNvPr id="8" name="Rectangle 7"/>
            <p:cNvSpPr/>
            <p:nvPr/>
          </p:nvSpPr>
          <p:spPr>
            <a:xfrm>
              <a:off x="533400" y="3406774"/>
              <a:ext cx="5029200" cy="174626"/>
            </a:xfrm>
            <a:prstGeom prst="rect">
              <a:avLst/>
            </a:prstGeom>
            <a:noFill/>
            <a:ln w="12700">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9" name="Rectangle 8"/>
            <p:cNvSpPr/>
            <p:nvPr/>
          </p:nvSpPr>
          <p:spPr>
            <a:xfrm>
              <a:off x="533400" y="3612514"/>
              <a:ext cx="5029200" cy="174626"/>
            </a:xfrm>
            <a:prstGeom prst="rect">
              <a:avLst/>
            </a:prstGeom>
            <a:noFill/>
            <a:ln w="12700">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grpSp>
      <p:sp>
        <p:nvSpPr>
          <p:cNvPr id="14" name="Content Placeholder 7"/>
          <p:cNvSpPr txBox="1">
            <a:spLocks/>
          </p:cNvSpPr>
          <p:nvPr/>
        </p:nvSpPr>
        <p:spPr>
          <a:xfrm>
            <a:off x="5429250" y="1065848"/>
            <a:ext cx="2571750" cy="421195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50" dirty="0">
                <a:solidFill>
                  <a:srgbClr val="7F7F7F"/>
                </a:solidFill>
                <a:cs typeface="Consolas"/>
              </a:rPr>
              <a:t>Deeply Embedded in </a:t>
            </a:r>
            <a:r>
              <a:rPr lang="en-US" sz="1350" dirty="0" err="1">
                <a:solidFill>
                  <a:srgbClr val="7F7F7F"/>
                </a:solidFill>
                <a:cs typeface="Consolas"/>
              </a:rPr>
              <a:t>Scala</a:t>
            </a:r>
            <a:endParaRPr lang="en-US" sz="1350" dirty="0">
              <a:solidFill>
                <a:srgbClr val="7F7F7F"/>
              </a:solidFill>
              <a:cs typeface="Courier New" panose="02070309020205020404" pitchFamily="49" charset="0"/>
            </a:endParaRPr>
          </a:p>
          <a:p>
            <a:pPr>
              <a:buFont typeface="Wingdings" panose="05000000000000000000" pitchFamily="2" charset="2"/>
              <a:buChar char="§"/>
            </a:pPr>
            <a:r>
              <a:rPr lang="en-US" sz="1050" dirty="0">
                <a:solidFill>
                  <a:srgbClr val="7F7F7F"/>
                </a:solidFill>
                <a:cs typeface="Consolas"/>
              </a:rPr>
              <a:t>Relax! This is not a new language</a:t>
            </a:r>
          </a:p>
          <a:p>
            <a:pPr>
              <a:buFont typeface="Wingdings" panose="05000000000000000000" pitchFamily="2" charset="2"/>
              <a:buChar char="§"/>
            </a:pPr>
            <a:endParaRPr lang="en-US" sz="1050" dirty="0">
              <a:solidFill>
                <a:srgbClr val="7F7F7F"/>
              </a:solidFill>
              <a:cs typeface="Consolas"/>
            </a:endParaRPr>
          </a:p>
          <a:p>
            <a:pPr marL="0" indent="0">
              <a:buNone/>
            </a:pPr>
            <a:r>
              <a:rPr lang="en-US" sz="1350" dirty="0">
                <a:solidFill>
                  <a:srgbClr val="7F7F7F"/>
                </a:solidFill>
                <a:cs typeface="Consolas"/>
              </a:rPr>
              <a:t>Core type: </a:t>
            </a:r>
            <a:r>
              <a:rPr lang="en-US" sz="1350" b="1" dirty="0" err="1">
                <a:solidFill>
                  <a:srgbClr val="7F7F7F"/>
                </a:solidFill>
                <a:cs typeface="Courier New" panose="02070309020205020404" pitchFamily="49" charset="0"/>
              </a:rPr>
              <a:t>DataBag</a:t>
            </a:r>
            <a:endParaRPr lang="en-US" sz="1350" dirty="0">
              <a:solidFill>
                <a:srgbClr val="7F7F7F"/>
              </a:solidFill>
              <a:cs typeface="Courier New" panose="02070309020205020404" pitchFamily="49" charset="0"/>
            </a:endParaRPr>
          </a:p>
          <a:p>
            <a:pPr>
              <a:buFont typeface="Wingdings" panose="05000000000000000000" pitchFamily="2" charset="2"/>
              <a:buChar char="§"/>
            </a:pPr>
            <a:r>
              <a:rPr lang="en-US" sz="1050" dirty="0" err="1">
                <a:solidFill>
                  <a:srgbClr val="7F7F7F"/>
                </a:solidFill>
                <a:cs typeface="Consolas"/>
              </a:rPr>
              <a:t>a.k.a</a:t>
            </a:r>
            <a:r>
              <a:rPr lang="en-US" sz="1050" dirty="0">
                <a:solidFill>
                  <a:srgbClr val="7F7F7F"/>
                </a:solidFill>
                <a:cs typeface="Consolas"/>
              </a:rPr>
              <a:t> </a:t>
            </a:r>
            <a:r>
              <a:rPr lang="en-US" sz="1050" b="1" dirty="0">
                <a:solidFill>
                  <a:srgbClr val="7F7F7F"/>
                </a:solidFill>
                <a:cs typeface="Consolas"/>
              </a:rPr>
              <a:t>RDD </a:t>
            </a:r>
            <a:r>
              <a:rPr lang="en-US" sz="1050" dirty="0">
                <a:solidFill>
                  <a:srgbClr val="7F7F7F"/>
                </a:solidFill>
                <a:cs typeface="Consolas"/>
              </a:rPr>
              <a:t>(Spark) / </a:t>
            </a:r>
            <a:r>
              <a:rPr lang="en-US" sz="1050" b="1" dirty="0" err="1">
                <a:solidFill>
                  <a:srgbClr val="7F7F7F"/>
                </a:solidFill>
                <a:cs typeface="Consolas"/>
              </a:rPr>
              <a:t>DataSet</a:t>
            </a:r>
            <a:r>
              <a:rPr lang="en-US" sz="1050" dirty="0">
                <a:solidFill>
                  <a:srgbClr val="7F7F7F"/>
                </a:solidFill>
                <a:cs typeface="Consolas"/>
              </a:rPr>
              <a:t> (</a:t>
            </a:r>
            <a:r>
              <a:rPr lang="en-US" sz="1050" dirty="0" err="1">
                <a:solidFill>
                  <a:srgbClr val="7F7F7F"/>
                </a:solidFill>
                <a:cs typeface="Consolas"/>
              </a:rPr>
              <a:t>Flink</a:t>
            </a:r>
            <a:r>
              <a:rPr lang="en-US" sz="1050" dirty="0">
                <a:solidFill>
                  <a:srgbClr val="7F7F7F"/>
                </a:solidFill>
                <a:cs typeface="Consolas"/>
              </a:rPr>
              <a:t>)</a:t>
            </a:r>
          </a:p>
          <a:p>
            <a:pPr>
              <a:buFont typeface="Wingdings" panose="05000000000000000000" pitchFamily="2" charset="2"/>
              <a:buChar char="§"/>
            </a:pPr>
            <a:r>
              <a:rPr lang="en-US" sz="1050" dirty="0">
                <a:solidFill>
                  <a:srgbClr val="7F7F7F"/>
                </a:solidFill>
                <a:cs typeface="Consolas"/>
              </a:rPr>
              <a:t>Based on </a:t>
            </a:r>
            <a:r>
              <a:rPr lang="en-US" sz="1050" b="1" dirty="0">
                <a:solidFill>
                  <a:srgbClr val="7F7F7F"/>
                </a:solidFill>
                <a:cs typeface="Consolas"/>
              </a:rPr>
              <a:t>union</a:t>
            </a:r>
            <a:r>
              <a:rPr lang="en-US" sz="1050" dirty="0">
                <a:solidFill>
                  <a:srgbClr val="7F7F7F"/>
                </a:solidFill>
                <a:cs typeface="Consolas"/>
              </a:rPr>
              <a:t> algebra &amp; folds</a:t>
            </a:r>
          </a:p>
          <a:p>
            <a:pPr>
              <a:buFont typeface="Wingdings" panose="05000000000000000000" pitchFamily="2" charset="2"/>
              <a:buChar char="§"/>
            </a:pPr>
            <a:endParaRPr lang="en-US" sz="1050" dirty="0">
              <a:cs typeface="Consolas"/>
            </a:endParaRPr>
          </a:p>
          <a:p>
            <a:pPr marL="0" indent="0">
              <a:buNone/>
            </a:pPr>
            <a:r>
              <a:rPr lang="en-US" sz="1350" dirty="0" err="1"/>
              <a:t>Scala</a:t>
            </a:r>
            <a:r>
              <a:rPr lang="en-US" sz="1350" dirty="0"/>
              <a:t> </a:t>
            </a:r>
            <a:r>
              <a:rPr lang="en-US" sz="1350" b="1" dirty="0"/>
              <a:t>for</a:t>
            </a:r>
            <a:r>
              <a:rPr lang="en-US" sz="1350" dirty="0"/>
              <a:t>-comprehensions</a:t>
            </a:r>
          </a:p>
          <a:p>
            <a:pPr>
              <a:buFont typeface="Wingdings" panose="05000000000000000000" pitchFamily="2" charset="2"/>
              <a:buChar char="§"/>
            </a:pPr>
            <a:r>
              <a:rPr lang="en-US" sz="1050" dirty="0"/>
              <a:t>Instead of </a:t>
            </a:r>
            <a:r>
              <a:rPr lang="en-US" sz="900" b="1" dirty="0">
                <a:cs typeface="Consolas"/>
              </a:rPr>
              <a:t>join</a:t>
            </a:r>
            <a:r>
              <a:rPr lang="en-US" sz="900" dirty="0"/>
              <a:t>, </a:t>
            </a:r>
            <a:r>
              <a:rPr lang="en-US" sz="900" b="1" dirty="0">
                <a:cs typeface="Consolas"/>
              </a:rPr>
              <a:t>cross</a:t>
            </a:r>
            <a:endParaRPr lang="en-US" sz="1050" b="1" dirty="0"/>
          </a:p>
          <a:p>
            <a:pPr>
              <a:buFont typeface="Wingdings" panose="05000000000000000000" pitchFamily="2" charset="2"/>
              <a:buChar char="§"/>
            </a:pPr>
            <a:r>
              <a:rPr lang="en-US" sz="1050" dirty="0">
                <a:cs typeface="Calibri"/>
              </a:rPr>
              <a:t>Like </a:t>
            </a:r>
            <a:r>
              <a:rPr lang="en-US" sz="1050" b="1" dirty="0">
                <a:cs typeface="Calibri"/>
              </a:rPr>
              <a:t>Select-From-Where</a:t>
            </a:r>
            <a:r>
              <a:rPr lang="en-US" sz="1050" dirty="0">
                <a:cs typeface="Calibri"/>
              </a:rPr>
              <a:t> in SQL</a:t>
            </a:r>
          </a:p>
          <a:p>
            <a:pPr marL="0" indent="0">
              <a:buNone/>
            </a:pPr>
            <a:endParaRPr lang="en-US" sz="1050" dirty="0">
              <a:cs typeface="Consolas"/>
            </a:endParaRPr>
          </a:p>
          <a:p>
            <a:pPr>
              <a:buFont typeface="Wingdings" panose="05000000000000000000" pitchFamily="2" charset="2"/>
              <a:buChar char="§"/>
            </a:pPr>
            <a:endParaRPr lang="en-US" sz="1050" dirty="0">
              <a:cs typeface="Consolas"/>
            </a:endParaRPr>
          </a:p>
        </p:txBody>
      </p:sp>
    </p:spTree>
    <p:custDataLst>
      <p:tags r:id="rId1"/>
    </p:custDataLst>
    <p:extLst>
      <p:ext uri="{BB962C8B-B14F-4D97-AF65-F5344CB8AC3E}">
        <p14:creationId xmlns:p14="http://schemas.microsoft.com/office/powerpoint/2010/main" val="950641282"/>
      </p:ext>
    </p:extLst>
  </p:cSld>
  <p:clrMapOvr>
    <a:masterClrMapping/>
  </p:clrMapOvr>
  <mc:AlternateContent xmlns:mc="http://schemas.openxmlformats.org/markup-compatibility/2006">
    <mc:Choice xmlns:p14="http://schemas.microsoft.com/office/powerpoint/2010/main" Requires="p14">
      <p:transition p14:dur="0" advTm="155306"/>
    </mc:Choice>
    <mc:Fallback>
      <p:transition advTm="155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43050" y="2438228"/>
            <a:ext cx="3771900" cy="130970"/>
          </a:xfrm>
          <a:prstGeom prst="rect">
            <a:avLst/>
          </a:prstGeom>
          <a:noFill/>
          <a:ln w="12700">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19" name="Rectangle 18"/>
          <p:cNvSpPr/>
          <p:nvPr/>
        </p:nvSpPr>
        <p:spPr>
          <a:xfrm>
            <a:off x="1543050" y="2592533"/>
            <a:ext cx="3771900" cy="130970"/>
          </a:xfrm>
          <a:prstGeom prst="rect">
            <a:avLst/>
          </a:prstGeom>
          <a:noFill/>
          <a:ln w="12700">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13" name="Rectangle 1"/>
          <p:cNvSpPr>
            <a:spLocks noChangeArrowheads="1"/>
          </p:cNvSpPr>
          <p:nvPr/>
        </p:nvSpPr>
        <p:spPr bwMode="auto">
          <a:xfrm>
            <a:off x="1200150" y="971550"/>
            <a:ext cx="4914900" cy="3997948"/>
          </a:xfrm>
          <a:prstGeom prst="rect">
            <a:avLst/>
          </a:prstGeom>
          <a:noFill/>
          <a:ln w="9525">
            <a:noFill/>
            <a:miter lim="800000"/>
            <a:headEnd/>
            <a:tailEnd/>
          </a:ln>
          <a:effectLst/>
        </p:spPr>
        <p:txBody>
          <a:bodyPr vert="horz" wrap="square" lIns="68580" tIns="0" rIns="68580" bIns="0" numCol="1" anchor="ctr" anchorCtr="0" compatLnSpc="1">
            <a:prstTxWarp prst="textNoShape">
              <a:avLst/>
            </a:prstTxWarp>
            <a:noAutofit/>
          </a:bodyPr>
          <a:lstStyle/>
          <a:p>
            <a:pPr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initialize points and clusters</a:t>
            </a:r>
            <a:r>
              <a:rPr lang="en-US" altLang="en-US" sz="1050" dirty="0">
                <a:solidFill>
                  <a:srgbClr val="A71D5D"/>
                </a:solidFill>
                <a:latin typeface="Consolas" pitchFamily="49" charset="0"/>
                <a:cs typeface="Consolas" pitchFamily="49" charset="0"/>
              </a:rPr>
              <a:t/>
            </a:r>
            <a:br>
              <a:rPr lang="en-US" altLang="en-US" sz="1050" dirty="0">
                <a:solidFill>
                  <a:srgbClr val="A71D5D"/>
                </a:solidFill>
                <a:latin typeface="Consolas" pitchFamily="49" charset="0"/>
                <a:cs typeface="Consolas" pitchFamily="49" charset="0"/>
              </a:rPr>
            </a:br>
            <a:r>
              <a:rPr lang="en-US" altLang="en-US" sz="1050" dirty="0">
                <a:solidFill>
                  <a:srgbClr val="A71D5D"/>
                </a:solidFill>
                <a:latin typeface="Consolas" pitchFamily="49" charset="0"/>
                <a:cs typeface="Consolas" pitchFamily="49" charset="0"/>
              </a:rPr>
              <a:t>while </a:t>
            </a:r>
            <a:r>
              <a:rPr lang="en-US" altLang="en-US" sz="1050" dirty="0">
                <a:solidFill>
                  <a:srgbClr val="33333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epsilon)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clusters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points)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c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ctrds.minBy</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distanceTo</a:t>
            </a:r>
            <a:r>
              <a:rPr lang="en-US" altLang="en-US" sz="1050" dirty="0">
                <a:solidFill>
                  <a:srgbClr val="333333"/>
                </a:solidFill>
                <a:latin typeface="Consolas" pitchFamily="49" charset="0"/>
                <a:cs typeface="Consolas" pitchFamily="49" charset="0"/>
              </a:rPr>
              <a:t>(p)).get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Solution(c.id, </a:t>
            </a:r>
            <a:r>
              <a:rPr lang="en-US" altLang="en-US" sz="1050" dirty="0" err="1">
                <a:solidFill>
                  <a:srgbClr val="333333"/>
                </a:solidFill>
                <a:latin typeface="Consolas" pitchFamily="49" charset="0"/>
                <a:cs typeface="Consolas" pitchFamily="49" charset="0"/>
              </a:rPr>
              <a:t>p.p</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groupBy</a:t>
            </a:r>
            <a:r>
              <a:rPr lang="en-US" altLang="en-US" sz="1050" dirty="0">
                <a:solidFill>
                  <a:srgbClr val="333333"/>
                </a:solidFill>
                <a:latin typeface="Consolas" pitchFamily="49" charset="0"/>
                <a:cs typeface="Consolas" pitchFamily="49" charset="0"/>
              </a:rPr>
              <a:t>(_.</a:t>
            </a:r>
            <a:r>
              <a:rPr lang="en-US" altLang="en-US" sz="1050" dirty="0" err="1">
                <a:solidFill>
                  <a:srgbClr val="333333"/>
                </a:solidFill>
                <a:latin typeface="Consolas" pitchFamily="49" charset="0"/>
                <a:cs typeface="Consolas" pitchFamily="49" charset="0"/>
              </a:rPr>
              <a:t>cid</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new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newCtrds</a:t>
            </a:r>
            <a:r>
              <a:rPr lang="en-US" altLang="en-US" sz="1050" dirty="0">
                <a:solidFill>
                  <a:srgbClr val="795DA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clusters)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).sum()</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Point(</a:t>
            </a:r>
            <a:r>
              <a:rPr lang="en-US" altLang="en-US" sz="1050" dirty="0" err="1">
                <a:solidFill>
                  <a:srgbClr val="333333"/>
                </a:solidFill>
                <a:latin typeface="Consolas" pitchFamily="49" charset="0"/>
                <a:cs typeface="Consolas" pitchFamily="49" charset="0"/>
              </a:rPr>
              <a:t>c.key</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the total change in all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distances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x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y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if</a:t>
            </a:r>
            <a:r>
              <a:rPr lang="en-US" altLang="en-US" sz="1050" dirty="0">
                <a:solidFill>
                  <a:srgbClr val="333333"/>
                </a:solidFill>
                <a:latin typeface="Consolas" pitchFamily="49" charset="0"/>
                <a:cs typeface="Consolas" pitchFamily="49" charset="0"/>
              </a:rPr>
              <a:t> x.id == y.id)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t>
            </a:r>
            <a:r>
              <a:rPr lang="en-US" altLang="en-US" sz="1050" dirty="0">
                <a:solidFill>
                  <a:srgbClr val="333333"/>
                </a:solidFill>
                <a:latin typeface="Consolas" pitchFamily="49" charset="0"/>
                <a:cs typeface="Consolas" pitchFamily="49" charset="0"/>
              </a:rPr>
              <a:t>(x, y)</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distances.sum</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use the new centroids in the next iteration</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ctrds</a:t>
            </a:r>
            <a:r>
              <a:rPr lang="en-US" altLang="en-US" sz="1050" dirty="0">
                <a:solidFill>
                  <a:srgbClr val="795DA3"/>
                </a:solidFill>
                <a:latin typeface="Consolas" pitchFamily="49" charset="0"/>
                <a:cs typeface="Consolas" pitchFamily="49" charset="0"/>
              </a:rPr>
              <a:t> </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r>
            <a:br>
              <a:rPr lang="en-US" altLang="en-US" sz="1050" dirty="0">
                <a:solidFill>
                  <a:srgbClr val="333333"/>
                </a:solidFill>
                <a:latin typeface="Consolas" pitchFamily="49" charset="0"/>
                <a:cs typeface="Consolas" pitchFamily="49" charset="0"/>
              </a:rPr>
            </a:br>
            <a:r>
              <a:rPr lang="en-US" altLang="en-US" sz="1050" dirty="0">
                <a:solidFill>
                  <a:srgbClr val="333333"/>
                </a:solidFill>
                <a:latin typeface="Consolas" pitchFamily="49" charset="0"/>
                <a:cs typeface="Consolas" pitchFamily="49" charset="0"/>
              </a:rPr>
              <a:t>} </a:t>
            </a:r>
          </a:p>
          <a:p>
            <a:pPr lvl="0" fontAlgn="base">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finalize result</a:t>
            </a:r>
          </a:p>
        </p:txBody>
      </p:sp>
      <p:sp>
        <p:nvSpPr>
          <p:cNvPr id="2" name="Title 1"/>
          <p:cNvSpPr>
            <a:spLocks noGrp="1"/>
          </p:cNvSpPr>
          <p:nvPr>
            <p:ph type="title"/>
          </p:nvPr>
        </p:nvSpPr>
        <p:spPr/>
        <p:txBody>
          <a:bodyPr>
            <a:normAutofit fontScale="90000"/>
          </a:bodyPr>
          <a:lstStyle/>
          <a:p>
            <a:r>
              <a:rPr lang="en-US" dirty="0" smtClean="0"/>
              <a:t>Emma: Key Features</a:t>
            </a:r>
            <a:endParaRPr lang="en-US" b="1" dirty="0"/>
          </a:p>
        </p:txBody>
      </p:sp>
      <p:sp>
        <p:nvSpPr>
          <p:cNvPr id="15" name="Rectangle 14"/>
          <p:cNvSpPr/>
          <p:nvPr/>
        </p:nvSpPr>
        <p:spPr>
          <a:xfrm>
            <a:off x="1371600" y="1457153"/>
            <a:ext cx="4000500" cy="1616870"/>
          </a:xfrm>
          <a:prstGeom prst="rect">
            <a:avLst/>
          </a:prstGeom>
          <a:no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16" name="Rectangle 15"/>
          <p:cNvSpPr/>
          <p:nvPr/>
        </p:nvSpPr>
        <p:spPr>
          <a:xfrm>
            <a:off x="1371600" y="3197848"/>
            <a:ext cx="4000500" cy="1005840"/>
          </a:xfrm>
          <a:prstGeom prst="rect">
            <a:avLst/>
          </a:prstGeom>
          <a:no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9" name="Content Placeholder 7"/>
          <p:cNvSpPr txBox="1">
            <a:spLocks/>
          </p:cNvSpPr>
          <p:nvPr/>
        </p:nvSpPr>
        <p:spPr>
          <a:xfrm>
            <a:off x="5429250" y="1065848"/>
            <a:ext cx="2571750" cy="421195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50" dirty="0">
                <a:solidFill>
                  <a:srgbClr val="7F7F7F"/>
                </a:solidFill>
                <a:cs typeface="Consolas"/>
              </a:rPr>
              <a:t>Deeply Embedded in </a:t>
            </a:r>
            <a:r>
              <a:rPr lang="en-US" sz="1350" dirty="0" err="1">
                <a:solidFill>
                  <a:srgbClr val="7F7F7F"/>
                </a:solidFill>
                <a:cs typeface="Consolas"/>
              </a:rPr>
              <a:t>Scala</a:t>
            </a:r>
            <a:endParaRPr lang="en-US" sz="1350" dirty="0">
              <a:solidFill>
                <a:srgbClr val="7F7F7F"/>
              </a:solidFill>
              <a:cs typeface="Courier New" panose="02070309020205020404" pitchFamily="49" charset="0"/>
            </a:endParaRPr>
          </a:p>
          <a:p>
            <a:pPr>
              <a:buFont typeface="Wingdings" panose="05000000000000000000" pitchFamily="2" charset="2"/>
              <a:buChar char="§"/>
            </a:pPr>
            <a:r>
              <a:rPr lang="en-US" sz="1050" dirty="0">
                <a:solidFill>
                  <a:srgbClr val="7F7F7F"/>
                </a:solidFill>
                <a:cs typeface="Consolas"/>
              </a:rPr>
              <a:t>Relax! This is not a new language</a:t>
            </a:r>
          </a:p>
          <a:p>
            <a:pPr>
              <a:buFont typeface="Wingdings" panose="05000000000000000000" pitchFamily="2" charset="2"/>
              <a:buChar char="§"/>
            </a:pPr>
            <a:endParaRPr lang="en-US" sz="1050" dirty="0">
              <a:solidFill>
                <a:srgbClr val="7F7F7F"/>
              </a:solidFill>
              <a:cs typeface="Consolas"/>
            </a:endParaRPr>
          </a:p>
          <a:p>
            <a:pPr marL="0" indent="0">
              <a:buNone/>
            </a:pPr>
            <a:r>
              <a:rPr lang="en-US" sz="1350" dirty="0">
                <a:solidFill>
                  <a:srgbClr val="7F7F7F"/>
                </a:solidFill>
                <a:cs typeface="Consolas"/>
              </a:rPr>
              <a:t>Core type: </a:t>
            </a:r>
            <a:r>
              <a:rPr lang="en-US" sz="1350" b="1" dirty="0" err="1">
                <a:solidFill>
                  <a:srgbClr val="7F7F7F"/>
                </a:solidFill>
                <a:cs typeface="Courier New" panose="02070309020205020404" pitchFamily="49" charset="0"/>
              </a:rPr>
              <a:t>DataBag</a:t>
            </a:r>
            <a:endParaRPr lang="en-US" sz="1350" dirty="0">
              <a:solidFill>
                <a:srgbClr val="7F7F7F"/>
              </a:solidFill>
              <a:cs typeface="Courier New" panose="02070309020205020404" pitchFamily="49" charset="0"/>
            </a:endParaRPr>
          </a:p>
          <a:p>
            <a:pPr>
              <a:buFont typeface="Wingdings" panose="05000000000000000000" pitchFamily="2" charset="2"/>
              <a:buChar char="§"/>
            </a:pPr>
            <a:r>
              <a:rPr lang="en-US" sz="1050" dirty="0" err="1">
                <a:solidFill>
                  <a:srgbClr val="7F7F7F"/>
                </a:solidFill>
                <a:cs typeface="Consolas"/>
              </a:rPr>
              <a:t>a.k.a</a:t>
            </a:r>
            <a:r>
              <a:rPr lang="en-US" sz="1050" dirty="0">
                <a:solidFill>
                  <a:srgbClr val="7F7F7F"/>
                </a:solidFill>
                <a:cs typeface="Consolas"/>
              </a:rPr>
              <a:t> </a:t>
            </a:r>
            <a:r>
              <a:rPr lang="en-US" sz="1050" b="1" dirty="0">
                <a:solidFill>
                  <a:srgbClr val="7F7F7F"/>
                </a:solidFill>
                <a:cs typeface="Consolas"/>
              </a:rPr>
              <a:t>RDD </a:t>
            </a:r>
            <a:r>
              <a:rPr lang="en-US" sz="1050" dirty="0">
                <a:solidFill>
                  <a:srgbClr val="7F7F7F"/>
                </a:solidFill>
                <a:cs typeface="Consolas"/>
              </a:rPr>
              <a:t>(Spark) / </a:t>
            </a:r>
            <a:r>
              <a:rPr lang="en-US" sz="1050" b="1" dirty="0" err="1">
                <a:solidFill>
                  <a:srgbClr val="7F7F7F"/>
                </a:solidFill>
                <a:cs typeface="Consolas"/>
              </a:rPr>
              <a:t>DataSet</a:t>
            </a:r>
            <a:r>
              <a:rPr lang="en-US" sz="1050" dirty="0">
                <a:solidFill>
                  <a:srgbClr val="7F7F7F"/>
                </a:solidFill>
                <a:cs typeface="Consolas"/>
              </a:rPr>
              <a:t> (</a:t>
            </a:r>
            <a:r>
              <a:rPr lang="en-US" sz="1050" dirty="0" err="1">
                <a:solidFill>
                  <a:srgbClr val="7F7F7F"/>
                </a:solidFill>
                <a:cs typeface="Consolas"/>
              </a:rPr>
              <a:t>Flink</a:t>
            </a:r>
            <a:r>
              <a:rPr lang="en-US" sz="1050" dirty="0">
                <a:solidFill>
                  <a:srgbClr val="7F7F7F"/>
                </a:solidFill>
                <a:cs typeface="Consolas"/>
              </a:rPr>
              <a:t>)</a:t>
            </a:r>
          </a:p>
          <a:p>
            <a:pPr>
              <a:buFont typeface="Wingdings" panose="05000000000000000000" pitchFamily="2" charset="2"/>
              <a:buChar char="§"/>
            </a:pPr>
            <a:r>
              <a:rPr lang="en-US" sz="1050" dirty="0">
                <a:solidFill>
                  <a:srgbClr val="7F7F7F"/>
                </a:solidFill>
                <a:cs typeface="Consolas"/>
              </a:rPr>
              <a:t>Based on </a:t>
            </a:r>
            <a:r>
              <a:rPr lang="en-US" sz="1050" b="1" dirty="0">
                <a:solidFill>
                  <a:srgbClr val="7F7F7F"/>
                </a:solidFill>
                <a:cs typeface="Consolas"/>
              </a:rPr>
              <a:t>union</a:t>
            </a:r>
            <a:r>
              <a:rPr lang="en-US" sz="1050" dirty="0">
                <a:solidFill>
                  <a:srgbClr val="7F7F7F"/>
                </a:solidFill>
                <a:cs typeface="Consolas"/>
              </a:rPr>
              <a:t> algebra &amp; folds</a:t>
            </a:r>
          </a:p>
          <a:p>
            <a:pPr>
              <a:buFont typeface="Wingdings" panose="05000000000000000000" pitchFamily="2" charset="2"/>
              <a:buChar char="§"/>
            </a:pPr>
            <a:endParaRPr lang="en-US" sz="1050" dirty="0">
              <a:solidFill>
                <a:srgbClr val="7F7F7F"/>
              </a:solidFill>
              <a:cs typeface="Consolas"/>
            </a:endParaRPr>
          </a:p>
          <a:p>
            <a:pPr marL="0" indent="0">
              <a:buNone/>
            </a:pPr>
            <a:r>
              <a:rPr lang="en-US" sz="1350" dirty="0" err="1">
                <a:solidFill>
                  <a:srgbClr val="7F7F7F"/>
                </a:solidFill>
              </a:rPr>
              <a:t>Scala</a:t>
            </a:r>
            <a:r>
              <a:rPr lang="en-US" sz="1350" dirty="0">
                <a:solidFill>
                  <a:srgbClr val="7F7F7F"/>
                </a:solidFill>
              </a:rPr>
              <a:t> </a:t>
            </a:r>
            <a:r>
              <a:rPr lang="en-US" sz="1350" b="1" dirty="0">
                <a:solidFill>
                  <a:srgbClr val="7F7F7F"/>
                </a:solidFill>
              </a:rPr>
              <a:t>for</a:t>
            </a:r>
            <a:r>
              <a:rPr lang="en-US" sz="1350" dirty="0">
                <a:solidFill>
                  <a:srgbClr val="7F7F7F"/>
                </a:solidFill>
              </a:rPr>
              <a:t>-comprehensions</a:t>
            </a:r>
          </a:p>
          <a:p>
            <a:pPr>
              <a:buFont typeface="Wingdings" panose="05000000000000000000" pitchFamily="2" charset="2"/>
              <a:buChar char="§"/>
            </a:pPr>
            <a:r>
              <a:rPr lang="en-US" sz="1050" dirty="0">
                <a:solidFill>
                  <a:srgbClr val="7F7F7F"/>
                </a:solidFill>
              </a:rPr>
              <a:t>Instead of </a:t>
            </a:r>
            <a:r>
              <a:rPr lang="en-US" sz="900" b="1" dirty="0">
                <a:solidFill>
                  <a:srgbClr val="7F7F7F"/>
                </a:solidFill>
                <a:cs typeface="Consolas"/>
              </a:rPr>
              <a:t>join</a:t>
            </a:r>
            <a:r>
              <a:rPr lang="en-US" sz="900" dirty="0">
                <a:solidFill>
                  <a:srgbClr val="7F7F7F"/>
                </a:solidFill>
              </a:rPr>
              <a:t>, </a:t>
            </a:r>
            <a:r>
              <a:rPr lang="en-US" sz="900" b="1" dirty="0">
                <a:solidFill>
                  <a:srgbClr val="7F7F7F"/>
                </a:solidFill>
                <a:cs typeface="Consolas"/>
              </a:rPr>
              <a:t>cross</a:t>
            </a:r>
            <a:endParaRPr lang="en-US" sz="1050" b="1" dirty="0">
              <a:solidFill>
                <a:srgbClr val="7F7F7F"/>
              </a:solidFill>
            </a:endParaRPr>
          </a:p>
          <a:p>
            <a:pPr>
              <a:buFont typeface="Wingdings" panose="05000000000000000000" pitchFamily="2" charset="2"/>
              <a:buChar char="§"/>
            </a:pPr>
            <a:r>
              <a:rPr lang="en-US" sz="1050" dirty="0">
                <a:solidFill>
                  <a:srgbClr val="7F7F7F"/>
                </a:solidFill>
                <a:cs typeface="Calibri"/>
              </a:rPr>
              <a:t>Like </a:t>
            </a:r>
            <a:r>
              <a:rPr lang="en-US" sz="1050" b="1" dirty="0">
                <a:solidFill>
                  <a:srgbClr val="7F7F7F"/>
                </a:solidFill>
                <a:cs typeface="Calibri"/>
              </a:rPr>
              <a:t>Select-From-Where</a:t>
            </a:r>
            <a:r>
              <a:rPr lang="en-US" sz="1050" dirty="0">
                <a:solidFill>
                  <a:srgbClr val="7F7F7F"/>
                </a:solidFill>
                <a:cs typeface="Calibri"/>
              </a:rPr>
              <a:t> in SQL</a:t>
            </a:r>
          </a:p>
          <a:p>
            <a:pPr>
              <a:buFont typeface="Wingdings" panose="05000000000000000000" pitchFamily="2" charset="2"/>
              <a:buChar char="§"/>
            </a:pPr>
            <a:endParaRPr lang="en-US" sz="1050" dirty="0">
              <a:cs typeface="Calibri"/>
            </a:endParaRPr>
          </a:p>
          <a:p>
            <a:pPr marL="0" indent="0">
              <a:buNone/>
            </a:pPr>
            <a:r>
              <a:rPr lang="en-US" sz="1350" dirty="0"/>
              <a:t>Nesting</a:t>
            </a:r>
          </a:p>
          <a:p>
            <a:pPr>
              <a:buFont typeface="Wingdings" panose="05000000000000000000" pitchFamily="2" charset="2"/>
              <a:buChar char="§"/>
            </a:pPr>
            <a:r>
              <a:rPr lang="en-US" sz="1050" dirty="0"/>
              <a:t>Group values of type </a:t>
            </a:r>
            <a:r>
              <a:rPr lang="en-US" sz="1050" b="1" dirty="0" err="1">
                <a:cs typeface="Courier New" panose="02070309020205020404" pitchFamily="49" charset="0"/>
              </a:rPr>
              <a:t>DataBag</a:t>
            </a:r>
            <a:endParaRPr lang="en-US" sz="1050" b="1" dirty="0"/>
          </a:p>
          <a:p>
            <a:pPr>
              <a:buFont typeface="Wingdings" panose="05000000000000000000" pitchFamily="2" charset="2"/>
              <a:buChar char="§"/>
            </a:pPr>
            <a:r>
              <a:rPr lang="en-US" sz="1050" dirty="0">
                <a:cs typeface="Calibri"/>
              </a:rPr>
              <a:t>Ubiquitous abstraction for computation</a:t>
            </a:r>
          </a:p>
          <a:p>
            <a:pPr marL="0" indent="0">
              <a:buNone/>
            </a:pPr>
            <a:endParaRPr lang="en-US" sz="1050" dirty="0">
              <a:cs typeface="Consolas"/>
            </a:endParaRPr>
          </a:p>
          <a:p>
            <a:pPr>
              <a:buFont typeface="Wingdings" panose="05000000000000000000" pitchFamily="2" charset="2"/>
              <a:buChar char="§"/>
            </a:pPr>
            <a:endParaRPr lang="en-US" sz="1050" dirty="0">
              <a:cs typeface="Consolas"/>
            </a:endParaRPr>
          </a:p>
        </p:txBody>
      </p:sp>
    </p:spTree>
    <p:custDataLst>
      <p:tags r:id="rId1"/>
    </p:custDataLst>
    <p:extLst>
      <p:ext uri="{BB962C8B-B14F-4D97-AF65-F5344CB8AC3E}">
        <p14:creationId xmlns:p14="http://schemas.microsoft.com/office/powerpoint/2010/main" val="149692894"/>
      </p:ext>
    </p:extLst>
  </p:cSld>
  <p:clrMapOvr>
    <a:masterClrMapping/>
  </p:clrMapOvr>
  <mc:AlternateContent xmlns:mc="http://schemas.openxmlformats.org/markup-compatibility/2006">
    <mc:Choice xmlns:p14="http://schemas.microsoft.com/office/powerpoint/2010/main" Requires="p14">
      <p:transition p14:dur="0" advTm="155306"/>
    </mc:Choice>
    <mc:Fallback>
      <p:transition advTm="155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18"/>
                                        </p:tgtEl>
                                        <p:attrNameLst>
                                          <p:attrName>fillcolor</p:attrName>
                                        </p:attrNameLst>
                                      </p:cBhvr>
                                      <p:to>
                                        <a:srgbClr val="DBE5F1"/>
                                      </p:to>
                                    </p:animClr>
                                    <p:set>
                                      <p:cBhvr>
                                        <p:cTn id="7" dur="2000" fill="hold"/>
                                        <p:tgtEl>
                                          <p:spTgt spid="18"/>
                                        </p:tgtEl>
                                        <p:attrNameLst>
                                          <p:attrName>fill.type</p:attrName>
                                        </p:attrNameLst>
                                      </p:cBhvr>
                                      <p:to>
                                        <p:strVal val="solid"/>
                                      </p:to>
                                    </p:set>
                                    <p:set>
                                      <p:cBhvr>
                                        <p:cTn id="8" dur="2000" fill="hold"/>
                                        <p:tgtEl>
                                          <p:spTgt spid="18"/>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9"/>
                                        </p:tgtEl>
                                        <p:attrNameLst>
                                          <p:attrName>fillcolor</p:attrName>
                                        </p:attrNameLst>
                                      </p:cBhvr>
                                      <p:to>
                                        <a:srgbClr val="DBE5F1"/>
                                      </p:to>
                                    </p:animClr>
                                    <p:set>
                                      <p:cBhvr>
                                        <p:cTn id="11" dur="2000" fill="hold"/>
                                        <p:tgtEl>
                                          <p:spTgt spid="19"/>
                                        </p:tgtEl>
                                        <p:attrNameLst>
                                          <p:attrName>fill.type</p:attrName>
                                        </p:attrNameLst>
                                      </p:cBhvr>
                                      <p:to>
                                        <p:strVal val="solid"/>
                                      </p:to>
                                    </p:set>
                                    <p:set>
                                      <p:cBhvr>
                                        <p:cTn id="12" dur="2000" fill="hold"/>
                                        <p:tgtEl>
                                          <p:spTgt spid="19"/>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this talk</a:t>
            </a:r>
            <a:endParaRPr lang="en-US" dirty="0"/>
          </a:p>
        </p:txBody>
      </p:sp>
      <p:sp>
        <p:nvSpPr>
          <p:cNvPr id="3" name="Content Placeholder 2"/>
          <p:cNvSpPr>
            <a:spLocks noGrp="1"/>
          </p:cNvSpPr>
          <p:nvPr>
            <p:ph idx="1"/>
          </p:nvPr>
        </p:nvSpPr>
        <p:spPr/>
        <p:txBody>
          <a:bodyPr>
            <a:normAutofit lnSpcReduction="10000"/>
          </a:bodyPr>
          <a:lstStyle/>
          <a:p>
            <a:r>
              <a:rPr lang="en-US" sz="2400" b="1" dirty="0" smtClean="0"/>
              <a:t>Apache </a:t>
            </a:r>
            <a:r>
              <a:rPr lang="en-US" sz="2400" b="1" dirty="0" err="1" smtClean="0"/>
              <a:t>Flink</a:t>
            </a:r>
            <a:r>
              <a:rPr lang="en-US" sz="2400" b="1" dirty="0" smtClean="0"/>
              <a:t> Primer</a:t>
            </a:r>
          </a:p>
          <a:p>
            <a:pPr lvl="1"/>
            <a:r>
              <a:rPr lang="en-US" sz="2000" dirty="0" smtClean="0"/>
              <a:t>Architecture</a:t>
            </a:r>
          </a:p>
          <a:p>
            <a:pPr lvl="1"/>
            <a:r>
              <a:rPr lang="en-US" sz="2000" dirty="0" smtClean="0"/>
              <a:t>Execution Engine</a:t>
            </a:r>
          </a:p>
          <a:p>
            <a:pPr lvl="1"/>
            <a:r>
              <a:rPr lang="en-US" sz="2000" dirty="0" smtClean="0"/>
              <a:t>API Examples</a:t>
            </a:r>
          </a:p>
          <a:p>
            <a:r>
              <a:rPr lang="en-US" sz="2400" b="1" dirty="0" smtClean="0"/>
              <a:t>Stream Processing with Apache </a:t>
            </a:r>
            <a:r>
              <a:rPr lang="en-US" sz="2400" b="1" dirty="0" err="1" smtClean="0"/>
              <a:t>Flink</a:t>
            </a:r>
            <a:endParaRPr lang="en-US" sz="2400" b="1" dirty="0" smtClean="0"/>
          </a:p>
          <a:p>
            <a:pPr lvl="1"/>
            <a:r>
              <a:rPr lang="en-US" sz="2000" dirty="0" smtClean="0"/>
              <a:t>Flexible Windows/Stream Discretization</a:t>
            </a:r>
          </a:p>
          <a:p>
            <a:pPr lvl="1"/>
            <a:r>
              <a:rPr lang="en-US" sz="2000" dirty="0" smtClean="0"/>
              <a:t>Exactly-once Processing &amp; Fault Tolerance</a:t>
            </a:r>
          </a:p>
          <a:p>
            <a:r>
              <a:rPr lang="en-US" sz="2400" b="1" dirty="0" smtClean="0"/>
              <a:t>The Road Ahead</a:t>
            </a:r>
          </a:p>
          <a:p>
            <a:pPr lvl="1"/>
            <a:r>
              <a:rPr lang="en-US" sz="2000" dirty="0" smtClean="0"/>
              <a:t>The Emma language</a:t>
            </a:r>
          </a:p>
          <a:p>
            <a:endParaRPr lang="en-US" sz="2400"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6447982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1200150" y="971550"/>
            <a:ext cx="4914900" cy="3997948"/>
          </a:xfrm>
          <a:prstGeom prst="rect">
            <a:avLst/>
          </a:prstGeom>
          <a:noFill/>
          <a:ln w="9525">
            <a:noFill/>
            <a:miter lim="800000"/>
            <a:headEnd/>
            <a:tailEnd/>
          </a:ln>
          <a:effectLst/>
        </p:spPr>
        <p:txBody>
          <a:bodyPr vert="horz" wrap="square" lIns="68580" tIns="0" rIns="68580" bIns="0" numCol="1" anchor="ctr" anchorCtr="0" compatLnSpc="1">
            <a:prstTxWarp prst="textNoShape">
              <a:avLst/>
            </a:prstTxWarp>
            <a:noAutofit/>
          </a:bodyPr>
          <a:lstStyle/>
          <a:p>
            <a:pPr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initialize points and clusters</a:t>
            </a:r>
            <a:r>
              <a:rPr lang="en-US" altLang="en-US" sz="1050" dirty="0">
                <a:solidFill>
                  <a:srgbClr val="A71D5D"/>
                </a:solidFill>
                <a:latin typeface="Consolas" pitchFamily="49" charset="0"/>
                <a:cs typeface="Consolas" pitchFamily="49" charset="0"/>
              </a:rPr>
              <a:t/>
            </a:r>
            <a:br>
              <a:rPr lang="en-US" altLang="en-US" sz="1050" dirty="0">
                <a:solidFill>
                  <a:srgbClr val="A71D5D"/>
                </a:solidFill>
                <a:latin typeface="Consolas" pitchFamily="49" charset="0"/>
                <a:cs typeface="Consolas" pitchFamily="49" charset="0"/>
              </a:rPr>
            </a:br>
            <a:r>
              <a:rPr lang="en-US" altLang="en-US" sz="1050" dirty="0">
                <a:solidFill>
                  <a:srgbClr val="A71D5D"/>
                </a:solidFill>
                <a:latin typeface="Consolas" pitchFamily="49" charset="0"/>
                <a:cs typeface="Consolas" pitchFamily="49" charset="0"/>
              </a:rPr>
              <a:t>while </a:t>
            </a:r>
            <a:r>
              <a:rPr lang="en-US" altLang="en-US" sz="1050" dirty="0">
                <a:solidFill>
                  <a:srgbClr val="33333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epsilon)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clusters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points)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c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ctrds.minBy</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distanceTo</a:t>
            </a:r>
            <a:r>
              <a:rPr lang="en-US" altLang="en-US" sz="1050" dirty="0">
                <a:solidFill>
                  <a:srgbClr val="333333"/>
                </a:solidFill>
                <a:latin typeface="Consolas" pitchFamily="49" charset="0"/>
                <a:cs typeface="Consolas" pitchFamily="49" charset="0"/>
              </a:rPr>
              <a:t>(p)).get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Solution(c.id, </a:t>
            </a:r>
            <a:r>
              <a:rPr lang="en-US" altLang="en-US" sz="1050" dirty="0" err="1">
                <a:solidFill>
                  <a:srgbClr val="333333"/>
                </a:solidFill>
                <a:latin typeface="Consolas" pitchFamily="49" charset="0"/>
                <a:cs typeface="Consolas" pitchFamily="49" charset="0"/>
              </a:rPr>
              <a:t>p.p</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groupBy</a:t>
            </a:r>
            <a:r>
              <a:rPr lang="en-US" altLang="en-US" sz="1050" dirty="0">
                <a:solidFill>
                  <a:srgbClr val="333333"/>
                </a:solidFill>
                <a:latin typeface="Consolas" pitchFamily="49" charset="0"/>
                <a:cs typeface="Consolas" pitchFamily="49" charset="0"/>
              </a:rPr>
              <a:t>(_.</a:t>
            </a:r>
            <a:r>
              <a:rPr lang="en-US" altLang="en-US" sz="1050" dirty="0" err="1">
                <a:solidFill>
                  <a:srgbClr val="333333"/>
                </a:solidFill>
                <a:latin typeface="Consolas" pitchFamily="49" charset="0"/>
                <a:cs typeface="Consolas" pitchFamily="49" charset="0"/>
              </a:rPr>
              <a:t>cid</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new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newCtrds</a:t>
            </a:r>
            <a:r>
              <a:rPr lang="en-US" altLang="en-US" sz="1050" dirty="0">
                <a:solidFill>
                  <a:srgbClr val="795DA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clusters)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).sum()</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(p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clr.values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p.pos</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Point(</a:t>
            </a:r>
            <a:r>
              <a:rPr lang="en-US" altLang="en-US" sz="1050" dirty="0" err="1">
                <a:solidFill>
                  <a:srgbClr val="333333"/>
                </a:solidFill>
                <a:latin typeface="Consolas" pitchFamily="49" charset="0"/>
                <a:cs typeface="Consolas" pitchFamily="49" charset="0"/>
              </a:rPr>
              <a:t>c.key</a:t>
            </a:r>
            <a:r>
              <a:rPr lang="en-US" altLang="en-US" sz="1050" dirty="0">
                <a:solidFill>
                  <a:srgbClr val="333333"/>
                </a:solidFill>
                <a:latin typeface="Consolas" pitchFamily="49" charset="0"/>
                <a:cs typeface="Consolas" pitchFamily="49" charset="0"/>
              </a:rPr>
              <a:t>, sum </a:t>
            </a:r>
            <a:r>
              <a:rPr lang="en-US" altLang="en-US" sz="1050" dirty="0">
                <a:solidFill>
                  <a:srgbClr val="A71D5D"/>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cnt</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compute the total change in all centroids</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change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distances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for</a:t>
            </a: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x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ctrds</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y </a:t>
            </a:r>
            <a:r>
              <a:rPr lang="en-US" altLang="en-US" sz="1050" dirty="0">
                <a:solidFill>
                  <a:srgbClr val="A71D5D"/>
                </a:solidFill>
                <a:latin typeface="Consolas" pitchFamily="49" charset="0"/>
                <a:cs typeface="Consolas" pitchFamily="49" charset="0"/>
              </a:rPr>
              <a:t>&lt;-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if</a:t>
            </a:r>
            <a:r>
              <a:rPr lang="en-US" altLang="en-US" sz="1050" dirty="0">
                <a:solidFill>
                  <a:srgbClr val="333333"/>
                </a:solidFill>
                <a:latin typeface="Consolas" pitchFamily="49" charset="0"/>
                <a:cs typeface="Consolas" pitchFamily="49" charset="0"/>
              </a:rPr>
              <a:t> x.id == y.id) </a:t>
            </a:r>
            <a:r>
              <a:rPr lang="en-US" altLang="en-US" sz="1050" dirty="0">
                <a:solidFill>
                  <a:srgbClr val="A71D5D"/>
                </a:solidFill>
                <a:latin typeface="Consolas" pitchFamily="49" charset="0"/>
                <a:cs typeface="Consolas" pitchFamily="49" charset="0"/>
              </a:rPr>
              <a:t>yield</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t>
            </a:r>
            <a:r>
              <a:rPr lang="en-US" altLang="en-US" sz="1050" dirty="0">
                <a:solidFill>
                  <a:srgbClr val="333333"/>
                </a:solidFill>
                <a:latin typeface="Consolas" pitchFamily="49" charset="0"/>
                <a:cs typeface="Consolas" pitchFamily="49" charset="0"/>
              </a:rPr>
              <a:t>(x, y)</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distances.sum</a:t>
            </a:r>
            <a:r>
              <a:rPr lang="en-US" altLang="en-US" sz="1050" dirty="0">
                <a:solidFill>
                  <a:srgbClr val="333333"/>
                </a:solidFill>
                <a:latin typeface="Consolas" pitchFamily="49" charset="0"/>
                <a:cs typeface="Consolas" pitchFamily="49" charset="0"/>
              </a:rPr>
              <a:t>()</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use the new centroids in the next iteration</a:t>
            </a:r>
          </a:p>
          <a:p>
            <a:pPr lvl="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ctrds</a:t>
            </a:r>
            <a:r>
              <a:rPr lang="en-US" altLang="en-US" sz="1050" dirty="0">
                <a:solidFill>
                  <a:srgbClr val="795DA3"/>
                </a:solidFill>
                <a:latin typeface="Consolas" pitchFamily="49" charset="0"/>
                <a:cs typeface="Consolas" pitchFamily="49" charset="0"/>
              </a:rPr>
              <a:t> </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newCtrds</a:t>
            </a:r>
            <a:r>
              <a:rPr lang="en-US" altLang="en-US" sz="1050" dirty="0">
                <a:solidFill>
                  <a:srgbClr val="333333"/>
                </a:solidFill>
                <a:latin typeface="Consolas" pitchFamily="49" charset="0"/>
                <a:cs typeface="Consolas" pitchFamily="49" charset="0"/>
              </a:rPr>
              <a:t/>
            </a:r>
            <a:br>
              <a:rPr lang="en-US" altLang="en-US" sz="1050" dirty="0">
                <a:solidFill>
                  <a:srgbClr val="333333"/>
                </a:solidFill>
                <a:latin typeface="Consolas" pitchFamily="49" charset="0"/>
                <a:cs typeface="Consolas" pitchFamily="49" charset="0"/>
              </a:rPr>
            </a:br>
            <a:r>
              <a:rPr lang="en-US" altLang="en-US" sz="1050" dirty="0">
                <a:solidFill>
                  <a:srgbClr val="333333"/>
                </a:solidFill>
                <a:latin typeface="Consolas" pitchFamily="49" charset="0"/>
                <a:cs typeface="Consolas" pitchFamily="49" charset="0"/>
              </a:rPr>
              <a:t>} </a:t>
            </a:r>
          </a:p>
          <a:p>
            <a:pPr lvl="0" fontAlgn="base">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chemeClr val="tx1">
                    <a:lumMod val="50000"/>
                    <a:lumOff val="50000"/>
                  </a:schemeClr>
                </a:solidFill>
                <a:latin typeface="Consolas" pitchFamily="49" charset="0"/>
                <a:cs typeface="Consolas" pitchFamily="49" charset="0"/>
              </a:rPr>
              <a:t>// finalize result</a:t>
            </a:r>
          </a:p>
        </p:txBody>
      </p:sp>
      <p:sp>
        <p:nvSpPr>
          <p:cNvPr id="2" name="Title 1"/>
          <p:cNvSpPr>
            <a:spLocks noGrp="1"/>
          </p:cNvSpPr>
          <p:nvPr>
            <p:ph type="title"/>
          </p:nvPr>
        </p:nvSpPr>
        <p:spPr/>
        <p:txBody>
          <a:bodyPr>
            <a:normAutofit fontScale="90000"/>
          </a:bodyPr>
          <a:lstStyle/>
          <a:p>
            <a:r>
              <a:rPr lang="en-US" dirty="0" smtClean="0"/>
              <a:t>Emma: Key Features</a:t>
            </a:r>
            <a:endParaRPr lang="en-US" b="1" dirty="0"/>
          </a:p>
        </p:txBody>
      </p:sp>
      <p:sp>
        <p:nvSpPr>
          <p:cNvPr id="16" name="Content Placeholder 7"/>
          <p:cNvSpPr txBox="1">
            <a:spLocks/>
          </p:cNvSpPr>
          <p:nvPr/>
        </p:nvSpPr>
        <p:spPr>
          <a:xfrm>
            <a:off x="5429250" y="1065848"/>
            <a:ext cx="2571750" cy="421195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50" dirty="0">
                <a:cs typeface="Consolas"/>
              </a:rPr>
              <a:t>Deeply Embedded in </a:t>
            </a:r>
            <a:r>
              <a:rPr lang="en-US" sz="1350" dirty="0" err="1">
                <a:cs typeface="Consolas"/>
              </a:rPr>
              <a:t>Scala</a:t>
            </a:r>
            <a:endParaRPr lang="en-US" sz="1350" dirty="0">
              <a:cs typeface="Courier New" panose="02070309020205020404" pitchFamily="49" charset="0"/>
            </a:endParaRPr>
          </a:p>
          <a:p>
            <a:pPr>
              <a:buFont typeface="Wingdings" panose="05000000000000000000" pitchFamily="2" charset="2"/>
              <a:buChar char="§"/>
            </a:pPr>
            <a:r>
              <a:rPr lang="en-US" sz="1050" dirty="0">
                <a:cs typeface="Consolas"/>
              </a:rPr>
              <a:t>Relax! This is not a new </a:t>
            </a:r>
            <a:r>
              <a:rPr lang="en-US" sz="1050" dirty="0" smtClean="0">
                <a:cs typeface="Consolas"/>
              </a:rPr>
              <a:t>language</a:t>
            </a:r>
            <a:br>
              <a:rPr lang="en-US" sz="1050" dirty="0" smtClean="0">
                <a:cs typeface="Consolas"/>
              </a:rPr>
            </a:br>
            <a:endParaRPr lang="en-US" sz="1050" dirty="0">
              <a:cs typeface="Consolas"/>
            </a:endParaRPr>
          </a:p>
          <a:p>
            <a:pPr marL="0" indent="0">
              <a:buNone/>
            </a:pPr>
            <a:r>
              <a:rPr lang="en-US" sz="1350" dirty="0">
                <a:cs typeface="Consolas"/>
              </a:rPr>
              <a:t>Core type: </a:t>
            </a:r>
            <a:r>
              <a:rPr lang="en-US" sz="1350" b="1" dirty="0" err="1">
                <a:cs typeface="Courier New" panose="02070309020205020404" pitchFamily="49" charset="0"/>
              </a:rPr>
              <a:t>DataBag</a:t>
            </a:r>
            <a:endParaRPr lang="en-US" sz="1350" dirty="0">
              <a:cs typeface="Courier New" panose="02070309020205020404" pitchFamily="49" charset="0"/>
            </a:endParaRPr>
          </a:p>
          <a:p>
            <a:pPr>
              <a:buFont typeface="Wingdings" panose="05000000000000000000" pitchFamily="2" charset="2"/>
              <a:buChar char="§"/>
            </a:pPr>
            <a:r>
              <a:rPr lang="en-US" sz="1050" dirty="0">
                <a:cs typeface="Consolas"/>
              </a:rPr>
              <a:t>a.k.a. </a:t>
            </a:r>
            <a:r>
              <a:rPr lang="en-US" sz="1050" b="1" dirty="0">
                <a:cs typeface="Consolas"/>
              </a:rPr>
              <a:t>RDD </a:t>
            </a:r>
            <a:r>
              <a:rPr lang="en-US" sz="1050" dirty="0">
                <a:cs typeface="Consolas"/>
              </a:rPr>
              <a:t>(Spark) / </a:t>
            </a:r>
            <a:r>
              <a:rPr lang="en-US" sz="1050" b="1" dirty="0" err="1">
                <a:cs typeface="Consolas"/>
              </a:rPr>
              <a:t>DataSet</a:t>
            </a:r>
            <a:r>
              <a:rPr lang="en-US" sz="1050" dirty="0">
                <a:cs typeface="Consolas"/>
              </a:rPr>
              <a:t> (</a:t>
            </a:r>
            <a:r>
              <a:rPr lang="en-US" sz="1050" dirty="0" err="1">
                <a:cs typeface="Consolas"/>
              </a:rPr>
              <a:t>Flink</a:t>
            </a:r>
            <a:r>
              <a:rPr lang="en-US" sz="1050" dirty="0">
                <a:cs typeface="Consolas"/>
              </a:rPr>
              <a:t>)</a:t>
            </a:r>
          </a:p>
          <a:p>
            <a:pPr>
              <a:buFont typeface="Wingdings" panose="05000000000000000000" pitchFamily="2" charset="2"/>
              <a:buChar char="§"/>
            </a:pPr>
            <a:r>
              <a:rPr lang="en-US" sz="1050" dirty="0">
                <a:cs typeface="Consolas"/>
              </a:rPr>
              <a:t>Based on </a:t>
            </a:r>
            <a:r>
              <a:rPr lang="en-US" sz="1050" b="1" dirty="0">
                <a:cs typeface="Consolas"/>
              </a:rPr>
              <a:t>union</a:t>
            </a:r>
            <a:r>
              <a:rPr lang="en-US" sz="1050" dirty="0">
                <a:cs typeface="Consolas"/>
              </a:rPr>
              <a:t> algebra &amp; </a:t>
            </a:r>
            <a:r>
              <a:rPr lang="en-US" sz="1050" b="1" dirty="0" smtClean="0">
                <a:cs typeface="Consolas"/>
              </a:rPr>
              <a:t>folds</a:t>
            </a:r>
            <a:br>
              <a:rPr lang="en-US" sz="1050" b="1" dirty="0" smtClean="0">
                <a:cs typeface="Consolas"/>
              </a:rPr>
            </a:br>
            <a:endParaRPr lang="en-US" sz="1050" dirty="0">
              <a:cs typeface="Consolas"/>
            </a:endParaRPr>
          </a:p>
          <a:p>
            <a:pPr marL="0" indent="0">
              <a:buNone/>
            </a:pPr>
            <a:r>
              <a:rPr lang="en-US" sz="1350" dirty="0" err="1"/>
              <a:t>Scala</a:t>
            </a:r>
            <a:r>
              <a:rPr lang="en-US" sz="1350" dirty="0"/>
              <a:t> </a:t>
            </a:r>
            <a:r>
              <a:rPr lang="en-US" sz="1350" b="1" dirty="0"/>
              <a:t>for</a:t>
            </a:r>
            <a:r>
              <a:rPr lang="en-US" sz="1350" dirty="0"/>
              <a:t>-comprehensions</a:t>
            </a:r>
          </a:p>
          <a:p>
            <a:pPr>
              <a:buFont typeface="Wingdings" panose="05000000000000000000" pitchFamily="2" charset="2"/>
              <a:buChar char="§"/>
            </a:pPr>
            <a:r>
              <a:rPr lang="en-US" sz="1050" dirty="0"/>
              <a:t>Instead of </a:t>
            </a:r>
            <a:r>
              <a:rPr lang="en-US" sz="900" b="1" dirty="0">
                <a:cs typeface="Consolas"/>
              </a:rPr>
              <a:t>join</a:t>
            </a:r>
            <a:r>
              <a:rPr lang="en-US" sz="900" dirty="0"/>
              <a:t>, </a:t>
            </a:r>
            <a:r>
              <a:rPr lang="en-US" sz="900" b="1" dirty="0" smtClean="0">
                <a:cs typeface="Consolas"/>
              </a:rPr>
              <a:t>cross</a:t>
            </a:r>
            <a:endParaRPr lang="en-US" sz="1050" b="1" dirty="0"/>
          </a:p>
          <a:p>
            <a:pPr>
              <a:buFont typeface="Wingdings" panose="05000000000000000000" pitchFamily="2" charset="2"/>
              <a:buChar char="§"/>
            </a:pPr>
            <a:r>
              <a:rPr lang="en-US" sz="1050" dirty="0">
                <a:cs typeface="Calibri"/>
              </a:rPr>
              <a:t>Like </a:t>
            </a:r>
            <a:r>
              <a:rPr lang="en-US" sz="1050" b="1" dirty="0">
                <a:cs typeface="Calibri"/>
              </a:rPr>
              <a:t>Select-From-Where</a:t>
            </a:r>
            <a:r>
              <a:rPr lang="en-US" sz="1050" dirty="0">
                <a:cs typeface="Calibri"/>
              </a:rPr>
              <a:t> in </a:t>
            </a:r>
            <a:r>
              <a:rPr lang="en-US" sz="1050" dirty="0" smtClean="0">
                <a:cs typeface="Calibri"/>
              </a:rPr>
              <a:t>SQL</a:t>
            </a:r>
            <a:br>
              <a:rPr lang="en-US" sz="1050" dirty="0" smtClean="0">
                <a:cs typeface="Calibri"/>
              </a:rPr>
            </a:br>
            <a:endParaRPr lang="en-US" sz="1050" dirty="0">
              <a:cs typeface="Calibri"/>
            </a:endParaRPr>
          </a:p>
          <a:p>
            <a:pPr marL="0" indent="0">
              <a:buNone/>
            </a:pPr>
            <a:r>
              <a:rPr lang="en-US" sz="1350" dirty="0"/>
              <a:t>Nesting</a:t>
            </a:r>
          </a:p>
          <a:p>
            <a:pPr>
              <a:buFont typeface="Wingdings" panose="05000000000000000000" pitchFamily="2" charset="2"/>
              <a:buChar char="§"/>
            </a:pPr>
            <a:r>
              <a:rPr lang="en-US" sz="1050" dirty="0"/>
              <a:t>Group values of type </a:t>
            </a:r>
            <a:r>
              <a:rPr lang="en-US" sz="1050" b="1" dirty="0" err="1">
                <a:cs typeface="Courier New" panose="02070309020205020404" pitchFamily="49" charset="0"/>
              </a:rPr>
              <a:t>DataBag</a:t>
            </a:r>
            <a:endParaRPr lang="en-US" sz="1050" b="1" dirty="0"/>
          </a:p>
          <a:p>
            <a:pPr>
              <a:buFont typeface="Wingdings" panose="05000000000000000000" pitchFamily="2" charset="2"/>
              <a:buChar char="§"/>
            </a:pPr>
            <a:r>
              <a:rPr lang="en-US" sz="1050" dirty="0">
                <a:cs typeface="Calibri"/>
              </a:rPr>
              <a:t>Ubiquitous abstraction for </a:t>
            </a:r>
            <a:r>
              <a:rPr lang="en-US" sz="1050" dirty="0" smtClean="0">
                <a:cs typeface="Calibri"/>
              </a:rPr>
              <a:t>computation</a:t>
            </a:r>
            <a:br>
              <a:rPr lang="en-US" sz="1050" dirty="0" smtClean="0">
                <a:cs typeface="Calibri"/>
              </a:rPr>
            </a:br>
            <a:endParaRPr lang="en-US" sz="1050" dirty="0">
              <a:cs typeface="Consolas"/>
            </a:endParaRPr>
          </a:p>
          <a:p>
            <a:pPr marL="0" indent="0">
              <a:buNone/>
            </a:pPr>
            <a:r>
              <a:rPr lang="en-US" sz="1350" b="1" dirty="0" err="1">
                <a:cs typeface="Courier New" panose="02070309020205020404" pitchFamily="49" charset="0"/>
              </a:rPr>
              <a:t>DataBag</a:t>
            </a:r>
            <a:r>
              <a:rPr lang="en-US" sz="1350" dirty="0">
                <a:cs typeface="Courier New" panose="02070309020205020404" pitchFamily="49" charset="0"/>
              </a:rPr>
              <a:t> expressions as </a:t>
            </a:r>
            <a:r>
              <a:rPr lang="en-US" sz="1350" dirty="0"/>
              <a:t>coarse-grained parallelism contracts</a:t>
            </a:r>
          </a:p>
          <a:p>
            <a:pPr>
              <a:buFont typeface="Wingdings" panose="05000000000000000000" pitchFamily="2" charset="2"/>
              <a:buChar char="§"/>
            </a:pPr>
            <a:r>
              <a:rPr lang="en-US" sz="1050" dirty="0">
                <a:cs typeface="Courier New" panose="02070309020205020404" pitchFamily="49" charset="0"/>
              </a:rPr>
              <a:t>Top-level: mapped to a dataflow API</a:t>
            </a:r>
          </a:p>
          <a:p>
            <a:pPr>
              <a:buFont typeface="Wingdings" panose="05000000000000000000" pitchFamily="2" charset="2"/>
              <a:buChar char="§"/>
            </a:pPr>
            <a:r>
              <a:rPr lang="en-US" sz="1050" dirty="0">
                <a:cs typeface="Courier New" panose="02070309020205020404" pitchFamily="49" charset="0"/>
              </a:rPr>
              <a:t>Everything else (mostly) untouched</a:t>
            </a:r>
          </a:p>
          <a:p>
            <a:pPr>
              <a:buFont typeface="Wingdings" panose="05000000000000000000" pitchFamily="2" charset="2"/>
              <a:buChar char="§"/>
            </a:pPr>
            <a:endParaRPr lang="en-US" sz="1050" dirty="0">
              <a:cs typeface="Consolas"/>
            </a:endParaRPr>
          </a:p>
        </p:txBody>
      </p:sp>
    </p:spTree>
    <p:custDataLst>
      <p:tags r:id="rId1"/>
    </p:custDataLst>
    <p:extLst>
      <p:ext uri="{BB962C8B-B14F-4D97-AF65-F5344CB8AC3E}">
        <p14:creationId xmlns:p14="http://schemas.microsoft.com/office/powerpoint/2010/main" val="1185118821"/>
      </p:ext>
    </p:extLst>
  </p:cSld>
  <p:clrMapOvr>
    <a:masterClrMapping/>
  </p:clrMapOvr>
  <mc:AlternateContent xmlns:mc="http://schemas.openxmlformats.org/markup-compatibility/2006" xmlns:p14="http://schemas.microsoft.com/office/powerpoint/2010/main">
    <mc:Choice Requires="p14">
      <p:transition p14:dur="0" advTm="155306"/>
    </mc:Choice>
    <mc:Fallback xmlns="">
      <p:transition advTm="155306"/>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Thank you</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41</a:t>
            </a:fld>
            <a:endParaRPr lang="en-US">
              <a:solidFill>
                <a:prstClr val="black">
                  <a:tint val="75000"/>
                </a:prstClr>
              </a:solidFill>
            </a:endParaRPr>
          </a:p>
        </p:txBody>
      </p:sp>
      <p:sp>
        <p:nvSpPr>
          <p:cNvPr id="5" name="Content Placeholder 2"/>
          <p:cNvSpPr>
            <a:spLocks noGrp="1"/>
          </p:cNvSpPr>
          <p:nvPr>
            <p:ph idx="1"/>
          </p:nvPr>
        </p:nvSpPr>
        <p:spPr>
          <a:xfrm>
            <a:off x="457200" y="1200151"/>
            <a:ext cx="8229600" cy="3315206"/>
          </a:xfrm>
        </p:spPr>
        <p:txBody>
          <a:bodyPr>
            <a:normAutofit fontScale="70000" lnSpcReduction="20000"/>
          </a:bodyPr>
          <a:lstStyle/>
          <a:p>
            <a:pPr marL="0" indent="0" algn="ctr">
              <a:buNone/>
            </a:pPr>
            <a:r>
              <a:rPr lang="de-DE" dirty="0" err="1" smtClean="0"/>
              <a:t>If</a:t>
            </a:r>
            <a:r>
              <a:rPr lang="de-DE" dirty="0" smtClean="0"/>
              <a:t> you find this exciting,</a:t>
            </a:r>
          </a:p>
          <a:p>
            <a:pPr marL="0" indent="0" algn="ctr">
              <a:buNone/>
            </a:pPr>
            <a:endParaRPr lang="de-DE" sz="3200" dirty="0" smtClean="0"/>
          </a:p>
          <a:p>
            <a:pPr marL="0" indent="0" algn="ctr">
              <a:buNone/>
            </a:pPr>
            <a:r>
              <a:rPr lang="de-DE" dirty="0"/>
              <a:t>g</a:t>
            </a:r>
            <a:r>
              <a:rPr lang="de-DE" dirty="0" smtClean="0"/>
              <a:t>et </a:t>
            </a:r>
            <a:r>
              <a:rPr lang="de-DE" dirty="0" err="1" smtClean="0"/>
              <a:t>involved</a:t>
            </a:r>
            <a:r>
              <a:rPr lang="de-DE" dirty="0" smtClean="0"/>
              <a:t> on </a:t>
            </a:r>
            <a:r>
              <a:rPr lang="de-DE" dirty="0" err="1" smtClean="0"/>
              <a:t>Flink‘s</a:t>
            </a:r>
            <a:r>
              <a:rPr lang="de-DE" dirty="0" smtClean="0"/>
              <a:t> </a:t>
            </a:r>
            <a:r>
              <a:rPr lang="de-DE" dirty="0" err="1" smtClean="0"/>
              <a:t>mailing</a:t>
            </a:r>
            <a:r>
              <a:rPr lang="de-DE" dirty="0" smtClean="0"/>
              <a:t> </a:t>
            </a:r>
            <a:r>
              <a:rPr lang="de-DE" dirty="0" err="1" smtClean="0"/>
              <a:t>list</a:t>
            </a:r>
            <a:endParaRPr lang="de-DE" dirty="0" smtClean="0"/>
          </a:p>
          <a:p>
            <a:pPr marL="0" indent="0" algn="ctr">
              <a:buNone/>
            </a:pPr>
            <a:endParaRPr lang="de-DE" sz="1200" dirty="0"/>
          </a:p>
          <a:p>
            <a:pPr marL="0" indent="0" algn="ctr">
              <a:buNone/>
            </a:pPr>
            <a:endParaRPr lang="de-DE" sz="1200" dirty="0"/>
          </a:p>
          <a:p>
            <a:pPr marL="0" indent="0" algn="ctr">
              <a:buNone/>
            </a:pPr>
            <a:r>
              <a:rPr lang="de-DE" dirty="0" err="1" smtClean="0"/>
              <a:t>Subscribe</a:t>
            </a:r>
            <a:r>
              <a:rPr lang="de-DE" dirty="0" smtClean="0"/>
              <a:t> </a:t>
            </a:r>
            <a:r>
              <a:rPr lang="de-DE" dirty="0"/>
              <a:t>to </a:t>
            </a:r>
            <a:r>
              <a:rPr lang="de-DE" dirty="0">
                <a:solidFill>
                  <a:srgbClr val="2DA07E"/>
                </a:solidFill>
              </a:rPr>
              <a:t>news@</a:t>
            </a:r>
            <a:r>
              <a:rPr lang="de-DE" dirty="0" smtClean="0">
                <a:solidFill>
                  <a:srgbClr val="2DA07E"/>
                </a:solidFill>
              </a:rPr>
              <a:t>flink.apache.org</a:t>
            </a:r>
            <a:r>
              <a:rPr lang="de-DE" dirty="0" smtClean="0"/>
              <a:t>,</a:t>
            </a:r>
          </a:p>
          <a:p>
            <a:pPr marL="0" indent="0" algn="ctr">
              <a:buNone/>
            </a:pPr>
            <a:r>
              <a:rPr lang="de-DE" dirty="0" smtClean="0"/>
              <a:t>follow </a:t>
            </a:r>
            <a:r>
              <a:rPr lang="de-DE" dirty="0" err="1" smtClean="0">
                <a:solidFill>
                  <a:srgbClr val="2DA07E"/>
                </a:solidFill>
              </a:rPr>
              <a:t>flink.apache.org</a:t>
            </a:r>
            <a:r>
              <a:rPr lang="de-DE" dirty="0" smtClean="0">
                <a:solidFill>
                  <a:srgbClr val="2DA07E"/>
                </a:solidFill>
              </a:rPr>
              <a:t>/</a:t>
            </a:r>
            <a:r>
              <a:rPr lang="de-DE" dirty="0" err="1" smtClean="0">
                <a:solidFill>
                  <a:srgbClr val="2DA07E"/>
                </a:solidFill>
              </a:rPr>
              <a:t>blog</a:t>
            </a:r>
            <a:r>
              <a:rPr lang="de-DE" dirty="0" smtClean="0"/>
              <a:t>, </a:t>
            </a:r>
            <a:r>
              <a:rPr lang="de-DE" dirty="0" err="1" smtClean="0"/>
              <a:t>and</a:t>
            </a:r>
            <a:r>
              <a:rPr lang="de-DE" dirty="0" smtClean="0"/>
              <a:t> </a:t>
            </a:r>
            <a:endParaRPr lang="de-DE" dirty="0"/>
          </a:p>
          <a:p>
            <a:pPr marL="0" indent="0" algn="ctr">
              <a:buNone/>
            </a:pPr>
            <a:r>
              <a:rPr lang="de-DE" dirty="0" smtClean="0">
                <a:solidFill>
                  <a:srgbClr val="2DA07E"/>
                </a:solidFill>
              </a:rPr>
              <a:t>@</a:t>
            </a:r>
            <a:r>
              <a:rPr lang="de-DE" dirty="0">
                <a:solidFill>
                  <a:srgbClr val="2DA07E"/>
                </a:solidFill>
              </a:rPr>
              <a:t>ApacheFlink</a:t>
            </a:r>
            <a:r>
              <a:rPr lang="de-DE" i="1" dirty="0">
                <a:solidFill>
                  <a:srgbClr val="2DA07E"/>
                </a:solidFill>
              </a:rPr>
              <a:t> </a:t>
            </a:r>
            <a:r>
              <a:rPr lang="de-DE" dirty="0"/>
              <a:t>on </a:t>
            </a:r>
            <a:r>
              <a:rPr lang="de-DE" dirty="0" smtClean="0"/>
              <a:t>Twitter</a:t>
            </a:r>
          </a:p>
          <a:p>
            <a:pPr marL="0" indent="0" algn="ctr">
              <a:buNone/>
            </a:pPr>
            <a:endParaRPr lang="de-DE" dirty="0"/>
          </a:p>
          <a:p>
            <a:pPr marL="0" indent="0" algn="ctr">
              <a:buNone/>
            </a:pPr>
            <a:r>
              <a:rPr lang="en-US" dirty="0" smtClean="0"/>
              <a:t>Want to try out Emma? Drop me an email:</a:t>
            </a:r>
          </a:p>
          <a:p>
            <a:pPr marL="0" indent="0" algn="ctr">
              <a:buNone/>
            </a:pPr>
            <a:r>
              <a:rPr lang="en-US" dirty="0" err="1" smtClean="0">
                <a:solidFill>
                  <a:srgbClr val="2DA07E"/>
                </a:solidFill>
              </a:rPr>
              <a:t>asterios.katsifodimos@tu-berlin.de</a:t>
            </a:r>
            <a:endParaRPr lang="en-US" dirty="0"/>
          </a:p>
          <a:p>
            <a:endParaRPr lang="en-US" dirty="0"/>
          </a:p>
        </p:txBody>
      </p:sp>
    </p:spTree>
    <p:extLst>
      <p:ext uri="{BB962C8B-B14F-4D97-AF65-F5344CB8AC3E}">
        <p14:creationId xmlns:p14="http://schemas.microsoft.com/office/powerpoint/2010/main" val="27462225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Appendix</a:t>
            </a:r>
            <a:endParaRPr lang="en-US" dirty="0"/>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B07C5D84-2227-C144-B485-A8CA33CE4230}"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20434924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Iterative processing in </a:t>
            </a:r>
            <a:r>
              <a:rPr lang="en-US" dirty="0" err="1" smtClean="0"/>
              <a:t>Flink</a:t>
            </a:r>
            <a:endParaRPr lang="en-US" dirty="0"/>
          </a:p>
        </p:txBody>
      </p:sp>
      <p:sp>
        <p:nvSpPr>
          <p:cNvPr id="3" name="Content Placeholder 2"/>
          <p:cNvSpPr>
            <a:spLocks noGrp="1"/>
          </p:cNvSpPr>
          <p:nvPr>
            <p:ph idx="1"/>
          </p:nvPr>
        </p:nvSpPr>
        <p:spPr>
          <a:xfrm>
            <a:off x="1485900" y="1105782"/>
            <a:ext cx="6172200" cy="1313076"/>
          </a:xfrm>
        </p:spPr>
        <p:txBody>
          <a:bodyPr>
            <a:normAutofit fontScale="92500" lnSpcReduction="20000"/>
          </a:bodyPr>
          <a:lstStyle/>
          <a:p>
            <a:pPr marL="0" indent="0">
              <a:buNone/>
            </a:pPr>
            <a:r>
              <a:rPr lang="en-US" dirty="0" err="1" smtClean="0"/>
              <a:t>Flink</a:t>
            </a:r>
            <a:r>
              <a:rPr lang="en-US" dirty="0" smtClean="0"/>
              <a:t> offers built-in iterations and delta iterations to execute ML and graph algorithms efficiently</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43</a:t>
            </a:fld>
            <a:endParaRPr lang="en-US">
              <a:solidFill>
                <a:prstClr val="black">
                  <a:tint val="75000"/>
                </a:prstClr>
              </a:solidFill>
            </a:endParaRPr>
          </a:p>
        </p:txBody>
      </p:sp>
      <p:sp>
        <p:nvSpPr>
          <p:cNvPr id="5" name="Oval 11"/>
          <p:cNvSpPr/>
          <p:nvPr/>
        </p:nvSpPr>
        <p:spPr>
          <a:xfrm>
            <a:off x="2712205" y="3541159"/>
            <a:ext cx="39426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350" baseline="-25000" dirty="0">
              <a:solidFill>
                <a:schemeClr val="tx1"/>
              </a:solidFill>
            </a:endParaRPr>
          </a:p>
        </p:txBody>
      </p:sp>
      <p:sp>
        <p:nvSpPr>
          <p:cNvPr id="6" name="Can 5"/>
          <p:cNvSpPr/>
          <p:nvPr/>
        </p:nvSpPr>
        <p:spPr>
          <a:xfrm>
            <a:off x="1925423" y="3541159"/>
            <a:ext cx="431730" cy="394260"/>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7" name="Straight Arrow Connector 12"/>
          <p:cNvCxnSpPr>
            <a:stCxn id="6" idx="4"/>
            <a:endCxn id="5" idx="2"/>
          </p:cNvCxnSpPr>
          <p:nvPr/>
        </p:nvCxnSpPr>
        <p:spPr>
          <a:xfrm>
            <a:off x="2357153" y="3738289"/>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12205" y="3609166"/>
            <a:ext cx="460382" cy="253916"/>
          </a:xfrm>
          <a:prstGeom prst="rect">
            <a:avLst/>
          </a:prstGeom>
          <a:noFill/>
        </p:spPr>
        <p:txBody>
          <a:bodyPr wrap="none" rtlCol="0">
            <a:spAutoFit/>
          </a:bodyPr>
          <a:lstStyle/>
          <a:p>
            <a:r>
              <a:rPr lang="en-US" sz="1050" dirty="0">
                <a:solidFill>
                  <a:schemeClr val="bg1"/>
                </a:solidFill>
                <a:latin typeface="Avenir Next Regular"/>
                <a:cs typeface="Avenir Next Regular"/>
              </a:rPr>
              <a:t>map</a:t>
            </a:r>
          </a:p>
        </p:txBody>
      </p:sp>
      <p:sp>
        <p:nvSpPr>
          <p:cNvPr id="9" name="Oval 8"/>
          <p:cNvSpPr/>
          <p:nvPr/>
        </p:nvSpPr>
        <p:spPr>
          <a:xfrm>
            <a:off x="4104350" y="4013948"/>
            <a:ext cx="39426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350" baseline="-25000" dirty="0">
              <a:solidFill>
                <a:schemeClr val="tx1"/>
              </a:solidFill>
            </a:endParaRPr>
          </a:p>
        </p:txBody>
      </p:sp>
      <p:sp>
        <p:nvSpPr>
          <p:cNvPr id="10" name="TextBox 9"/>
          <p:cNvSpPr txBox="1"/>
          <p:nvPr/>
        </p:nvSpPr>
        <p:spPr>
          <a:xfrm>
            <a:off x="4104350" y="4081955"/>
            <a:ext cx="412292" cy="253916"/>
          </a:xfrm>
          <a:prstGeom prst="rect">
            <a:avLst/>
          </a:prstGeom>
          <a:noFill/>
        </p:spPr>
        <p:txBody>
          <a:bodyPr wrap="none" rtlCol="0">
            <a:spAutoFit/>
          </a:bodyPr>
          <a:lstStyle/>
          <a:p>
            <a:r>
              <a:rPr lang="en-US" sz="1050" dirty="0">
                <a:solidFill>
                  <a:schemeClr val="bg1"/>
                </a:solidFill>
                <a:latin typeface="Avenir Next Regular"/>
                <a:cs typeface="Avenir Next Regular"/>
              </a:rPr>
              <a:t>join</a:t>
            </a:r>
          </a:p>
        </p:txBody>
      </p:sp>
      <p:sp>
        <p:nvSpPr>
          <p:cNvPr id="11" name="Can 10"/>
          <p:cNvSpPr/>
          <p:nvPr/>
        </p:nvSpPr>
        <p:spPr>
          <a:xfrm>
            <a:off x="1925423" y="4000244"/>
            <a:ext cx="431730" cy="394260"/>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2" name="Straight Arrow Connector 11"/>
          <p:cNvCxnSpPr>
            <a:stCxn id="11" idx="4"/>
            <a:endCxn id="10" idx="1"/>
          </p:cNvCxnSpPr>
          <p:nvPr/>
        </p:nvCxnSpPr>
        <p:spPr>
          <a:xfrm>
            <a:off x="2357153" y="4197374"/>
            <a:ext cx="1747197" cy="11539"/>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 name="Oval 11"/>
          <p:cNvSpPr/>
          <p:nvPr/>
        </p:nvSpPr>
        <p:spPr>
          <a:xfrm>
            <a:off x="5436077" y="4000244"/>
            <a:ext cx="39426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350" baseline="-25000" dirty="0">
              <a:solidFill>
                <a:schemeClr val="tx1"/>
              </a:solidFill>
            </a:endParaRPr>
          </a:p>
        </p:txBody>
      </p:sp>
      <p:sp>
        <p:nvSpPr>
          <p:cNvPr id="14" name="TextBox 13"/>
          <p:cNvSpPr txBox="1"/>
          <p:nvPr/>
        </p:nvSpPr>
        <p:spPr>
          <a:xfrm>
            <a:off x="5436077" y="4068251"/>
            <a:ext cx="441146" cy="253916"/>
          </a:xfrm>
          <a:prstGeom prst="rect">
            <a:avLst/>
          </a:prstGeom>
          <a:noFill/>
        </p:spPr>
        <p:txBody>
          <a:bodyPr wrap="none" rtlCol="0">
            <a:spAutoFit/>
          </a:bodyPr>
          <a:lstStyle/>
          <a:p>
            <a:r>
              <a:rPr lang="en-US" sz="1050" dirty="0">
                <a:solidFill>
                  <a:schemeClr val="bg1"/>
                </a:solidFill>
                <a:latin typeface="Avenir Next Regular"/>
                <a:cs typeface="Avenir Next Regular"/>
              </a:rPr>
              <a:t>sum</a:t>
            </a:r>
          </a:p>
        </p:txBody>
      </p:sp>
      <p:sp>
        <p:nvSpPr>
          <p:cNvPr id="15" name="Can 14"/>
          <p:cNvSpPr/>
          <p:nvPr/>
        </p:nvSpPr>
        <p:spPr>
          <a:xfrm>
            <a:off x="6770188" y="4000241"/>
            <a:ext cx="431730" cy="394260"/>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3461205" y="3534500"/>
            <a:ext cx="224037" cy="394260"/>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rot="16200000">
            <a:off x="3369290" y="3604672"/>
            <a:ext cx="401072" cy="253916"/>
          </a:xfrm>
          <a:prstGeom prst="rect">
            <a:avLst/>
          </a:prstGeom>
          <a:noFill/>
        </p:spPr>
        <p:txBody>
          <a:bodyPr wrap="none" rtlCol="0">
            <a:spAutoFit/>
          </a:bodyPr>
          <a:lstStyle/>
          <a:p>
            <a:r>
              <a:rPr lang="en-US" sz="1050" dirty="0">
                <a:latin typeface="Avenir Next Regular"/>
                <a:cs typeface="Avenir Next Regular"/>
              </a:rPr>
              <a:t>ID1</a:t>
            </a:r>
          </a:p>
        </p:txBody>
      </p:sp>
      <p:cxnSp>
        <p:nvCxnSpPr>
          <p:cNvPr id="18" name="Straight Arrow Connector 12"/>
          <p:cNvCxnSpPr/>
          <p:nvPr/>
        </p:nvCxnSpPr>
        <p:spPr>
          <a:xfrm>
            <a:off x="3109069" y="3738289"/>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2"/>
          <p:cNvCxnSpPr>
            <a:stCxn id="16" idx="3"/>
            <a:endCxn id="9" idx="1"/>
          </p:cNvCxnSpPr>
          <p:nvPr/>
        </p:nvCxnSpPr>
        <p:spPr>
          <a:xfrm>
            <a:off x="3685242" y="3731631"/>
            <a:ext cx="476846" cy="340055"/>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856988" y="4000242"/>
            <a:ext cx="224037" cy="394260"/>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TextBox 20"/>
          <p:cNvSpPr txBox="1"/>
          <p:nvPr/>
        </p:nvSpPr>
        <p:spPr>
          <a:xfrm rot="16200000">
            <a:off x="4765073" y="4070414"/>
            <a:ext cx="401072" cy="253916"/>
          </a:xfrm>
          <a:prstGeom prst="rect">
            <a:avLst/>
          </a:prstGeom>
          <a:noFill/>
        </p:spPr>
        <p:txBody>
          <a:bodyPr wrap="none" rtlCol="0">
            <a:spAutoFit/>
          </a:bodyPr>
          <a:lstStyle/>
          <a:p>
            <a:r>
              <a:rPr lang="en-US" sz="1050" dirty="0">
                <a:latin typeface="Avenir Next Regular"/>
                <a:cs typeface="Avenir Next Regular"/>
              </a:rPr>
              <a:t>ID2</a:t>
            </a:r>
          </a:p>
        </p:txBody>
      </p:sp>
      <p:cxnSp>
        <p:nvCxnSpPr>
          <p:cNvPr id="22" name="Straight Arrow Connector 12"/>
          <p:cNvCxnSpPr/>
          <p:nvPr/>
        </p:nvCxnSpPr>
        <p:spPr>
          <a:xfrm>
            <a:off x="4498609" y="4197374"/>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12"/>
          <p:cNvCxnSpPr/>
          <p:nvPr/>
        </p:nvCxnSpPr>
        <p:spPr>
          <a:xfrm>
            <a:off x="5081026" y="4197371"/>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191099" y="4000241"/>
            <a:ext cx="224037" cy="394260"/>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TextBox 24"/>
          <p:cNvSpPr txBox="1"/>
          <p:nvPr/>
        </p:nvSpPr>
        <p:spPr>
          <a:xfrm rot="16200000">
            <a:off x="6099184" y="4070413"/>
            <a:ext cx="401072" cy="253916"/>
          </a:xfrm>
          <a:prstGeom prst="rect">
            <a:avLst/>
          </a:prstGeom>
          <a:noFill/>
        </p:spPr>
        <p:txBody>
          <a:bodyPr wrap="none" rtlCol="0">
            <a:spAutoFit/>
          </a:bodyPr>
          <a:lstStyle/>
          <a:p>
            <a:r>
              <a:rPr lang="en-US" sz="1050" dirty="0">
                <a:latin typeface="Avenir Next Regular"/>
                <a:cs typeface="Avenir Next Regular"/>
              </a:rPr>
              <a:t>ID3</a:t>
            </a:r>
          </a:p>
        </p:txBody>
      </p:sp>
      <p:cxnSp>
        <p:nvCxnSpPr>
          <p:cNvPr id="26" name="Straight Arrow Connector 12"/>
          <p:cNvCxnSpPr/>
          <p:nvPr/>
        </p:nvCxnSpPr>
        <p:spPr>
          <a:xfrm>
            <a:off x="5832720" y="4197373"/>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12"/>
          <p:cNvCxnSpPr/>
          <p:nvPr/>
        </p:nvCxnSpPr>
        <p:spPr>
          <a:xfrm>
            <a:off x="6415136" y="4197864"/>
            <a:ext cx="355052"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12"/>
          <p:cNvCxnSpPr>
            <a:stCxn id="24" idx="0"/>
          </p:cNvCxnSpPr>
          <p:nvPr/>
        </p:nvCxnSpPr>
        <p:spPr>
          <a:xfrm flipH="1" flipV="1">
            <a:off x="6299721" y="3200020"/>
            <a:ext cx="3397" cy="800222"/>
          </a:xfrm>
          <a:prstGeom prst="straightConnector1">
            <a:avLst/>
          </a:prstGeom>
          <a:ln w="1905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12"/>
          <p:cNvCxnSpPr/>
          <p:nvPr/>
        </p:nvCxnSpPr>
        <p:spPr>
          <a:xfrm>
            <a:off x="3579192" y="3200020"/>
            <a:ext cx="2723926" cy="0"/>
          </a:xfrm>
          <a:prstGeom prst="straightConnector1">
            <a:avLst/>
          </a:prstGeom>
          <a:ln w="1905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12"/>
          <p:cNvCxnSpPr/>
          <p:nvPr/>
        </p:nvCxnSpPr>
        <p:spPr>
          <a:xfrm>
            <a:off x="3579192" y="3191885"/>
            <a:ext cx="1" cy="342615"/>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7629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Exactly once approaches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Discretized streams – mini-batching (Spark Streaming)</a:t>
            </a:r>
          </a:p>
          <a:p>
            <a:pPr lvl="1"/>
            <a:r>
              <a:rPr lang="en-US" dirty="0" smtClean="0"/>
              <a:t>Treat streaming as a series of small atomic computations</a:t>
            </a:r>
          </a:p>
          <a:p>
            <a:pPr lvl="1"/>
            <a:r>
              <a:rPr lang="en-US" dirty="0" smtClean="0"/>
              <a:t>“Fast track” to fault tolerance, but does not separate business logic from recovery</a:t>
            </a:r>
          </a:p>
          <a:p>
            <a:pPr lvl="7"/>
            <a:endParaRPr lang="en-US" dirty="0" smtClean="0"/>
          </a:p>
          <a:p>
            <a:r>
              <a:rPr lang="en-US" dirty="0" err="1" smtClean="0"/>
              <a:t>MillWheel</a:t>
            </a:r>
            <a:r>
              <a:rPr lang="en-US" dirty="0" smtClean="0"/>
              <a:t> (Google Cloud Dataflow)</a:t>
            </a:r>
          </a:p>
          <a:p>
            <a:pPr lvl="1"/>
            <a:r>
              <a:rPr lang="en-US" dirty="0" smtClean="0"/>
              <a:t>State update and derived events committed as atomic transaction to a high-throughput transactional store</a:t>
            </a:r>
          </a:p>
          <a:p>
            <a:pPr lvl="1"/>
            <a:r>
              <a:rPr lang="en-US" dirty="0" smtClean="0"/>
              <a:t>Needs a very high-throughput transactional store </a:t>
            </a:r>
            <a:r>
              <a:rPr lang="en-US" dirty="0" smtClean="0">
                <a:sym typeface="Wingdings"/>
              </a:rPr>
              <a:t></a:t>
            </a:r>
            <a:endParaRPr lang="en-US" dirty="0" smtClean="0"/>
          </a:p>
          <a:p>
            <a:pPr lvl="7"/>
            <a:endParaRPr lang="en-US" dirty="0" smtClean="0"/>
          </a:p>
          <a:p>
            <a:r>
              <a:rPr lang="en-US" dirty="0" err="1" smtClean="0"/>
              <a:t>Chandy</a:t>
            </a:r>
            <a:r>
              <a:rPr lang="en-US" dirty="0" smtClean="0"/>
              <a:t>-</a:t>
            </a:r>
            <a:r>
              <a:rPr lang="en-US" dirty="0" err="1" smtClean="0"/>
              <a:t>Lamport</a:t>
            </a:r>
            <a:r>
              <a:rPr lang="en-US" dirty="0"/>
              <a:t>-</a:t>
            </a:r>
            <a:r>
              <a:rPr lang="en-US" dirty="0" smtClean="0"/>
              <a:t>inspired distributed snapshots (</a:t>
            </a:r>
            <a:r>
              <a:rPr lang="en-US" dirty="0" err="1" smtClean="0"/>
              <a:t>Flink</a:t>
            </a:r>
            <a:r>
              <a:rPr lang="en-US" dirty="0" smtClean="0"/>
              <a:t>)*</a:t>
            </a:r>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44</a:t>
            </a:fld>
            <a:endParaRPr lang="en-US">
              <a:solidFill>
                <a:prstClr val="black">
                  <a:tint val="75000"/>
                </a:prstClr>
              </a:solidFill>
            </a:endParaRPr>
          </a:p>
        </p:txBody>
      </p:sp>
      <p:sp>
        <p:nvSpPr>
          <p:cNvPr id="5" name="Rectangle 4"/>
          <p:cNvSpPr/>
          <p:nvPr/>
        </p:nvSpPr>
        <p:spPr>
          <a:xfrm>
            <a:off x="457200" y="4767264"/>
            <a:ext cx="7983276" cy="261610"/>
          </a:xfrm>
          <a:prstGeom prst="rect">
            <a:avLst/>
          </a:prstGeom>
        </p:spPr>
        <p:txBody>
          <a:bodyPr wrap="none">
            <a:spAutoFit/>
          </a:bodyPr>
          <a:lstStyle/>
          <a:p>
            <a:r>
              <a:rPr lang="en-US" sz="1100" dirty="0" smtClean="0"/>
              <a:t>*[Carbone et. al. 2015] “Lightweight </a:t>
            </a:r>
            <a:r>
              <a:rPr lang="en-US" sz="1100" dirty="0"/>
              <a:t>Asynchronous Snapshots for Distributed </a:t>
            </a:r>
            <a:r>
              <a:rPr lang="en-US" sz="1100" dirty="0" err="1" smtClean="0"/>
              <a:t>Dataflows</a:t>
            </a:r>
            <a:r>
              <a:rPr lang="en-US" sz="1100" dirty="0" smtClean="0"/>
              <a:t>”, Tech. Report. http</a:t>
            </a:r>
            <a:r>
              <a:rPr lang="en-US" sz="1100" dirty="0"/>
              <a:t>://</a:t>
            </a:r>
            <a:r>
              <a:rPr lang="en-US" sz="1100" dirty="0" err="1" smtClean="0"/>
              <a:t>arxiv.org</a:t>
            </a:r>
            <a:r>
              <a:rPr lang="en-US" sz="1100" dirty="0" smtClean="0"/>
              <a:t>/abs/1506.08603</a:t>
            </a:r>
          </a:p>
        </p:txBody>
      </p:sp>
    </p:spTree>
    <p:extLst>
      <p:ext uri="{BB962C8B-B14F-4D97-AF65-F5344CB8AC3E}">
        <p14:creationId xmlns:p14="http://schemas.microsoft.com/office/powerpoint/2010/main" val="6904165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Roadmap</a:t>
            </a:r>
            <a:endParaRPr lang="en-US" dirty="0"/>
          </a:p>
        </p:txBody>
      </p:sp>
      <p:sp>
        <p:nvSpPr>
          <p:cNvPr id="6" name="Content Placeholder 5"/>
          <p:cNvSpPr>
            <a:spLocks noGrp="1"/>
          </p:cNvSpPr>
          <p:nvPr>
            <p:ph idx="1"/>
          </p:nvPr>
        </p:nvSpPr>
        <p:spPr/>
        <p:txBody>
          <a:bodyPr>
            <a:normAutofit fontScale="70000" lnSpcReduction="20000"/>
          </a:bodyPr>
          <a:lstStyle/>
          <a:p>
            <a:r>
              <a:rPr lang="en-US" dirty="0" smtClean="0"/>
              <a:t>Short-term (3-6 months)</a:t>
            </a:r>
          </a:p>
          <a:p>
            <a:pPr lvl="1"/>
            <a:r>
              <a:rPr lang="en-US" dirty="0" smtClean="0"/>
              <a:t>Graduate DataStream API from beta</a:t>
            </a:r>
          </a:p>
          <a:p>
            <a:pPr lvl="1"/>
            <a:r>
              <a:rPr lang="en-US" dirty="0" smtClean="0"/>
              <a:t>Fully managed window and user-defined state with pluggable </a:t>
            </a:r>
            <a:r>
              <a:rPr lang="en-US" dirty="0" err="1" smtClean="0"/>
              <a:t>backends</a:t>
            </a:r>
            <a:endParaRPr lang="en-US" dirty="0" smtClean="0"/>
          </a:p>
          <a:p>
            <a:pPr lvl="1"/>
            <a:r>
              <a:rPr lang="en-US" dirty="0" smtClean="0"/>
              <a:t>Table API for streams (towards </a:t>
            </a:r>
            <a:r>
              <a:rPr lang="en-US" dirty="0" err="1" smtClean="0"/>
              <a:t>StreamSQL</a:t>
            </a:r>
            <a:r>
              <a:rPr lang="en-US" dirty="0" smtClean="0"/>
              <a:t>)</a:t>
            </a:r>
          </a:p>
          <a:p>
            <a:pPr lvl="8"/>
            <a:endParaRPr lang="en-US" dirty="0" smtClean="0"/>
          </a:p>
          <a:p>
            <a:r>
              <a:rPr lang="en-US" dirty="0" smtClean="0"/>
              <a:t>Long-term (6+ months)</a:t>
            </a:r>
          </a:p>
          <a:p>
            <a:pPr lvl="1"/>
            <a:r>
              <a:rPr lang="en-US" dirty="0" smtClean="0"/>
              <a:t>Highly available master</a:t>
            </a:r>
          </a:p>
          <a:p>
            <a:pPr lvl="1"/>
            <a:r>
              <a:rPr lang="en-US" dirty="0" smtClean="0"/>
              <a:t>Dynamic scale in/out</a:t>
            </a:r>
          </a:p>
          <a:p>
            <a:pPr lvl="1"/>
            <a:r>
              <a:rPr lang="en-US" dirty="0" err="1" smtClean="0"/>
              <a:t>FlinkML</a:t>
            </a:r>
            <a:r>
              <a:rPr lang="en-US" dirty="0" smtClean="0"/>
              <a:t> and </a:t>
            </a:r>
            <a:r>
              <a:rPr lang="en-US" dirty="0" err="1" smtClean="0"/>
              <a:t>Gelly</a:t>
            </a:r>
            <a:r>
              <a:rPr lang="en-US" dirty="0" smtClean="0"/>
              <a:t> for streams</a:t>
            </a:r>
          </a:p>
          <a:p>
            <a:pPr lvl="1"/>
            <a:r>
              <a:rPr lang="en-US" dirty="0" smtClean="0"/>
              <a:t>Full batch + stream unification</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15475005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Discretized streams</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46</a:t>
            </a:fld>
            <a:endParaRPr lang="en-US">
              <a:solidFill>
                <a:prstClr val="black">
                  <a:tint val="75000"/>
                </a:prstClr>
              </a:solidFill>
            </a:endParaRPr>
          </a:p>
        </p:txBody>
      </p:sp>
      <p:grpSp>
        <p:nvGrpSpPr>
          <p:cNvPr id="103" name="Group 102"/>
          <p:cNvGrpSpPr/>
          <p:nvPr/>
        </p:nvGrpSpPr>
        <p:grpSpPr>
          <a:xfrm>
            <a:off x="1445870" y="1234458"/>
            <a:ext cx="996311" cy="3667132"/>
            <a:chOff x="1445870" y="1234458"/>
            <a:chExt cx="996311" cy="3667132"/>
          </a:xfrm>
        </p:grpSpPr>
        <p:sp>
          <p:nvSpPr>
            <p:cNvPr id="53" name="Rectangle 52"/>
            <p:cNvSpPr/>
            <p:nvPr/>
          </p:nvSpPr>
          <p:spPr>
            <a:xfrm>
              <a:off x="1553982" y="1234458"/>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5" name="Straight Arrow Connector 54"/>
            <p:cNvCxnSpPr/>
            <p:nvPr/>
          </p:nvCxnSpPr>
          <p:spPr>
            <a:xfrm flipH="1">
              <a:off x="1705641" y="1827195"/>
              <a:ext cx="2"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61" name="Straight Arrow Connector 60"/>
            <p:cNvCxnSpPr/>
            <p:nvPr/>
          </p:nvCxnSpPr>
          <p:spPr>
            <a:xfrm>
              <a:off x="1690867" y="2955635"/>
              <a:ext cx="0" cy="1288581"/>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sp>
          <p:nvSpPr>
            <p:cNvPr id="65" name="Rectangle 64"/>
            <p:cNvSpPr/>
            <p:nvPr/>
          </p:nvSpPr>
          <p:spPr>
            <a:xfrm>
              <a:off x="1557024" y="4418059"/>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9" name="Rectangle 68"/>
            <p:cNvSpPr/>
            <p:nvPr/>
          </p:nvSpPr>
          <p:spPr>
            <a:xfrm>
              <a:off x="1445870" y="2565486"/>
              <a:ext cx="519555" cy="261211"/>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600" dirty="0">
                  <a:solidFill>
                    <a:srgbClr val="FFFFFF"/>
                  </a:solidFill>
                  <a:latin typeface="Avenir Next Regular"/>
                  <a:cs typeface="Avenir Next Regular"/>
                </a:rPr>
                <a:t>Job</a:t>
              </a:r>
            </a:p>
          </p:txBody>
        </p:sp>
        <p:sp>
          <p:nvSpPr>
            <p:cNvPr id="73" name="Rectangle 72"/>
            <p:cNvSpPr/>
            <p:nvPr/>
          </p:nvSpPr>
          <p:spPr>
            <a:xfrm>
              <a:off x="2143465" y="3678537"/>
              <a:ext cx="298716" cy="483531"/>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4" name="Straight Arrow Connector 73"/>
            <p:cNvCxnSpPr/>
            <p:nvPr/>
          </p:nvCxnSpPr>
          <p:spPr>
            <a:xfrm>
              <a:off x="1843267" y="2955635"/>
              <a:ext cx="300198"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grpSp>
      <p:grpSp>
        <p:nvGrpSpPr>
          <p:cNvPr id="104" name="Group 103"/>
          <p:cNvGrpSpPr/>
          <p:nvPr/>
        </p:nvGrpSpPr>
        <p:grpSpPr>
          <a:xfrm>
            <a:off x="2442181" y="1234458"/>
            <a:ext cx="1288766" cy="3667132"/>
            <a:chOff x="2442181" y="1234458"/>
            <a:chExt cx="1288766" cy="3667132"/>
          </a:xfrm>
        </p:grpSpPr>
        <p:sp>
          <p:nvSpPr>
            <p:cNvPr id="54" name="Rectangle 53"/>
            <p:cNvSpPr/>
            <p:nvPr/>
          </p:nvSpPr>
          <p:spPr>
            <a:xfrm>
              <a:off x="2850385" y="1234458"/>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6" name="Straight Arrow Connector 55"/>
            <p:cNvCxnSpPr/>
            <p:nvPr/>
          </p:nvCxnSpPr>
          <p:spPr>
            <a:xfrm flipH="1">
              <a:off x="2983775" y="1827195"/>
              <a:ext cx="1"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2969001" y="2955635"/>
              <a:ext cx="14775" cy="1288581"/>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sp>
          <p:nvSpPr>
            <p:cNvPr id="66" name="Rectangle 65"/>
            <p:cNvSpPr/>
            <p:nvPr/>
          </p:nvSpPr>
          <p:spPr>
            <a:xfrm>
              <a:off x="2850385" y="4418059"/>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0" name="Rectangle 69"/>
            <p:cNvSpPr/>
            <p:nvPr/>
          </p:nvSpPr>
          <p:spPr>
            <a:xfrm>
              <a:off x="2723998" y="2565486"/>
              <a:ext cx="519555" cy="261211"/>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600" dirty="0">
                  <a:solidFill>
                    <a:srgbClr val="FFFFFF"/>
                  </a:solidFill>
                  <a:latin typeface="Avenir Next Regular"/>
                  <a:cs typeface="Avenir Next Regular"/>
                </a:rPr>
                <a:t>Job</a:t>
              </a:r>
            </a:p>
          </p:txBody>
        </p:sp>
        <p:cxnSp>
          <p:nvCxnSpPr>
            <p:cNvPr id="77" name="Straight Arrow Connector 76"/>
            <p:cNvCxnSpPr/>
            <p:nvPr/>
          </p:nvCxnSpPr>
          <p:spPr>
            <a:xfrm flipV="1">
              <a:off x="2442181" y="2955635"/>
              <a:ext cx="281817"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sp>
          <p:nvSpPr>
            <p:cNvPr id="82" name="Rectangle 81"/>
            <p:cNvSpPr/>
            <p:nvPr/>
          </p:nvSpPr>
          <p:spPr>
            <a:xfrm>
              <a:off x="3432231" y="3678537"/>
              <a:ext cx="298716" cy="483531"/>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83" name="Straight Arrow Connector 82"/>
            <p:cNvCxnSpPr/>
            <p:nvPr/>
          </p:nvCxnSpPr>
          <p:spPr>
            <a:xfrm>
              <a:off x="3132033" y="2955635"/>
              <a:ext cx="300198"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grpSp>
      <p:sp>
        <p:nvSpPr>
          <p:cNvPr id="85" name="Rectangle 84"/>
          <p:cNvSpPr/>
          <p:nvPr/>
        </p:nvSpPr>
        <p:spPr>
          <a:xfrm>
            <a:off x="4823188" y="3678537"/>
            <a:ext cx="298716" cy="483531"/>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105" name="Group 104"/>
          <p:cNvGrpSpPr/>
          <p:nvPr/>
        </p:nvGrpSpPr>
        <p:grpSpPr>
          <a:xfrm>
            <a:off x="3730947" y="1234458"/>
            <a:ext cx="1092241" cy="3667132"/>
            <a:chOff x="3730947" y="1234458"/>
            <a:chExt cx="1092241" cy="3667132"/>
          </a:xfrm>
        </p:grpSpPr>
        <p:sp>
          <p:nvSpPr>
            <p:cNvPr id="57" name="Rectangle 56"/>
            <p:cNvSpPr/>
            <p:nvPr/>
          </p:nvSpPr>
          <p:spPr>
            <a:xfrm>
              <a:off x="4202886" y="1234458"/>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9" name="Straight Arrow Connector 58"/>
            <p:cNvCxnSpPr/>
            <p:nvPr/>
          </p:nvCxnSpPr>
          <p:spPr>
            <a:xfrm flipH="1">
              <a:off x="4354545" y="1827195"/>
              <a:ext cx="2"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4339769" y="2955635"/>
              <a:ext cx="2" cy="1288581"/>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sp>
          <p:nvSpPr>
            <p:cNvPr id="67" name="Rectangle 66"/>
            <p:cNvSpPr/>
            <p:nvPr/>
          </p:nvSpPr>
          <p:spPr>
            <a:xfrm>
              <a:off x="4190411" y="4418059"/>
              <a:ext cx="298716" cy="483531"/>
            </a:xfrm>
            <a:prstGeom prst="rect">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1" name="Rectangle 70"/>
            <p:cNvSpPr/>
            <p:nvPr/>
          </p:nvSpPr>
          <p:spPr>
            <a:xfrm>
              <a:off x="4094774" y="2565486"/>
              <a:ext cx="519555" cy="261211"/>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600" dirty="0">
                  <a:solidFill>
                    <a:srgbClr val="FFFFFF"/>
                  </a:solidFill>
                  <a:latin typeface="Avenir Next Regular"/>
                  <a:cs typeface="Avenir Next Regular"/>
                </a:rPr>
                <a:t>Job</a:t>
              </a:r>
            </a:p>
          </p:txBody>
        </p:sp>
        <p:cxnSp>
          <p:nvCxnSpPr>
            <p:cNvPr id="84" name="Straight Arrow Connector 83"/>
            <p:cNvCxnSpPr/>
            <p:nvPr/>
          </p:nvCxnSpPr>
          <p:spPr>
            <a:xfrm flipV="1">
              <a:off x="3730947" y="2955635"/>
              <a:ext cx="281817"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86" name="Straight Arrow Connector 85"/>
            <p:cNvCxnSpPr/>
            <p:nvPr/>
          </p:nvCxnSpPr>
          <p:spPr>
            <a:xfrm>
              <a:off x="4522990" y="2955635"/>
              <a:ext cx="300198" cy="623988"/>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grpSp>
      <p:sp>
        <p:nvSpPr>
          <p:cNvPr id="90" name="Rectangle 89"/>
          <p:cNvSpPr/>
          <p:nvPr/>
        </p:nvSpPr>
        <p:spPr>
          <a:xfrm>
            <a:off x="5231440" y="3718011"/>
            <a:ext cx="617530" cy="307777"/>
          </a:xfrm>
          <a:prstGeom prst="rect">
            <a:avLst/>
          </a:prstGeom>
        </p:spPr>
        <p:txBody>
          <a:bodyPr wrap="none">
            <a:spAutoFit/>
          </a:bodyPr>
          <a:lstStyle/>
          <a:p>
            <a:r>
              <a:rPr lang="de-DE" sz="1400" i="1" dirty="0" err="1" smtClean="0">
                <a:latin typeface="Avenir Next Regular"/>
                <a:cs typeface="Avenir Next Regular"/>
              </a:rPr>
              <a:t>state</a:t>
            </a:r>
            <a:endParaRPr lang="en-US" sz="1400" i="1" dirty="0"/>
          </a:p>
        </p:txBody>
      </p:sp>
      <p:sp>
        <p:nvSpPr>
          <p:cNvPr id="92" name="Rectangle 91"/>
          <p:cNvSpPr/>
          <p:nvPr/>
        </p:nvSpPr>
        <p:spPr>
          <a:xfrm>
            <a:off x="5923892" y="4317786"/>
            <a:ext cx="1258615" cy="523220"/>
          </a:xfrm>
          <a:prstGeom prst="rect">
            <a:avLst/>
          </a:prstGeom>
        </p:spPr>
        <p:txBody>
          <a:bodyPr wrap="none">
            <a:spAutoFit/>
          </a:bodyPr>
          <a:lstStyle/>
          <a:p>
            <a:r>
              <a:rPr lang="de-DE" sz="1400" i="1" dirty="0" err="1" smtClean="0">
                <a:latin typeface="Avenir Next Regular"/>
                <a:cs typeface="Avenir Next Regular"/>
              </a:rPr>
              <a:t>logical</a:t>
            </a:r>
            <a:r>
              <a:rPr lang="de-DE" sz="1400" i="1" dirty="0" smtClean="0">
                <a:latin typeface="Avenir Next Regular"/>
                <a:cs typeface="Avenir Next Regular"/>
              </a:rPr>
              <a:t> </a:t>
            </a:r>
            <a:r>
              <a:rPr lang="de-DE" sz="1400" i="1" dirty="0" err="1" smtClean="0">
                <a:latin typeface="Avenir Next Regular"/>
                <a:cs typeface="Avenir Next Regular"/>
              </a:rPr>
              <a:t>result</a:t>
            </a:r>
            <a:endParaRPr lang="de-DE" sz="1400" i="1" dirty="0" smtClean="0">
              <a:latin typeface="Avenir Next Regular"/>
              <a:cs typeface="Avenir Next Regular"/>
            </a:endParaRPr>
          </a:p>
          <a:p>
            <a:r>
              <a:rPr lang="de-DE" sz="1400" i="1" dirty="0" err="1" smtClean="0">
                <a:latin typeface="Avenir Next Regular"/>
                <a:cs typeface="Avenir Next Regular"/>
              </a:rPr>
              <a:t>stream</a:t>
            </a:r>
            <a:endParaRPr lang="en-US" sz="1400" i="1" dirty="0"/>
          </a:p>
        </p:txBody>
      </p:sp>
      <p:sp>
        <p:nvSpPr>
          <p:cNvPr id="93" name="Up Arrow 92"/>
          <p:cNvSpPr/>
          <p:nvPr/>
        </p:nvSpPr>
        <p:spPr>
          <a:xfrm rot="5400000">
            <a:off x="591301" y="996088"/>
            <a:ext cx="600440" cy="868639"/>
          </a:xfrm>
          <a:prstGeom prst="upArrow">
            <a:avLst>
              <a:gd name="adj1" fmla="val 46789"/>
              <a:gd name="adj2" fmla="val 48549"/>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4" name="Up Arrow 93"/>
          <p:cNvSpPr/>
          <p:nvPr/>
        </p:nvSpPr>
        <p:spPr>
          <a:xfrm rot="5400000">
            <a:off x="5021057" y="4103283"/>
            <a:ext cx="600440" cy="996176"/>
          </a:xfrm>
          <a:prstGeom prst="upArrow">
            <a:avLst>
              <a:gd name="adj1" fmla="val 46789"/>
              <a:gd name="adj2" fmla="val 48549"/>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5" name="Rectangle 94"/>
          <p:cNvSpPr/>
          <p:nvPr/>
        </p:nvSpPr>
        <p:spPr>
          <a:xfrm>
            <a:off x="457203" y="1717989"/>
            <a:ext cx="780368" cy="523220"/>
          </a:xfrm>
          <a:prstGeom prst="rect">
            <a:avLst/>
          </a:prstGeom>
        </p:spPr>
        <p:txBody>
          <a:bodyPr wrap="none">
            <a:spAutoFit/>
          </a:bodyPr>
          <a:lstStyle/>
          <a:p>
            <a:r>
              <a:rPr lang="de-DE" sz="1400" i="1" dirty="0" err="1" smtClean="0">
                <a:latin typeface="Avenir Next Regular"/>
                <a:cs typeface="Avenir Next Regular"/>
              </a:rPr>
              <a:t>input</a:t>
            </a:r>
            <a:endParaRPr lang="de-DE" sz="1400" i="1" dirty="0" smtClean="0">
              <a:latin typeface="Avenir Next Regular"/>
              <a:cs typeface="Avenir Next Regular"/>
            </a:endParaRPr>
          </a:p>
          <a:p>
            <a:r>
              <a:rPr lang="de-DE" sz="1400" i="1" dirty="0" err="1" smtClean="0">
                <a:latin typeface="Avenir Next Regular"/>
                <a:cs typeface="Avenir Next Regular"/>
              </a:rPr>
              <a:t>stream</a:t>
            </a:r>
            <a:endParaRPr lang="en-US" sz="1400" i="1" dirty="0"/>
          </a:p>
        </p:txBody>
      </p:sp>
      <p:sp>
        <p:nvSpPr>
          <p:cNvPr id="96" name="TextBox 95"/>
          <p:cNvSpPr txBox="1"/>
          <p:nvPr/>
        </p:nvSpPr>
        <p:spPr>
          <a:xfrm>
            <a:off x="5068832" y="1130463"/>
            <a:ext cx="3617968" cy="954107"/>
          </a:xfrm>
          <a:prstGeom prst="rect">
            <a:avLst/>
          </a:prstGeom>
          <a:noFill/>
        </p:spPr>
        <p:txBody>
          <a:bodyPr wrap="square" rtlCol="0">
            <a:spAutoFit/>
          </a:bodyPr>
          <a:lstStyle/>
          <a:p>
            <a:r>
              <a:rPr lang="en-US" sz="1400" dirty="0">
                <a:solidFill>
                  <a:prstClr val="black"/>
                </a:solidFill>
                <a:latin typeface="Consolas"/>
                <a:cs typeface="Consolas"/>
              </a:rPr>
              <a:t>while (true) {</a:t>
            </a:r>
          </a:p>
          <a:p>
            <a:r>
              <a:rPr lang="en-US" sz="1400" dirty="0">
                <a:solidFill>
                  <a:prstClr val="black"/>
                </a:solidFill>
                <a:latin typeface="Consolas"/>
                <a:cs typeface="Consolas"/>
              </a:rPr>
              <a:t>  // get next </a:t>
            </a:r>
            <a:r>
              <a:rPr lang="en-US" sz="1400" dirty="0" smtClean="0">
                <a:solidFill>
                  <a:prstClr val="black"/>
                </a:solidFill>
                <a:latin typeface="Consolas"/>
                <a:cs typeface="Consolas"/>
              </a:rPr>
              <a:t>X seconds of data</a:t>
            </a:r>
            <a:endParaRPr lang="en-US" sz="1400" dirty="0">
              <a:solidFill>
                <a:prstClr val="black"/>
              </a:solidFill>
              <a:latin typeface="Consolas"/>
              <a:cs typeface="Consolas"/>
            </a:endParaRPr>
          </a:p>
          <a:p>
            <a:r>
              <a:rPr lang="en-US" sz="1400" dirty="0">
                <a:solidFill>
                  <a:prstClr val="black"/>
                </a:solidFill>
                <a:latin typeface="Consolas"/>
                <a:cs typeface="Consolas"/>
              </a:rPr>
              <a:t>  // </a:t>
            </a:r>
            <a:r>
              <a:rPr lang="en-US" sz="1400" dirty="0" smtClean="0">
                <a:solidFill>
                  <a:prstClr val="black"/>
                </a:solidFill>
                <a:latin typeface="Consolas"/>
                <a:cs typeface="Consolas"/>
              </a:rPr>
              <a:t>compute next stream and state</a:t>
            </a:r>
            <a:endParaRPr lang="en-US" sz="1400" dirty="0">
              <a:solidFill>
                <a:prstClr val="black"/>
              </a:solidFill>
              <a:latin typeface="Consolas"/>
              <a:cs typeface="Consolas"/>
            </a:endParaRPr>
          </a:p>
          <a:p>
            <a:r>
              <a:rPr lang="en-US" sz="1400" dirty="0">
                <a:solidFill>
                  <a:prstClr val="black"/>
                </a:solidFill>
                <a:latin typeface="Consolas"/>
                <a:cs typeface="Consolas"/>
              </a:rPr>
              <a:t>}</a:t>
            </a:r>
          </a:p>
        </p:txBody>
      </p:sp>
      <p:grpSp>
        <p:nvGrpSpPr>
          <p:cNvPr id="106" name="Group 105"/>
          <p:cNvGrpSpPr/>
          <p:nvPr/>
        </p:nvGrpSpPr>
        <p:grpSpPr>
          <a:xfrm>
            <a:off x="2533962" y="1130187"/>
            <a:ext cx="5321713" cy="3910921"/>
            <a:chOff x="2533962" y="1130187"/>
            <a:chExt cx="5321713" cy="3910921"/>
          </a:xfrm>
        </p:grpSpPr>
        <p:sp>
          <p:nvSpPr>
            <p:cNvPr id="97" name="Rectangle 96"/>
            <p:cNvSpPr/>
            <p:nvPr/>
          </p:nvSpPr>
          <p:spPr>
            <a:xfrm>
              <a:off x="2533962" y="1130187"/>
              <a:ext cx="1356332" cy="3910921"/>
            </a:xfrm>
            <a:prstGeom prst="rect">
              <a:avLst/>
            </a:prstGeom>
            <a:no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8" name="Rectangle 97"/>
            <p:cNvSpPr/>
            <p:nvPr/>
          </p:nvSpPr>
          <p:spPr>
            <a:xfrm>
              <a:off x="5190057" y="2417967"/>
              <a:ext cx="2665618" cy="646331"/>
            </a:xfrm>
            <a:prstGeom prst="rect">
              <a:avLst/>
            </a:prstGeom>
          </p:spPr>
          <p:txBody>
            <a:bodyPr wrap="none">
              <a:spAutoFit/>
            </a:bodyPr>
            <a:lstStyle/>
            <a:p>
              <a:r>
                <a:rPr lang="de-DE" dirty="0" smtClean="0">
                  <a:latin typeface="Avenir Next Regular"/>
                  <a:cs typeface="Avenir Next Regular"/>
                </a:rPr>
                <a:t>Unit </a:t>
              </a:r>
              <a:r>
                <a:rPr lang="de-DE" dirty="0" err="1" smtClean="0">
                  <a:latin typeface="Avenir Next Regular"/>
                  <a:cs typeface="Avenir Next Regular"/>
                </a:rPr>
                <a:t>of</a:t>
              </a:r>
              <a:r>
                <a:rPr lang="de-DE" dirty="0" smtClean="0">
                  <a:latin typeface="Avenir Next Regular"/>
                  <a:cs typeface="Avenir Next Regular"/>
                </a:rPr>
                <a:t> fault </a:t>
              </a:r>
              <a:r>
                <a:rPr lang="de-DE" dirty="0" err="1" smtClean="0">
                  <a:latin typeface="Avenir Next Regular"/>
                  <a:cs typeface="Avenir Next Regular"/>
                </a:rPr>
                <a:t>tolerance</a:t>
              </a:r>
              <a:r>
                <a:rPr lang="de-DE" dirty="0" smtClean="0">
                  <a:latin typeface="Avenir Next Regular"/>
                  <a:cs typeface="Avenir Next Regular"/>
                </a:rPr>
                <a:t> </a:t>
              </a:r>
              <a:r>
                <a:rPr lang="de-DE" dirty="0" err="1" smtClean="0">
                  <a:latin typeface="Avenir Next Regular"/>
                  <a:cs typeface="Avenir Next Regular"/>
                </a:rPr>
                <a:t>is</a:t>
              </a:r>
              <a:r>
                <a:rPr lang="de-DE" dirty="0" smtClean="0">
                  <a:latin typeface="Avenir Next Regular"/>
                  <a:cs typeface="Avenir Next Regular"/>
                </a:rPr>
                <a:t> </a:t>
              </a:r>
            </a:p>
            <a:p>
              <a:r>
                <a:rPr lang="de-DE" dirty="0" smtClean="0">
                  <a:latin typeface="Avenir Next Regular"/>
                  <a:cs typeface="Avenir Next Regular"/>
                </a:rPr>
                <a:t>mini-batch</a:t>
              </a:r>
              <a:endParaRPr lang="en-US" dirty="0"/>
            </a:p>
          </p:txBody>
        </p:sp>
        <p:cxnSp>
          <p:nvCxnSpPr>
            <p:cNvPr id="99" name="Straight Arrow Connector 7"/>
            <p:cNvCxnSpPr>
              <a:endCxn id="98" idx="1"/>
            </p:cNvCxnSpPr>
            <p:nvPr/>
          </p:nvCxnSpPr>
          <p:spPr>
            <a:xfrm>
              <a:off x="3890294" y="2084570"/>
              <a:ext cx="1299763" cy="656563"/>
            </a:xfrm>
            <a:prstGeom prst="straightConnector1">
              <a:avLst/>
            </a:prstGeom>
            <a:ln w="12700" cmpd="sng">
              <a:solidFill>
                <a:srgbClr val="2DA07E"/>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768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Problems of mini-batch</a:t>
            </a:r>
            <a:endParaRPr lang="en-US" sz="3600" dirty="0"/>
          </a:p>
        </p:txBody>
      </p:sp>
      <p:sp>
        <p:nvSpPr>
          <p:cNvPr id="5" name="Content Placeholder 4"/>
          <p:cNvSpPr>
            <a:spLocks noGrp="1"/>
          </p:cNvSpPr>
          <p:nvPr>
            <p:ph idx="1"/>
          </p:nvPr>
        </p:nvSpPr>
        <p:spPr/>
        <p:txBody>
          <a:bodyPr>
            <a:normAutofit fontScale="77500" lnSpcReduction="20000"/>
          </a:bodyPr>
          <a:lstStyle/>
          <a:p>
            <a:r>
              <a:rPr lang="en-US" dirty="0" smtClean="0"/>
              <a:t>Latency</a:t>
            </a:r>
          </a:p>
          <a:p>
            <a:pPr lvl="1"/>
            <a:r>
              <a:rPr lang="en-US" dirty="0" smtClean="0"/>
              <a:t>Each mini-batch schedules a new job, loads user libraries, establishes DB connections, </a:t>
            </a:r>
            <a:r>
              <a:rPr lang="en-US" dirty="0" err="1" smtClean="0"/>
              <a:t>etc</a:t>
            </a:r>
            <a:endParaRPr lang="en-US" dirty="0" smtClean="0"/>
          </a:p>
          <a:p>
            <a:pPr lvl="8"/>
            <a:endParaRPr lang="en-US" dirty="0" smtClean="0"/>
          </a:p>
          <a:p>
            <a:r>
              <a:rPr lang="en-US" dirty="0" smtClean="0"/>
              <a:t>Programming model</a:t>
            </a:r>
          </a:p>
          <a:p>
            <a:pPr lvl="1"/>
            <a:r>
              <a:rPr lang="en-US" dirty="0" smtClean="0"/>
              <a:t>Does not separate business logic from recovery – changing the mini-batch size changes query results</a:t>
            </a:r>
          </a:p>
          <a:p>
            <a:pPr lvl="8"/>
            <a:endParaRPr lang="en-US" dirty="0" smtClean="0"/>
          </a:p>
          <a:p>
            <a:r>
              <a:rPr lang="en-US" dirty="0" smtClean="0"/>
              <a:t>Power</a:t>
            </a:r>
          </a:p>
          <a:p>
            <a:pPr lvl="1"/>
            <a:r>
              <a:rPr lang="en-US" dirty="0" smtClean="0"/>
              <a:t>Keeping and updating state across mini-batches only possible by immutable computations</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5404119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Exactly once approaches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Discretized streams – mini-batching (Spark Streaming)</a:t>
            </a:r>
          </a:p>
          <a:p>
            <a:pPr lvl="1"/>
            <a:r>
              <a:rPr lang="en-US" dirty="0" smtClean="0"/>
              <a:t>Treat streaming as a series of small atomic computations</a:t>
            </a:r>
          </a:p>
          <a:p>
            <a:pPr lvl="1"/>
            <a:r>
              <a:rPr lang="en-US" dirty="0" smtClean="0"/>
              <a:t>“Fast track” to fault tolerance, but does not separate business logic from recovery</a:t>
            </a:r>
          </a:p>
          <a:p>
            <a:pPr lvl="7"/>
            <a:endParaRPr lang="en-US" dirty="0" smtClean="0"/>
          </a:p>
          <a:p>
            <a:r>
              <a:rPr lang="en-US" dirty="0" err="1" smtClean="0"/>
              <a:t>MillWheel</a:t>
            </a:r>
            <a:r>
              <a:rPr lang="en-US" dirty="0" smtClean="0"/>
              <a:t> (Google Cloud Dataflow)</a:t>
            </a:r>
          </a:p>
          <a:p>
            <a:pPr lvl="1"/>
            <a:r>
              <a:rPr lang="en-US" dirty="0" smtClean="0"/>
              <a:t>State update and derived events committed as atomic transaction to a high-throughput transactional store</a:t>
            </a:r>
          </a:p>
          <a:p>
            <a:pPr lvl="1"/>
            <a:r>
              <a:rPr lang="en-US" dirty="0" smtClean="0"/>
              <a:t>Needs a very high-throughput transactional store </a:t>
            </a:r>
            <a:r>
              <a:rPr lang="en-US" dirty="0" smtClean="0">
                <a:sym typeface="Wingdings"/>
              </a:rPr>
              <a:t></a:t>
            </a:r>
            <a:endParaRPr lang="en-US" dirty="0" smtClean="0"/>
          </a:p>
          <a:p>
            <a:pPr lvl="7"/>
            <a:endParaRPr lang="en-US" dirty="0" smtClean="0"/>
          </a:p>
          <a:p>
            <a:r>
              <a:rPr lang="en-US" dirty="0" err="1" smtClean="0"/>
              <a:t>Chandy</a:t>
            </a:r>
            <a:r>
              <a:rPr lang="en-US" dirty="0" smtClean="0"/>
              <a:t>-</a:t>
            </a:r>
            <a:r>
              <a:rPr lang="en-US" dirty="0" err="1" smtClean="0"/>
              <a:t>Lamport</a:t>
            </a:r>
            <a:r>
              <a:rPr lang="en-US" dirty="0"/>
              <a:t>-</a:t>
            </a:r>
            <a:r>
              <a:rPr lang="en-US" dirty="0" smtClean="0"/>
              <a:t>inspired distributed snapshots (</a:t>
            </a:r>
            <a:r>
              <a:rPr lang="en-US" dirty="0" err="1" smtClean="0"/>
              <a:t>Flink</a:t>
            </a:r>
            <a:r>
              <a:rPr lang="en-US" dirty="0" smtClean="0"/>
              <a:t>)*</a:t>
            </a:r>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48</a:t>
            </a:fld>
            <a:endParaRPr lang="en-US">
              <a:solidFill>
                <a:prstClr val="black">
                  <a:tint val="75000"/>
                </a:prstClr>
              </a:solidFill>
            </a:endParaRPr>
          </a:p>
        </p:txBody>
      </p:sp>
      <p:sp>
        <p:nvSpPr>
          <p:cNvPr id="5" name="Rectangle 4"/>
          <p:cNvSpPr/>
          <p:nvPr/>
        </p:nvSpPr>
        <p:spPr>
          <a:xfrm>
            <a:off x="457200" y="4767264"/>
            <a:ext cx="7983276" cy="261610"/>
          </a:xfrm>
          <a:prstGeom prst="rect">
            <a:avLst/>
          </a:prstGeom>
        </p:spPr>
        <p:txBody>
          <a:bodyPr wrap="none">
            <a:spAutoFit/>
          </a:bodyPr>
          <a:lstStyle/>
          <a:p>
            <a:r>
              <a:rPr lang="en-US" sz="1100" dirty="0" smtClean="0"/>
              <a:t>*[Carbone et. al. 2015] “Lightweight </a:t>
            </a:r>
            <a:r>
              <a:rPr lang="en-US" sz="1100" dirty="0"/>
              <a:t>Asynchronous Snapshots for Distributed </a:t>
            </a:r>
            <a:r>
              <a:rPr lang="en-US" sz="1100" dirty="0" err="1" smtClean="0"/>
              <a:t>Dataflows</a:t>
            </a:r>
            <a:r>
              <a:rPr lang="en-US" sz="1100" dirty="0" smtClean="0"/>
              <a:t>”, Tech. Report. http</a:t>
            </a:r>
            <a:r>
              <a:rPr lang="en-US" sz="1100" dirty="0"/>
              <a:t>://</a:t>
            </a:r>
            <a:r>
              <a:rPr lang="en-US" sz="1100" dirty="0" err="1" smtClean="0"/>
              <a:t>arxiv.org</a:t>
            </a:r>
            <a:r>
              <a:rPr lang="en-US" sz="1100" dirty="0" smtClean="0"/>
              <a:t>/abs/1506.08603</a:t>
            </a:r>
          </a:p>
        </p:txBody>
      </p:sp>
    </p:spTree>
    <p:extLst>
      <p:ext uri="{BB962C8B-B14F-4D97-AF65-F5344CB8AC3E}">
        <p14:creationId xmlns:p14="http://schemas.microsoft.com/office/powerpoint/2010/main" val="6670864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80"/>
            <a:ext cx="7418070" cy="673805"/>
          </a:xfrm>
        </p:spPr>
        <p:txBody>
          <a:bodyPr>
            <a:normAutofit fontScale="90000"/>
          </a:bodyPr>
          <a:lstStyle/>
          <a:p>
            <a:r>
              <a:rPr lang="en-US" dirty="0" smtClean="0"/>
              <a:t>Windowing </a:t>
            </a:r>
            <a:endParaRPr lang="en-US" dirty="0"/>
          </a:p>
        </p:txBody>
      </p:sp>
      <p:sp>
        <p:nvSpPr>
          <p:cNvPr id="3" name="Foliennummernplatzhalter 2"/>
          <p:cNvSpPr>
            <a:spLocks noGrp="1"/>
          </p:cNvSpPr>
          <p:nvPr>
            <p:ph type="sldNum" sz="quarter" idx="12"/>
          </p:nvPr>
        </p:nvSpPr>
        <p:spPr/>
        <p:txBody>
          <a:bodyPr/>
          <a:lstStyle/>
          <a:p>
            <a:fld id="{B07C5D84-2227-C144-B485-A8CA33CE4230}" type="slidenum">
              <a:rPr lang="en-US" smtClean="0">
                <a:solidFill>
                  <a:prstClr val="black">
                    <a:tint val="75000"/>
                  </a:prstClr>
                </a:solidFill>
              </a:rPr>
              <a:pPr/>
              <a:t>49</a:t>
            </a:fld>
            <a:endParaRPr lang="en-US">
              <a:solidFill>
                <a:prstClr val="black">
                  <a:tint val="75000"/>
                </a:prstClr>
              </a:solidFill>
            </a:endParaRPr>
          </a:p>
        </p:txBody>
      </p:sp>
      <p:pic>
        <p:nvPicPr>
          <p:cNvPr id="4098" name="Picture 2" descr="Data-driven windowing seman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672" y="900333"/>
            <a:ext cx="6476578" cy="1279596"/>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Grafik 3"/>
          <p:cNvPicPr>
            <a:picLocks noChangeAspect="1"/>
          </p:cNvPicPr>
          <p:nvPr/>
        </p:nvPicPr>
        <p:blipFill rotWithShape="1">
          <a:blip r:embed="rId4"/>
          <a:srcRect l="21380" t="33791" r="44560" b="24978"/>
          <a:stretch/>
        </p:blipFill>
        <p:spPr>
          <a:xfrm>
            <a:off x="2343617" y="2068210"/>
            <a:ext cx="4912688" cy="2627135"/>
          </a:xfrm>
          <a:prstGeom prst="rect">
            <a:avLst/>
          </a:prstGeom>
        </p:spPr>
      </p:pic>
      <p:sp>
        <p:nvSpPr>
          <p:cNvPr id="7" name="Textfeld 6"/>
          <p:cNvSpPr txBox="1"/>
          <p:nvPr/>
        </p:nvSpPr>
        <p:spPr>
          <a:xfrm>
            <a:off x="0" y="4794681"/>
            <a:ext cx="5765809" cy="307777"/>
          </a:xfrm>
          <a:prstGeom prst="rect">
            <a:avLst/>
          </a:prstGeom>
          <a:noFill/>
        </p:spPr>
        <p:txBody>
          <a:bodyPr wrap="none" rtlCol="0">
            <a:spAutoFit/>
          </a:bodyPr>
          <a:lstStyle/>
          <a:p>
            <a:r>
              <a:rPr lang="en-US" sz="1400" dirty="0">
                <a:solidFill>
                  <a:prstClr val="black"/>
                </a:solidFill>
                <a:latin typeface="Calibri"/>
              </a:rPr>
              <a:t>More at: http://flink.apache.org/news/2015/02/09/streaming-example.html</a:t>
            </a:r>
          </a:p>
        </p:txBody>
      </p:sp>
    </p:spTree>
    <p:extLst>
      <p:ext uri="{BB962C8B-B14F-4D97-AF65-F5344CB8AC3E}">
        <p14:creationId xmlns:p14="http://schemas.microsoft.com/office/powerpoint/2010/main" val="2887294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a:t>
            </a:r>
            <a:r>
              <a:rPr lang="en-US" dirty="0" err="1" smtClean="0"/>
              <a:t>Flink</a:t>
            </a:r>
            <a:r>
              <a:rPr lang="en-US" dirty="0" smtClean="0"/>
              <a:t> Primer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07C5D84-2227-C144-B485-A8CA33CE4230}" type="slidenum">
              <a:rPr lang="en-US" smtClean="0"/>
              <a:pPr/>
              <a:t>5</a:t>
            </a:fld>
            <a:endParaRPr lang="en-US"/>
          </a:p>
        </p:txBody>
      </p:sp>
    </p:spTree>
    <p:extLst>
      <p:ext uri="{BB962C8B-B14F-4D97-AF65-F5344CB8AC3E}">
        <p14:creationId xmlns:p14="http://schemas.microsoft.com/office/powerpoint/2010/main" val="352329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with batch</a:t>
            </a:r>
            <a:endParaRPr lang="en-US" dirty="0"/>
          </a:p>
        </p:txBody>
      </p:sp>
      <p:sp>
        <p:nvSpPr>
          <p:cNvPr id="36" name="Content Placeholder 35"/>
          <p:cNvSpPr>
            <a:spLocks noGrp="1"/>
          </p:cNvSpPr>
          <p:nvPr>
            <p:ph idx="1"/>
          </p:nvPr>
        </p:nvSpPr>
        <p:spPr>
          <a:xfrm>
            <a:off x="457200" y="1105782"/>
            <a:ext cx="8229600" cy="1975836"/>
          </a:xfrm>
        </p:spPr>
        <p:txBody>
          <a:bodyPr>
            <a:normAutofit fontScale="70000" lnSpcReduction="20000"/>
          </a:bodyPr>
          <a:lstStyle/>
          <a:p>
            <a:r>
              <a:rPr lang="en-US" dirty="0" smtClean="0"/>
              <a:t>Currently cannot mix </a:t>
            </a:r>
            <a:r>
              <a:rPr lang="en-US" dirty="0" err="1" smtClean="0"/>
              <a:t>DataSet</a:t>
            </a:r>
            <a:r>
              <a:rPr lang="en-US" dirty="0" smtClean="0"/>
              <a:t> &amp; DataStream programs</a:t>
            </a:r>
          </a:p>
          <a:p>
            <a:pPr lvl="7"/>
            <a:endParaRPr lang="en-US" dirty="0" smtClean="0"/>
          </a:p>
          <a:p>
            <a:r>
              <a:rPr lang="en-US" dirty="0" smtClean="0"/>
              <a:t>However, DataStream programs can read batch sources, they are just finite streams </a:t>
            </a:r>
            <a:r>
              <a:rPr lang="en-US" dirty="0" smtClean="0">
                <a:sym typeface="Wingdings"/>
              </a:rPr>
              <a:t></a:t>
            </a:r>
          </a:p>
          <a:p>
            <a:pPr lvl="7"/>
            <a:endParaRPr lang="en-US" dirty="0" smtClean="0">
              <a:sym typeface="Wingdings"/>
            </a:endParaRPr>
          </a:p>
          <a:p>
            <a:r>
              <a:rPr lang="en-US" dirty="0" smtClean="0">
                <a:sym typeface="Wingdings"/>
              </a:rPr>
              <a:t>Goal is to evolve DataStream to a batch/stream-agnostic API</a:t>
            </a:r>
          </a:p>
          <a:p>
            <a:pPr marL="0" indent="0">
              <a:buNone/>
            </a:pPr>
            <a:endParaRPr lang="en-US" dirty="0"/>
          </a:p>
        </p:txBody>
      </p:sp>
      <p:sp>
        <p:nvSpPr>
          <p:cNvPr id="3" name="Slide Number Placeholder 2"/>
          <p:cNvSpPr>
            <a:spLocks noGrp="1"/>
          </p:cNvSpPr>
          <p:nvPr>
            <p:ph type="sldNum" sz="quarter" idx="12"/>
          </p:nvPr>
        </p:nvSpPr>
        <p:spPr/>
        <p:txBody>
          <a:bodyPr/>
          <a:lstStyle/>
          <a:p>
            <a:fld id="{B07C5D84-2227-C144-B485-A8CA33CE4230}" type="slidenum">
              <a:rPr lang="en-US" smtClean="0">
                <a:solidFill>
                  <a:prstClr val="black">
                    <a:tint val="75000"/>
                  </a:prstClr>
                </a:solidFill>
              </a:rPr>
              <a:pPr/>
              <a:t>50</a:t>
            </a:fld>
            <a:endParaRPr lang="en-US" dirty="0">
              <a:solidFill>
                <a:prstClr val="black">
                  <a:tint val="75000"/>
                </a:prstClr>
              </a:solidFill>
            </a:endParaRPr>
          </a:p>
        </p:txBody>
      </p:sp>
      <p:sp>
        <p:nvSpPr>
          <p:cNvPr id="37" name="Rectangle 36"/>
          <p:cNvSpPr/>
          <p:nvPr/>
        </p:nvSpPr>
        <p:spPr>
          <a:xfrm>
            <a:off x="511496" y="3081618"/>
            <a:ext cx="3733796"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Avenir Next Regular"/>
                <a:cs typeface="Avenir Next Regular"/>
              </a:rPr>
              <a:t>DataSet</a:t>
            </a:r>
            <a:r>
              <a:rPr lang="en-US" dirty="0" smtClean="0">
                <a:latin typeface="Avenir Next Regular"/>
                <a:cs typeface="Avenir Next Regular"/>
              </a:rPr>
              <a:t> (Java/</a:t>
            </a:r>
            <a:r>
              <a:rPr lang="en-US" dirty="0" err="1" smtClean="0">
                <a:latin typeface="Avenir Next Regular"/>
                <a:cs typeface="Avenir Next Regular"/>
              </a:rPr>
              <a:t>Scala</a:t>
            </a:r>
            <a:r>
              <a:rPr lang="en-US" dirty="0" smtClean="0">
                <a:latin typeface="Avenir Next Regular"/>
                <a:cs typeface="Avenir Next Regular"/>
              </a:rPr>
              <a:t>/Python)</a:t>
            </a:r>
            <a:endParaRPr lang="en-US" dirty="0">
              <a:latin typeface="Avenir Next Regular"/>
              <a:cs typeface="Avenir Next Regular"/>
            </a:endParaRPr>
          </a:p>
        </p:txBody>
      </p:sp>
      <p:sp>
        <p:nvSpPr>
          <p:cNvPr id="38" name="Rectangle 37"/>
          <p:cNvSpPr/>
          <p:nvPr/>
        </p:nvSpPr>
        <p:spPr>
          <a:xfrm>
            <a:off x="4355358" y="3081618"/>
            <a:ext cx="2965535"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venir Next Regular"/>
                <a:cs typeface="Avenir Next Regular"/>
              </a:rPr>
              <a:t>DataStream (Java/</a:t>
            </a:r>
            <a:r>
              <a:rPr lang="en-US" dirty="0" err="1" smtClean="0">
                <a:latin typeface="Avenir Next Regular"/>
                <a:cs typeface="Avenir Next Regular"/>
              </a:rPr>
              <a:t>Scala</a:t>
            </a:r>
            <a:r>
              <a:rPr lang="en-US" dirty="0" smtClean="0">
                <a:latin typeface="Avenir Next Regular"/>
                <a:cs typeface="Avenir Next Regular"/>
              </a:rPr>
              <a:t>)</a:t>
            </a:r>
            <a:endParaRPr lang="en-US" dirty="0">
              <a:latin typeface="Avenir Next Regular"/>
              <a:cs typeface="Avenir Next Regular"/>
            </a:endParaRPr>
          </a:p>
        </p:txBody>
      </p:sp>
      <p:grpSp>
        <p:nvGrpSpPr>
          <p:cNvPr id="39" name="Group 38"/>
          <p:cNvGrpSpPr/>
          <p:nvPr/>
        </p:nvGrpSpPr>
        <p:grpSpPr>
          <a:xfrm>
            <a:off x="511495" y="3622667"/>
            <a:ext cx="6809398" cy="1069272"/>
            <a:chOff x="511496" y="4496626"/>
            <a:chExt cx="6809398" cy="1069272"/>
          </a:xfrm>
        </p:grpSpPr>
        <p:sp>
          <p:nvSpPr>
            <p:cNvPr id="40" name="Rectangle 39"/>
            <p:cNvSpPr/>
            <p:nvPr/>
          </p:nvSpPr>
          <p:spPr>
            <a:xfrm>
              <a:off x="511496" y="4496626"/>
              <a:ext cx="6809398" cy="1069272"/>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Avenir Next Regular"/>
                <a:cs typeface="Avenir Next Regular"/>
              </a:endParaRPr>
            </a:p>
          </p:txBody>
        </p:sp>
        <p:sp>
          <p:nvSpPr>
            <p:cNvPr id="41" name="Rectangle 40"/>
            <p:cNvSpPr/>
            <p:nvPr/>
          </p:nvSpPr>
          <p:spPr>
            <a:xfrm>
              <a:off x="4047757" y="4546554"/>
              <a:ext cx="3135738" cy="369332"/>
            </a:xfrm>
            <a:prstGeom prst="rect">
              <a:avLst/>
            </a:prstGeom>
          </p:spPr>
          <p:txBody>
            <a:bodyPr wrap="square">
              <a:spAutoFit/>
            </a:bodyPr>
            <a:lstStyle/>
            <a:p>
              <a:pPr algn="r"/>
              <a:r>
                <a:rPr lang="en-US" dirty="0" smtClean="0">
                  <a:solidFill>
                    <a:srgbClr val="FFFFFF"/>
                  </a:solidFill>
                  <a:latin typeface="Avenir Next Regular"/>
                  <a:cs typeface="Avenir Next Regular"/>
                </a:rPr>
                <a:t>Streaming dataflow runtime</a:t>
              </a:r>
              <a:endParaRPr lang="en-US" dirty="0">
                <a:solidFill>
                  <a:srgbClr val="FFFFFF"/>
                </a:solidFill>
                <a:latin typeface="Avenir Next Regular"/>
                <a:cs typeface="Avenir Next Regular"/>
              </a:endParaRPr>
            </a:p>
          </p:txBody>
        </p:sp>
        <p:sp>
          <p:nvSpPr>
            <p:cNvPr id="42" name="Oval 1"/>
            <p:cNvSpPr/>
            <p:nvPr/>
          </p:nvSpPr>
          <p:spPr>
            <a:xfrm>
              <a:off x="698319" y="493413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3"/>
            <p:cNvSpPr/>
            <p:nvPr/>
          </p:nvSpPr>
          <p:spPr>
            <a:xfrm>
              <a:off x="1359638" y="493413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
            <p:cNvCxnSpPr>
              <a:stCxn id="42" idx="6"/>
              <a:endCxn id="43" idx="2"/>
            </p:cNvCxnSpPr>
            <p:nvPr/>
          </p:nvCxnSpPr>
          <p:spPr>
            <a:xfrm>
              <a:off x="932017" y="5036415"/>
              <a:ext cx="427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Oval 6"/>
            <p:cNvSpPr/>
            <p:nvPr/>
          </p:nvSpPr>
          <p:spPr>
            <a:xfrm>
              <a:off x="698319" y="4546554"/>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7"/>
            <p:cNvCxnSpPr>
              <a:stCxn id="45" idx="6"/>
              <a:endCxn id="47" idx="2"/>
            </p:cNvCxnSpPr>
            <p:nvPr/>
          </p:nvCxnSpPr>
          <p:spPr>
            <a:xfrm>
              <a:off x="932017" y="4648836"/>
              <a:ext cx="427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359639" y="4546554"/>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Arrow Connector 47"/>
            <p:cNvCxnSpPr>
              <a:stCxn id="53" idx="6"/>
              <a:endCxn id="60" idx="2"/>
            </p:cNvCxnSpPr>
            <p:nvPr/>
          </p:nvCxnSpPr>
          <p:spPr>
            <a:xfrm>
              <a:off x="2629894" y="5353850"/>
              <a:ext cx="281893" cy="38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698319" y="525382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59638" y="525382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a:stCxn id="49" idx="6"/>
              <a:endCxn id="50" idx="2"/>
            </p:cNvCxnSpPr>
            <p:nvPr/>
          </p:nvCxnSpPr>
          <p:spPr>
            <a:xfrm>
              <a:off x="932017" y="5356107"/>
              <a:ext cx="427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2393289" y="4936312"/>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396196" y="5251568"/>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52" idx="6"/>
              <a:endCxn id="63" idx="2"/>
            </p:cNvCxnSpPr>
            <p:nvPr/>
          </p:nvCxnSpPr>
          <p:spPr>
            <a:xfrm flipV="1">
              <a:off x="2626987" y="5036417"/>
              <a:ext cx="284800" cy="21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3" idx="6"/>
              <a:endCxn id="52" idx="2"/>
            </p:cNvCxnSpPr>
            <p:nvPr/>
          </p:nvCxnSpPr>
          <p:spPr>
            <a:xfrm>
              <a:off x="1593336" y="5036415"/>
              <a:ext cx="799953" cy="217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0" idx="6"/>
              <a:endCxn id="53" idx="2"/>
            </p:cNvCxnSpPr>
            <p:nvPr/>
          </p:nvCxnSpPr>
          <p:spPr>
            <a:xfrm flipV="1">
              <a:off x="1593336" y="5353850"/>
              <a:ext cx="802860" cy="22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3" idx="6"/>
              <a:endCxn id="53" idx="2"/>
            </p:cNvCxnSpPr>
            <p:nvPr/>
          </p:nvCxnSpPr>
          <p:spPr>
            <a:xfrm>
              <a:off x="1593336" y="5036415"/>
              <a:ext cx="802860" cy="3174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0" idx="7"/>
              <a:endCxn id="52" idx="3"/>
            </p:cNvCxnSpPr>
            <p:nvPr/>
          </p:nvCxnSpPr>
          <p:spPr>
            <a:xfrm flipV="1">
              <a:off x="1559112" y="5110917"/>
              <a:ext cx="868401" cy="1728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9" name="Oval 2"/>
            <p:cNvSpPr/>
            <p:nvPr/>
          </p:nvSpPr>
          <p:spPr>
            <a:xfrm>
              <a:off x="3573106" y="525540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6"/>
            <p:cNvSpPr/>
            <p:nvPr/>
          </p:nvSpPr>
          <p:spPr>
            <a:xfrm>
              <a:off x="2911787" y="525540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7"/>
            <p:cNvCxnSpPr>
              <a:stCxn id="60" idx="6"/>
              <a:endCxn id="59" idx="2"/>
            </p:cNvCxnSpPr>
            <p:nvPr/>
          </p:nvCxnSpPr>
          <p:spPr>
            <a:xfrm flipV="1">
              <a:off x="3145485" y="5357685"/>
              <a:ext cx="427621"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Oval 10"/>
            <p:cNvSpPr/>
            <p:nvPr/>
          </p:nvSpPr>
          <p:spPr>
            <a:xfrm>
              <a:off x="3573106" y="493413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11"/>
            <p:cNvSpPr/>
            <p:nvPr/>
          </p:nvSpPr>
          <p:spPr>
            <a:xfrm>
              <a:off x="2911787" y="493413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12"/>
            <p:cNvCxnSpPr>
              <a:stCxn id="63" idx="6"/>
              <a:endCxn id="62" idx="2"/>
            </p:cNvCxnSpPr>
            <p:nvPr/>
          </p:nvCxnSpPr>
          <p:spPr>
            <a:xfrm flipV="1">
              <a:off x="3145485" y="5036415"/>
              <a:ext cx="427621"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13"/>
            <p:cNvCxnSpPr>
              <a:stCxn id="63" idx="5"/>
              <a:endCxn id="59" idx="1"/>
            </p:cNvCxnSpPr>
            <p:nvPr/>
          </p:nvCxnSpPr>
          <p:spPr>
            <a:xfrm>
              <a:off x="3111260" y="5108740"/>
              <a:ext cx="496070" cy="1766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14"/>
            <p:cNvCxnSpPr>
              <a:stCxn id="60" idx="7"/>
              <a:endCxn id="62" idx="3"/>
            </p:cNvCxnSpPr>
            <p:nvPr/>
          </p:nvCxnSpPr>
          <p:spPr>
            <a:xfrm flipV="1">
              <a:off x="3111260" y="5108738"/>
              <a:ext cx="496070" cy="1766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21"/>
            <p:cNvCxnSpPr>
              <a:stCxn id="47" idx="6"/>
            </p:cNvCxnSpPr>
            <p:nvPr/>
          </p:nvCxnSpPr>
          <p:spPr>
            <a:xfrm>
              <a:off x="1593337" y="4648836"/>
              <a:ext cx="919708" cy="0"/>
            </a:xfrm>
            <a:prstGeom prst="straightConnector1">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21"/>
            <p:cNvCxnSpPr>
              <a:endCxn id="63" idx="1"/>
            </p:cNvCxnSpPr>
            <p:nvPr/>
          </p:nvCxnSpPr>
          <p:spPr>
            <a:xfrm>
              <a:off x="2525431" y="4648836"/>
              <a:ext cx="420581" cy="3152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4515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t>
            </a:r>
            <a:r>
              <a:rPr lang="en-US" dirty="0" smtClean="0"/>
              <a:t>.g.: Non-native iterations</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51</a:t>
            </a:fld>
            <a:endParaRPr lang="en-US">
              <a:solidFill>
                <a:prstClr val="black">
                  <a:tint val="75000"/>
                </a:prstClr>
              </a:solidFill>
            </a:endParaRPr>
          </a:p>
        </p:txBody>
      </p:sp>
      <p:sp>
        <p:nvSpPr>
          <p:cNvPr id="45" name="Rectangle 44"/>
          <p:cNvSpPr/>
          <p:nvPr/>
        </p:nvSpPr>
        <p:spPr>
          <a:xfrm>
            <a:off x="1659471" y="3556037"/>
            <a:ext cx="409318" cy="272879"/>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050" dirty="0" smtClean="0">
                <a:solidFill>
                  <a:srgbClr val="FFFFFF"/>
                </a:solidFill>
                <a:latin typeface="Avenir Next Regular"/>
                <a:cs typeface="Avenir Next Regular"/>
              </a:rPr>
              <a:t>Step</a:t>
            </a:r>
            <a:endParaRPr lang="de-DE" sz="1050" dirty="0">
              <a:solidFill>
                <a:srgbClr val="FFFFFF"/>
              </a:solidFill>
              <a:latin typeface="Avenir Next Regular"/>
              <a:cs typeface="Avenir Next Regular"/>
            </a:endParaRPr>
          </a:p>
        </p:txBody>
      </p:sp>
      <p:cxnSp>
        <p:nvCxnSpPr>
          <p:cNvPr id="46" name="Straight Arrow Connector 45"/>
          <p:cNvCxnSpPr/>
          <p:nvPr/>
        </p:nvCxnSpPr>
        <p:spPr>
          <a:xfrm>
            <a:off x="1426897"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a:off x="2112712"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48" name="Rectangle 47"/>
          <p:cNvSpPr/>
          <p:nvPr/>
        </p:nvSpPr>
        <p:spPr>
          <a:xfrm>
            <a:off x="3160003" y="3556037"/>
            <a:ext cx="409318" cy="272879"/>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050" dirty="0" smtClean="0">
                <a:solidFill>
                  <a:srgbClr val="FFFFFF"/>
                </a:solidFill>
                <a:latin typeface="Avenir Next Regular"/>
                <a:cs typeface="Avenir Next Regular"/>
              </a:rPr>
              <a:t>Step</a:t>
            </a:r>
            <a:endParaRPr lang="de-DE" sz="1050" dirty="0">
              <a:solidFill>
                <a:srgbClr val="FFFFFF"/>
              </a:solidFill>
              <a:latin typeface="Avenir Next Regular"/>
              <a:cs typeface="Avenir Next Regular"/>
            </a:endParaRPr>
          </a:p>
        </p:txBody>
      </p:sp>
      <p:cxnSp>
        <p:nvCxnSpPr>
          <p:cNvPr id="49" name="Straight Arrow Connector 48"/>
          <p:cNvCxnSpPr/>
          <p:nvPr/>
        </p:nvCxnSpPr>
        <p:spPr>
          <a:xfrm>
            <a:off x="2927429"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3613243"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51" name="Rectangle 50"/>
          <p:cNvSpPr/>
          <p:nvPr/>
        </p:nvSpPr>
        <p:spPr>
          <a:xfrm>
            <a:off x="4662421" y="3556037"/>
            <a:ext cx="409318" cy="272879"/>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050" dirty="0" smtClean="0">
                <a:solidFill>
                  <a:srgbClr val="FFFFFF"/>
                </a:solidFill>
                <a:latin typeface="Avenir Next Regular"/>
                <a:cs typeface="Avenir Next Regular"/>
              </a:rPr>
              <a:t>Step</a:t>
            </a:r>
            <a:endParaRPr lang="de-DE" sz="1050" dirty="0">
              <a:solidFill>
                <a:srgbClr val="FFFFFF"/>
              </a:solidFill>
              <a:latin typeface="Avenir Next Regular"/>
              <a:cs typeface="Avenir Next Regular"/>
            </a:endParaRPr>
          </a:p>
        </p:txBody>
      </p:sp>
      <p:cxnSp>
        <p:nvCxnSpPr>
          <p:cNvPr id="52" name="Straight Arrow Connector 51"/>
          <p:cNvCxnSpPr/>
          <p:nvPr/>
        </p:nvCxnSpPr>
        <p:spPr>
          <a:xfrm>
            <a:off x="4429847"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5115661"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54" name="Rectangle 53"/>
          <p:cNvSpPr/>
          <p:nvPr/>
        </p:nvSpPr>
        <p:spPr>
          <a:xfrm>
            <a:off x="6200454" y="3556037"/>
            <a:ext cx="409318" cy="272879"/>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050" dirty="0" smtClean="0">
                <a:solidFill>
                  <a:srgbClr val="FFFFFF"/>
                </a:solidFill>
                <a:latin typeface="Avenir Next Regular"/>
                <a:cs typeface="Avenir Next Regular"/>
              </a:rPr>
              <a:t>Step</a:t>
            </a:r>
            <a:endParaRPr lang="de-DE" sz="1050" dirty="0">
              <a:solidFill>
                <a:srgbClr val="FFFFFF"/>
              </a:solidFill>
              <a:latin typeface="Avenir Next Regular"/>
              <a:cs typeface="Avenir Next Regular"/>
            </a:endParaRPr>
          </a:p>
        </p:txBody>
      </p:sp>
      <p:cxnSp>
        <p:nvCxnSpPr>
          <p:cNvPr id="55" name="Straight Arrow Connector 54"/>
          <p:cNvCxnSpPr/>
          <p:nvPr/>
        </p:nvCxnSpPr>
        <p:spPr>
          <a:xfrm>
            <a:off x="5967880"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56" name="Straight Arrow Connector 55"/>
          <p:cNvCxnSpPr/>
          <p:nvPr/>
        </p:nvCxnSpPr>
        <p:spPr>
          <a:xfrm>
            <a:off x="6653694"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57" name="Rectangle 56"/>
          <p:cNvSpPr/>
          <p:nvPr/>
        </p:nvSpPr>
        <p:spPr>
          <a:xfrm>
            <a:off x="7731198" y="3556037"/>
            <a:ext cx="409318" cy="272879"/>
          </a:xfrm>
          <a:prstGeom prst="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wrap="none" lIns="36000" rIns="36000" rtlCol="0" anchor="ctr"/>
          <a:lstStyle/>
          <a:p>
            <a:pPr algn="ctr"/>
            <a:r>
              <a:rPr lang="de-DE" sz="1050" dirty="0" smtClean="0">
                <a:solidFill>
                  <a:srgbClr val="FFFFFF"/>
                </a:solidFill>
                <a:latin typeface="Avenir Next Regular"/>
                <a:cs typeface="Avenir Next Regular"/>
              </a:rPr>
              <a:t>Step</a:t>
            </a:r>
            <a:endParaRPr lang="de-DE" sz="1050" dirty="0">
              <a:solidFill>
                <a:srgbClr val="FFFFFF"/>
              </a:solidFill>
              <a:latin typeface="Avenir Next Regular"/>
              <a:cs typeface="Avenir Next Regular"/>
            </a:endParaRPr>
          </a:p>
        </p:txBody>
      </p:sp>
      <p:cxnSp>
        <p:nvCxnSpPr>
          <p:cNvPr id="58" name="Straight Arrow Connector 57"/>
          <p:cNvCxnSpPr/>
          <p:nvPr/>
        </p:nvCxnSpPr>
        <p:spPr>
          <a:xfrm>
            <a:off x="7498623"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a:off x="8184438" y="3702987"/>
            <a:ext cx="204659"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60" name="Rounded Rectangle 59"/>
          <p:cNvSpPr/>
          <p:nvPr/>
        </p:nvSpPr>
        <p:spPr>
          <a:xfrm>
            <a:off x="4131191" y="2580681"/>
            <a:ext cx="893435" cy="292345"/>
          </a:xfrm>
          <a:prstGeom prst="roundRect">
            <a:avLst/>
          </a:prstGeom>
          <a:solidFill>
            <a:srgbClr val="2DA07E"/>
          </a:solidFill>
          <a:ln w="19050">
            <a:solidFill>
              <a:srgbClr val="2DA07E"/>
            </a:solidFill>
          </a:ln>
        </p:spPr>
        <p:style>
          <a:lnRef idx="2">
            <a:schemeClr val="dk1"/>
          </a:lnRef>
          <a:fillRef idx="1">
            <a:schemeClr val="lt1"/>
          </a:fillRef>
          <a:effectRef idx="0">
            <a:schemeClr val="dk1"/>
          </a:effectRef>
          <a:fontRef idx="minor">
            <a:schemeClr val="dk1"/>
          </a:fontRef>
        </p:style>
        <p:txBody>
          <a:bodyPr rtlCol="0" anchor="ctr"/>
          <a:lstStyle/>
          <a:p>
            <a:r>
              <a:rPr lang="en-US" sz="1200" dirty="0" smtClean="0">
                <a:solidFill>
                  <a:srgbClr val="FFFFFF"/>
                </a:solidFill>
                <a:latin typeface="Avenir Next Regular"/>
                <a:cs typeface="Avenir Next Regular"/>
              </a:rPr>
              <a:t>Client</a:t>
            </a:r>
            <a:endParaRPr lang="en-US" sz="1200" dirty="0">
              <a:solidFill>
                <a:srgbClr val="FFFFFF"/>
              </a:solidFill>
              <a:latin typeface="Avenir Next Regular"/>
              <a:cs typeface="Avenir Next Regular"/>
            </a:endParaRPr>
          </a:p>
        </p:txBody>
      </p:sp>
      <p:cxnSp>
        <p:nvCxnSpPr>
          <p:cNvPr id="61" name="Straight Arrow Connector 60"/>
          <p:cNvCxnSpPr/>
          <p:nvPr/>
        </p:nvCxnSpPr>
        <p:spPr>
          <a:xfrm flipH="1">
            <a:off x="2068789" y="2879979"/>
            <a:ext cx="2198841" cy="497831"/>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4662421" y="2879979"/>
            <a:ext cx="1766126" cy="598345"/>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4779721" y="2879979"/>
            <a:ext cx="3175371" cy="598345"/>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494770" y="2873026"/>
            <a:ext cx="372310" cy="624143"/>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3388025" y="2873026"/>
            <a:ext cx="1018253" cy="605297"/>
          </a:xfrm>
          <a:prstGeom prst="straightConnector1">
            <a:avLst/>
          </a:prstGeom>
          <a:ln w="19050">
            <a:prstDash val="sysDash"/>
            <a:tailEnd type="arrow"/>
          </a:ln>
        </p:spPr>
        <p:style>
          <a:lnRef idx="1">
            <a:schemeClr val="dk1"/>
          </a:lnRef>
          <a:fillRef idx="0">
            <a:schemeClr val="dk1"/>
          </a:fillRef>
          <a:effectRef idx="0">
            <a:schemeClr val="dk1"/>
          </a:effectRef>
          <a:fontRef idx="minor">
            <a:schemeClr val="tx1"/>
          </a:fontRef>
        </p:style>
      </p:cxnSp>
      <p:pic>
        <p:nvPicPr>
          <p:cNvPr id="66" name="Picture 2" descr="http://www.evidentia.net/wp-content/uploads/going-around-in-circles-500x497.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78290" y="2625138"/>
            <a:ext cx="204659" cy="203431"/>
          </a:xfrm>
          <a:prstGeom prst="rect">
            <a:avLst/>
          </a:prstGeom>
          <a:noFill/>
          <a:ln w="19050">
            <a:noFill/>
          </a:ln>
          <a:extLst>
            <a:ext uri="{909E8E84-426E-40dd-AFC4-6F175D3DCCD1}">
              <a14:hiddenFill xmlns="" xmlns:a14="http://schemas.microsoft.com/office/drawing/2010/main">
                <a:solidFill>
                  <a:srgbClr val="FFFFFF"/>
                </a:solidFill>
              </a14:hiddenFill>
            </a:ext>
          </a:extLst>
        </p:spPr>
      </p:pic>
      <p:pic>
        <p:nvPicPr>
          <p:cNvPr id="67"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4644" y="3377810"/>
            <a:ext cx="648256" cy="605199"/>
          </a:xfrm>
          <a:prstGeom prst="rect">
            <a:avLst/>
          </a:prstGeom>
          <a:noFill/>
          <a:ln w="9525">
            <a:noFill/>
            <a:miter lim="800000"/>
            <a:headEnd/>
            <a:tailEnd/>
          </a:ln>
          <a:extLst>
            <a:ext uri="{909E8E84-426E-40dd-AFC4-6F175D3DCCD1}">
              <a14:hiddenFill xmlns="" xmlns:a14="http://schemas.microsoft.com/office/drawing/2010/main">
                <a:solidFill>
                  <a:schemeClr val="accent1"/>
                </a:solidFill>
              </a14:hiddenFill>
            </a:ext>
          </a:extLst>
        </p:spPr>
      </p:pic>
      <p:pic>
        <p:nvPicPr>
          <p:cNvPr id="68" name="Picture 67"/>
          <p:cNvPicPr>
            <a:picLocks noChangeAspect="1"/>
          </p:cNvPicPr>
          <p:nvPr/>
        </p:nvPicPr>
        <p:blipFill>
          <a:blip r:embed="rId4"/>
          <a:stretch>
            <a:fillRect/>
          </a:stretch>
        </p:blipFill>
        <p:spPr>
          <a:xfrm>
            <a:off x="665655" y="3398590"/>
            <a:ext cx="456588" cy="503821"/>
          </a:xfrm>
          <a:prstGeom prst="rect">
            <a:avLst/>
          </a:prstGeom>
        </p:spPr>
      </p:pic>
      <p:pic>
        <p:nvPicPr>
          <p:cNvPr id="69" name="Picture 68"/>
          <p:cNvPicPr>
            <a:picLocks noChangeAspect="1"/>
          </p:cNvPicPr>
          <p:nvPr/>
        </p:nvPicPr>
        <p:blipFill>
          <a:blip r:embed="rId4"/>
          <a:stretch>
            <a:fillRect/>
          </a:stretch>
        </p:blipFill>
        <p:spPr>
          <a:xfrm>
            <a:off x="818055" y="3581589"/>
            <a:ext cx="456588" cy="503821"/>
          </a:xfrm>
          <a:prstGeom prst="rect">
            <a:avLst/>
          </a:prstGeom>
        </p:spPr>
      </p:pic>
      <p:pic>
        <p:nvPicPr>
          <p:cNvPr id="70" name="Picture 69"/>
          <p:cNvPicPr>
            <a:picLocks noChangeAspect="1"/>
          </p:cNvPicPr>
          <p:nvPr/>
        </p:nvPicPr>
        <p:blipFill>
          <a:blip r:embed="rId4"/>
          <a:stretch>
            <a:fillRect/>
          </a:stretch>
        </p:blipFill>
        <p:spPr>
          <a:xfrm>
            <a:off x="991445" y="3797451"/>
            <a:ext cx="456588" cy="503821"/>
          </a:xfrm>
          <a:prstGeom prst="rect">
            <a:avLst/>
          </a:prstGeom>
        </p:spPr>
      </p:pic>
      <p:pic>
        <p:nvPicPr>
          <p:cNvPr id="71" name="Picture 70"/>
          <p:cNvPicPr>
            <a:picLocks noChangeAspect="1"/>
          </p:cNvPicPr>
          <p:nvPr/>
        </p:nvPicPr>
        <p:blipFill>
          <a:blip r:embed="rId4"/>
          <a:stretch>
            <a:fillRect/>
          </a:stretch>
        </p:blipFill>
        <p:spPr>
          <a:xfrm>
            <a:off x="2545665" y="3702987"/>
            <a:ext cx="456588" cy="503821"/>
          </a:xfrm>
          <a:prstGeom prst="rect">
            <a:avLst/>
          </a:prstGeom>
        </p:spPr>
      </p:pic>
      <p:pic>
        <p:nvPicPr>
          <p:cNvPr id="72"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59937" y="3278299"/>
            <a:ext cx="648256" cy="605199"/>
          </a:xfrm>
          <a:prstGeom prst="rect">
            <a:avLst/>
          </a:prstGeom>
          <a:noFill/>
          <a:ln w="9525">
            <a:noFill/>
            <a:miter lim="800000"/>
            <a:headEnd/>
            <a:tailEnd/>
          </a:ln>
          <a:extLst>
            <a:ext uri="{909E8E84-426E-40dd-AFC4-6F175D3DCCD1}">
              <a14:hiddenFill xmlns="" xmlns:a14="http://schemas.microsoft.com/office/drawing/2010/main">
                <a:solidFill>
                  <a:schemeClr val="accent1"/>
                </a:solidFill>
              </a14:hiddenFill>
            </a:ext>
          </a:extLst>
        </p:spPr>
      </p:pic>
      <p:pic>
        <p:nvPicPr>
          <p:cNvPr id="73" name="Picture 72"/>
          <p:cNvPicPr>
            <a:picLocks noChangeAspect="1"/>
          </p:cNvPicPr>
          <p:nvPr/>
        </p:nvPicPr>
        <p:blipFill>
          <a:blip r:embed="rId4"/>
          <a:stretch>
            <a:fillRect/>
          </a:stretch>
        </p:blipFill>
        <p:spPr>
          <a:xfrm>
            <a:off x="4000958" y="3603476"/>
            <a:ext cx="456588" cy="503821"/>
          </a:xfrm>
          <a:prstGeom prst="rect">
            <a:avLst/>
          </a:prstGeom>
        </p:spPr>
      </p:pic>
      <p:pic>
        <p:nvPicPr>
          <p:cNvPr id="74"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19624" y="3278989"/>
            <a:ext cx="648256" cy="605199"/>
          </a:xfrm>
          <a:prstGeom prst="rect">
            <a:avLst/>
          </a:prstGeom>
          <a:noFill/>
          <a:ln w="9525">
            <a:noFill/>
            <a:miter lim="800000"/>
            <a:headEnd/>
            <a:tailEnd/>
          </a:ln>
          <a:extLst>
            <a:ext uri="{909E8E84-426E-40dd-AFC4-6F175D3DCCD1}">
              <a14:hiddenFill xmlns="" xmlns:a14="http://schemas.microsoft.com/office/drawing/2010/main">
                <a:solidFill>
                  <a:schemeClr val="accent1"/>
                </a:solidFill>
              </a14:hiddenFill>
            </a:ext>
          </a:extLst>
        </p:spPr>
      </p:pic>
      <p:pic>
        <p:nvPicPr>
          <p:cNvPr id="75" name="Picture 74"/>
          <p:cNvPicPr>
            <a:picLocks noChangeAspect="1"/>
          </p:cNvPicPr>
          <p:nvPr/>
        </p:nvPicPr>
        <p:blipFill>
          <a:blip r:embed="rId4"/>
          <a:stretch>
            <a:fillRect/>
          </a:stretch>
        </p:blipFill>
        <p:spPr>
          <a:xfrm>
            <a:off x="5560645" y="3604166"/>
            <a:ext cx="456588" cy="503821"/>
          </a:xfrm>
          <a:prstGeom prst="rect">
            <a:avLst/>
          </a:prstGeom>
        </p:spPr>
      </p:pic>
      <p:pic>
        <p:nvPicPr>
          <p:cNvPr id="76"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30942" y="3234998"/>
            <a:ext cx="648256" cy="605199"/>
          </a:xfrm>
          <a:prstGeom prst="rect">
            <a:avLst/>
          </a:prstGeom>
          <a:noFill/>
          <a:ln w="9525">
            <a:noFill/>
            <a:miter lim="800000"/>
            <a:headEnd/>
            <a:tailEnd/>
          </a:ln>
          <a:extLst>
            <a:ext uri="{909E8E84-426E-40dd-AFC4-6F175D3DCCD1}">
              <a14:hiddenFill xmlns="" xmlns:a14="http://schemas.microsoft.com/office/drawing/2010/main">
                <a:solidFill>
                  <a:schemeClr val="accent1"/>
                </a:solidFill>
              </a14:hiddenFill>
            </a:ext>
          </a:extLst>
        </p:spPr>
      </p:pic>
      <p:pic>
        <p:nvPicPr>
          <p:cNvPr id="77" name="Picture 76"/>
          <p:cNvPicPr>
            <a:picLocks noChangeAspect="1"/>
          </p:cNvPicPr>
          <p:nvPr/>
        </p:nvPicPr>
        <p:blipFill>
          <a:blip r:embed="rId4"/>
          <a:stretch>
            <a:fillRect/>
          </a:stretch>
        </p:blipFill>
        <p:spPr>
          <a:xfrm>
            <a:off x="7071963" y="3560175"/>
            <a:ext cx="456588" cy="503821"/>
          </a:xfrm>
          <a:prstGeom prst="rect">
            <a:avLst/>
          </a:prstGeom>
        </p:spPr>
      </p:pic>
      <p:sp>
        <p:nvSpPr>
          <p:cNvPr id="78" name="TextBox 77"/>
          <p:cNvSpPr txBox="1"/>
          <p:nvPr/>
        </p:nvSpPr>
        <p:spPr>
          <a:xfrm>
            <a:off x="1821040" y="1530513"/>
            <a:ext cx="5388089" cy="923330"/>
          </a:xfrm>
          <a:prstGeom prst="rect">
            <a:avLst/>
          </a:prstGeom>
          <a:noFill/>
        </p:spPr>
        <p:txBody>
          <a:bodyPr wrap="none" rtlCol="0">
            <a:spAutoFit/>
          </a:bodyPr>
          <a:lstStyle/>
          <a:p>
            <a:r>
              <a:rPr lang="en-US" dirty="0" smtClean="0">
                <a:latin typeface="Consolas"/>
                <a:cs typeface="Consolas"/>
              </a:rPr>
              <a:t>for (</a:t>
            </a:r>
            <a:r>
              <a:rPr lang="en-US" dirty="0" err="1" smtClean="0">
                <a:latin typeface="Consolas"/>
                <a:cs typeface="Consolas"/>
              </a:rPr>
              <a:t>int</a:t>
            </a:r>
            <a:r>
              <a:rPr lang="en-US" dirty="0">
                <a:latin typeface="Consolas"/>
                <a:cs typeface="Consolas"/>
              </a:rPr>
              <a:t> </a:t>
            </a:r>
            <a:r>
              <a:rPr lang="en-US" dirty="0" err="1" smtClean="0">
                <a:latin typeface="Consolas"/>
                <a:cs typeface="Consolas"/>
              </a:rPr>
              <a:t>i</a:t>
            </a:r>
            <a:r>
              <a:rPr lang="en-US" dirty="0" smtClean="0">
                <a:latin typeface="Consolas"/>
                <a:cs typeface="Consolas"/>
              </a:rPr>
              <a:t> = 0; </a:t>
            </a:r>
            <a:r>
              <a:rPr lang="en-US" dirty="0" err="1" smtClean="0">
                <a:latin typeface="Consolas"/>
                <a:cs typeface="Consolas"/>
              </a:rPr>
              <a:t>i</a:t>
            </a:r>
            <a:r>
              <a:rPr lang="en-US" dirty="0" smtClean="0">
                <a:latin typeface="Consolas"/>
                <a:cs typeface="Consolas"/>
              </a:rPr>
              <a:t> &lt; </a:t>
            </a:r>
            <a:r>
              <a:rPr lang="en-US" dirty="0" err="1" smtClean="0">
                <a:latin typeface="Consolas"/>
                <a:cs typeface="Consolas"/>
              </a:rPr>
              <a:t>maxIterations</a:t>
            </a:r>
            <a:r>
              <a:rPr lang="en-US" dirty="0" smtClean="0">
                <a:latin typeface="Consolas"/>
                <a:cs typeface="Consolas"/>
              </a:rPr>
              <a:t>; </a:t>
            </a:r>
            <a:r>
              <a:rPr lang="en-US" dirty="0" err="1" smtClean="0">
                <a:latin typeface="Consolas"/>
                <a:cs typeface="Consolas"/>
              </a:rPr>
              <a:t>i</a:t>
            </a:r>
            <a:r>
              <a:rPr lang="en-US" dirty="0" smtClean="0">
                <a:latin typeface="Consolas"/>
                <a:cs typeface="Consolas"/>
              </a:rPr>
              <a:t>++) {</a:t>
            </a:r>
          </a:p>
          <a:p>
            <a:r>
              <a:rPr lang="en-US" dirty="0">
                <a:latin typeface="Consolas"/>
                <a:cs typeface="Consolas"/>
              </a:rPr>
              <a:t>	</a:t>
            </a:r>
            <a:r>
              <a:rPr lang="en-US" dirty="0" smtClean="0">
                <a:latin typeface="Consolas"/>
                <a:cs typeface="Consolas"/>
              </a:rPr>
              <a:t>// Execute </a:t>
            </a:r>
            <a:r>
              <a:rPr lang="en-US" dirty="0" err="1" smtClean="0">
                <a:latin typeface="Consolas"/>
                <a:cs typeface="Consolas"/>
              </a:rPr>
              <a:t>MapReduce</a:t>
            </a:r>
            <a:r>
              <a:rPr lang="en-US" dirty="0" smtClean="0">
                <a:latin typeface="Consolas"/>
                <a:cs typeface="Consolas"/>
              </a:rPr>
              <a:t> job</a:t>
            </a:r>
          </a:p>
          <a:p>
            <a:r>
              <a:rPr lang="en-US" dirty="0">
                <a:latin typeface="Consolas"/>
                <a:cs typeface="Consolas"/>
              </a:rPr>
              <a:t>}</a:t>
            </a:r>
          </a:p>
        </p:txBody>
      </p:sp>
    </p:spTree>
    <p:extLst>
      <p:ext uri="{BB962C8B-B14F-4D97-AF65-F5344CB8AC3E}">
        <p14:creationId xmlns:p14="http://schemas.microsoft.com/office/powerpoint/2010/main" val="1832057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Operator State?</a:t>
            </a:r>
            <a:endParaRPr lang="en-US" dirty="0"/>
          </a:p>
        </p:txBody>
      </p:sp>
      <p:sp>
        <p:nvSpPr>
          <p:cNvPr id="3" name="Content Placeholder 2"/>
          <p:cNvSpPr>
            <a:spLocks noGrp="1"/>
          </p:cNvSpPr>
          <p:nvPr>
            <p:ph idx="1"/>
          </p:nvPr>
        </p:nvSpPr>
        <p:spPr/>
        <p:txBody>
          <a:bodyPr>
            <a:normAutofit fontScale="77500" lnSpcReduction="20000"/>
          </a:bodyPr>
          <a:lstStyle/>
          <a:p>
            <a:r>
              <a:rPr lang="en-US" dirty="0"/>
              <a:t>User-defined state</a:t>
            </a:r>
          </a:p>
          <a:p>
            <a:pPr lvl="1"/>
            <a:r>
              <a:rPr lang="en-US" dirty="0" smtClean="0"/>
              <a:t>Objects in </a:t>
            </a:r>
            <a:r>
              <a:rPr lang="en-US" dirty="0" err="1" smtClean="0"/>
              <a:t>Flink</a:t>
            </a:r>
            <a:r>
              <a:rPr lang="en-US" dirty="0" smtClean="0"/>
              <a:t> long running operators (map/reduce/</a:t>
            </a:r>
            <a:r>
              <a:rPr lang="en-US" dirty="0" err="1" smtClean="0"/>
              <a:t>etc</a:t>
            </a:r>
            <a:r>
              <a:rPr lang="en-US" dirty="0" smtClean="0"/>
              <a:t>)</a:t>
            </a:r>
          </a:p>
          <a:p>
            <a:pPr lvl="8"/>
            <a:endParaRPr lang="en-US" dirty="0" smtClean="0"/>
          </a:p>
          <a:p>
            <a:r>
              <a:rPr lang="en-US" dirty="0" smtClean="0"/>
              <a:t>Windowing operators</a:t>
            </a:r>
          </a:p>
          <a:p>
            <a:pPr lvl="1"/>
            <a:r>
              <a:rPr lang="en-US" dirty="0" smtClean="0"/>
              <a:t>Time, count, data-driven, etc. window </a:t>
            </a:r>
            <a:r>
              <a:rPr lang="en-US" dirty="0" err="1" smtClean="0"/>
              <a:t>discretizers</a:t>
            </a:r>
            <a:endParaRPr lang="en-US" dirty="0" smtClean="0"/>
          </a:p>
          <a:p>
            <a:pPr lvl="1"/>
            <a:endParaRPr lang="en-US" dirty="0" smtClean="0"/>
          </a:p>
          <a:p>
            <a:r>
              <a:rPr lang="en-US" dirty="0" smtClean="0"/>
              <a:t>Fault tolerance mechanism: </a:t>
            </a:r>
          </a:p>
          <a:p>
            <a:pPr lvl="1"/>
            <a:r>
              <a:rPr lang="en-US" dirty="0" smtClean="0"/>
              <a:t>Back </a:t>
            </a:r>
            <a:r>
              <a:rPr lang="en-US" dirty="0"/>
              <a:t>up and restored </a:t>
            </a:r>
            <a:r>
              <a:rPr lang="en-US" dirty="0" smtClean="0"/>
              <a:t>state stored in a backend </a:t>
            </a:r>
            <a:r>
              <a:rPr lang="en-US" dirty="0"/>
              <a:t>(HDFS, Ignite, Cassandra, </a:t>
            </a:r>
            <a:r>
              <a:rPr lang="en-US" dirty="0" smtClean="0"/>
              <a:t>…)</a:t>
            </a:r>
          </a:p>
          <a:p>
            <a:pPr lvl="1"/>
            <a:r>
              <a:rPr lang="en-US" dirty="0" smtClean="0"/>
              <a:t>After restore: replay stream from the last checkpoint </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1546008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streaming</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53</a:t>
            </a:fld>
            <a:endParaRPr lang="en-US">
              <a:solidFill>
                <a:prstClr val="black">
                  <a:tint val="75000"/>
                </a:prstClr>
              </a:solidFill>
            </a:endParaRPr>
          </a:p>
        </p:txBody>
      </p:sp>
      <p:cxnSp>
        <p:nvCxnSpPr>
          <p:cNvPr id="5" name="Straight Arrow Connector 4"/>
          <p:cNvCxnSpPr/>
          <p:nvPr/>
        </p:nvCxnSpPr>
        <p:spPr>
          <a:xfrm flipV="1">
            <a:off x="741447" y="1282757"/>
            <a:ext cx="1135" cy="3228277"/>
          </a:xfrm>
          <a:prstGeom prst="straightConnector1">
            <a:avLst/>
          </a:prstGeom>
          <a:ln>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741447" y="4511032"/>
            <a:ext cx="7495555" cy="0"/>
          </a:xfrm>
          <a:prstGeom prst="straightConnector1">
            <a:avLst/>
          </a:prstGeom>
          <a:ln>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210488" y="3042055"/>
            <a:ext cx="1585032" cy="707886"/>
          </a:xfrm>
          <a:prstGeom prst="rect">
            <a:avLst/>
          </a:prstGeom>
          <a:noFill/>
        </p:spPr>
        <p:txBody>
          <a:bodyPr wrap="none" rtlCol="0">
            <a:spAutoFit/>
          </a:bodyPr>
          <a:lstStyle/>
          <a:p>
            <a:r>
              <a:rPr lang="en-US" sz="2000" b="1" dirty="0">
                <a:solidFill>
                  <a:prstClr val="black"/>
                </a:solidFill>
                <a:latin typeface="Avenir Next Regular"/>
                <a:cs typeface="Avenir Next Regular"/>
              </a:rPr>
              <a:t>Data </a:t>
            </a:r>
          </a:p>
          <a:p>
            <a:r>
              <a:rPr lang="en-US" sz="2000" b="1" dirty="0">
                <a:solidFill>
                  <a:prstClr val="black"/>
                </a:solidFill>
                <a:latin typeface="Avenir Next Regular"/>
                <a:cs typeface="Avenir Next Regular"/>
              </a:rPr>
              <a:t>Warehouse</a:t>
            </a:r>
          </a:p>
        </p:txBody>
      </p:sp>
      <p:sp>
        <p:nvSpPr>
          <p:cNvPr id="12" name="TextBox 11"/>
          <p:cNvSpPr txBox="1"/>
          <p:nvPr/>
        </p:nvSpPr>
        <p:spPr>
          <a:xfrm>
            <a:off x="3494281" y="2276025"/>
            <a:ext cx="880488" cy="400110"/>
          </a:xfrm>
          <a:prstGeom prst="rect">
            <a:avLst/>
          </a:prstGeom>
          <a:noFill/>
        </p:spPr>
        <p:txBody>
          <a:bodyPr wrap="none" rtlCol="0">
            <a:spAutoFit/>
          </a:bodyPr>
          <a:lstStyle/>
          <a:p>
            <a:pPr algn="ctr"/>
            <a:r>
              <a:rPr lang="en-US" sz="2000" b="1" dirty="0">
                <a:solidFill>
                  <a:prstClr val="black"/>
                </a:solidFill>
                <a:latin typeface="Avenir Next Regular"/>
                <a:cs typeface="Avenir Next Regular"/>
              </a:rPr>
              <a:t>Batch</a:t>
            </a:r>
          </a:p>
        </p:txBody>
      </p:sp>
      <p:sp>
        <p:nvSpPr>
          <p:cNvPr id="14" name="TextBox 13"/>
          <p:cNvSpPr txBox="1"/>
          <p:nvPr/>
        </p:nvSpPr>
        <p:spPr>
          <a:xfrm>
            <a:off x="931056" y="1179744"/>
            <a:ext cx="2758421" cy="400110"/>
          </a:xfrm>
          <a:prstGeom prst="rect">
            <a:avLst/>
          </a:prstGeom>
          <a:noFill/>
        </p:spPr>
        <p:txBody>
          <a:bodyPr wrap="square" rtlCol="0">
            <a:spAutoFit/>
          </a:bodyPr>
          <a:lstStyle/>
          <a:p>
            <a:r>
              <a:rPr lang="en-US" sz="2000" b="1" dirty="0">
                <a:solidFill>
                  <a:prstClr val="white">
                    <a:lumMod val="50000"/>
                  </a:prstClr>
                </a:solidFill>
                <a:latin typeface="Avenir Next Regular"/>
                <a:cs typeface="Avenir Next Regular"/>
              </a:rPr>
              <a:t>Data availability</a:t>
            </a:r>
          </a:p>
        </p:txBody>
      </p:sp>
      <p:sp>
        <p:nvSpPr>
          <p:cNvPr id="18" name="TextBox 17"/>
          <p:cNvSpPr txBox="1"/>
          <p:nvPr/>
        </p:nvSpPr>
        <p:spPr>
          <a:xfrm>
            <a:off x="5591055" y="1187185"/>
            <a:ext cx="1463206" cy="400110"/>
          </a:xfrm>
          <a:prstGeom prst="rect">
            <a:avLst/>
          </a:prstGeom>
          <a:noFill/>
        </p:spPr>
        <p:txBody>
          <a:bodyPr wrap="none" rtlCol="0">
            <a:spAutoFit/>
          </a:bodyPr>
          <a:lstStyle/>
          <a:p>
            <a:pPr algn="ctr"/>
            <a:r>
              <a:rPr lang="en-US" sz="2000" b="1" dirty="0">
                <a:solidFill>
                  <a:prstClr val="black"/>
                </a:solidFill>
                <a:latin typeface="Avenir Next Regular"/>
                <a:cs typeface="Avenir Next Regular"/>
              </a:rPr>
              <a:t>Streaming</a:t>
            </a:r>
          </a:p>
        </p:txBody>
      </p:sp>
      <p:cxnSp>
        <p:nvCxnSpPr>
          <p:cNvPr id="22" name="Straight Arrow Connector 4"/>
          <p:cNvCxnSpPr/>
          <p:nvPr/>
        </p:nvCxnSpPr>
        <p:spPr>
          <a:xfrm flipV="1">
            <a:off x="2214401" y="2726149"/>
            <a:ext cx="1167646" cy="617612"/>
          </a:xfrm>
          <a:prstGeom prst="straightConnector1">
            <a:avLst/>
          </a:prstGeom>
          <a:ln w="38100" cmpd="sng">
            <a:solidFill>
              <a:srgbClr val="2DA07E"/>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4"/>
          <p:cNvCxnSpPr/>
          <p:nvPr/>
        </p:nvCxnSpPr>
        <p:spPr>
          <a:xfrm flipV="1">
            <a:off x="4423409" y="1579444"/>
            <a:ext cx="1167646" cy="617612"/>
          </a:xfrm>
          <a:prstGeom prst="straightConnector1">
            <a:avLst/>
          </a:prstGeom>
          <a:ln w="38100" cmpd="sng">
            <a:solidFill>
              <a:srgbClr val="2DA07E"/>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221533" y="3695945"/>
            <a:ext cx="1546661" cy="830997"/>
          </a:xfrm>
          <a:prstGeom prst="rect">
            <a:avLst/>
          </a:prstGeom>
          <a:noFill/>
        </p:spPr>
        <p:txBody>
          <a:bodyPr wrap="none" rtlCol="0">
            <a:spAutoFit/>
          </a:bodyPr>
          <a:lstStyle/>
          <a:p>
            <a:r>
              <a:rPr lang="en-US" sz="1600" dirty="0">
                <a:solidFill>
                  <a:prstClr val="black"/>
                </a:solidFill>
                <a:latin typeface="Avenir Next Regular"/>
                <a:cs typeface="Avenir Next Regular"/>
              </a:rPr>
              <a:t>- Strict schema</a:t>
            </a:r>
          </a:p>
          <a:p>
            <a:r>
              <a:rPr lang="en-US" sz="1600" dirty="0">
                <a:solidFill>
                  <a:prstClr val="black"/>
                </a:solidFill>
                <a:latin typeface="Avenir Next Regular"/>
                <a:cs typeface="Avenir Next Regular"/>
              </a:rPr>
              <a:t>- Load rate</a:t>
            </a:r>
          </a:p>
          <a:p>
            <a:r>
              <a:rPr lang="en-US" sz="1600" dirty="0">
                <a:solidFill>
                  <a:prstClr val="black"/>
                </a:solidFill>
                <a:latin typeface="Avenir Next Regular"/>
                <a:cs typeface="Avenir Next Regular"/>
              </a:rPr>
              <a:t>- BI access</a:t>
            </a:r>
          </a:p>
        </p:txBody>
      </p:sp>
      <p:sp>
        <p:nvSpPr>
          <p:cNvPr id="32" name="TextBox 31"/>
          <p:cNvSpPr txBox="1"/>
          <p:nvPr/>
        </p:nvSpPr>
        <p:spPr>
          <a:xfrm>
            <a:off x="3494286" y="2565002"/>
            <a:ext cx="1688647" cy="830997"/>
          </a:xfrm>
          <a:prstGeom prst="rect">
            <a:avLst/>
          </a:prstGeom>
          <a:noFill/>
        </p:spPr>
        <p:txBody>
          <a:bodyPr wrap="none" rtlCol="0">
            <a:spAutoFit/>
          </a:bodyPr>
          <a:lstStyle/>
          <a:p>
            <a:r>
              <a:rPr lang="en-US" sz="1600" dirty="0">
                <a:solidFill>
                  <a:prstClr val="black"/>
                </a:solidFill>
                <a:latin typeface="Avenir Next Regular"/>
                <a:cs typeface="Avenir Next Regular"/>
              </a:rPr>
              <a:t>- Some schema</a:t>
            </a:r>
          </a:p>
          <a:p>
            <a:r>
              <a:rPr lang="en-US" sz="1600" dirty="0">
                <a:solidFill>
                  <a:prstClr val="black"/>
                </a:solidFill>
                <a:latin typeface="Avenir Next Regular"/>
                <a:cs typeface="Avenir Next Regular"/>
              </a:rPr>
              <a:t>- Load rate</a:t>
            </a:r>
          </a:p>
          <a:p>
            <a:r>
              <a:rPr lang="en-US" sz="1600" dirty="0">
                <a:solidFill>
                  <a:prstClr val="black"/>
                </a:solidFill>
                <a:latin typeface="Avenir Next Regular"/>
                <a:cs typeface="Avenir Next Regular"/>
              </a:rPr>
              <a:t>- Programmable</a:t>
            </a:r>
          </a:p>
        </p:txBody>
      </p:sp>
      <p:sp>
        <p:nvSpPr>
          <p:cNvPr id="33" name="TextBox 32"/>
          <p:cNvSpPr txBox="1"/>
          <p:nvPr/>
        </p:nvSpPr>
        <p:spPr>
          <a:xfrm>
            <a:off x="5591060" y="1487270"/>
            <a:ext cx="1688647" cy="830997"/>
          </a:xfrm>
          <a:prstGeom prst="rect">
            <a:avLst/>
          </a:prstGeom>
          <a:noFill/>
        </p:spPr>
        <p:txBody>
          <a:bodyPr wrap="none" rtlCol="0">
            <a:spAutoFit/>
          </a:bodyPr>
          <a:lstStyle/>
          <a:p>
            <a:r>
              <a:rPr lang="en-US" sz="1600" dirty="0">
                <a:solidFill>
                  <a:prstClr val="black"/>
                </a:solidFill>
                <a:latin typeface="Avenir Next Regular"/>
                <a:cs typeface="Avenir Next Regular"/>
              </a:rPr>
              <a:t>- Some schema</a:t>
            </a:r>
          </a:p>
          <a:p>
            <a:r>
              <a:rPr lang="en-US" sz="1600" dirty="0">
                <a:solidFill>
                  <a:prstClr val="black"/>
                </a:solidFill>
                <a:latin typeface="Avenir Next Regular"/>
                <a:cs typeface="Avenir Next Regular"/>
              </a:rPr>
              <a:t>- Ingestion rate</a:t>
            </a:r>
          </a:p>
          <a:p>
            <a:r>
              <a:rPr lang="en-US" sz="1600" dirty="0">
                <a:solidFill>
                  <a:prstClr val="black"/>
                </a:solidFill>
                <a:latin typeface="Avenir Next Regular"/>
                <a:cs typeface="Avenir Next Regular"/>
              </a:rPr>
              <a:t>- Programmable</a:t>
            </a:r>
          </a:p>
        </p:txBody>
      </p:sp>
      <p:sp>
        <p:nvSpPr>
          <p:cNvPr id="35" name="TextBox 34"/>
          <p:cNvSpPr txBox="1"/>
          <p:nvPr/>
        </p:nvSpPr>
        <p:spPr>
          <a:xfrm>
            <a:off x="3693414" y="4617221"/>
            <a:ext cx="995591" cy="400110"/>
          </a:xfrm>
          <a:prstGeom prst="rect">
            <a:avLst/>
          </a:prstGeom>
          <a:noFill/>
        </p:spPr>
        <p:txBody>
          <a:bodyPr wrap="square" rtlCol="0">
            <a:spAutoFit/>
          </a:bodyPr>
          <a:lstStyle/>
          <a:p>
            <a:pPr algn="ctr"/>
            <a:r>
              <a:rPr lang="en-US" sz="2000" dirty="0">
                <a:solidFill>
                  <a:prstClr val="white">
                    <a:lumMod val="50000"/>
                  </a:prstClr>
                </a:solidFill>
                <a:latin typeface="Avenir Next Regular"/>
                <a:cs typeface="Avenir Next Regular"/>
              </a:rPr>
              <a:t>2008</a:t>
            </a:r>
          </a:p>
        </p:txBody>
      </p:sp>
      <p:sp>
        <p:nvSpPr>
          <p:cNvPr id="36" name="TextBox 35"/>
          <p:cNvSpPr txBox="1"/>
          <p:nvPr/>
        </p:nvSpPr>
        <p:spPr>
          <a:xfrm>
            <a:off x="5945528" y="4633024"/>
            <a:ext cx="995591" cy="400110"/>
          </a:xfrm>
          <a:prstGeom prst="rect">
            <a:avLst/>
          </a:prstGeom>
          <a:noFill/>
        </p:spPr>
        <p:txBody>
          <a:bodyPr wrap="square" rtlCol="0">
            <a:spAutoFit/>
          </a:bodyPr>
          <a:lstStyle/>
          <a:p>
            <a:pPr algn="ctr"/>
            <a:r>
              <a:rPr lang="en-US" sz="2000" dirty="0">
                <a:solidFill>
                  <a:prstClr val="white">
                    <a:lumMod val="50000"/>
                  </a:prstClr>
                </a:solidFill>
                <a:latin typeface="Avenir Next Regular"/>
                <a:cs typeface="Avenir Next Regular"/>
              </a:rPr>
              <a:t>2015</a:t>
            </a:r>
          </a:p>
        </p:txBody>
      </p:sp>
      <p:sp>
        <p:nvSpPr>
          <p:cNvPr id="37" name="TextBox 36"/>
          <p:cNvSpPr txBox="1"/>
          <p:nvPr/>
        </p:nvSpPr>
        <p:spPr>
          <a:xfrm>
            <a:off x="1314676" y="4617221"/>
            <a:ext cx="995591" cy="400110"/>
          </a:xfrm>
          <a:prstGeom prst="rect">
            <a:avLst/>
          </a:prstGeom>
          <a:noFill/>
        </p:spPr>
        <p:txBody>
          <a:bodyPr wrap="square" rtlCol="0">
            <a:spAutoFit/>
          </a:bodyPr>
          <a:lstStyle/>
          <a:p>
            <a:pPr algn="ctr"/>
            <a:r>
              <a:rPr lang="en-US" sz="2000" dirty="0">
                <a:solidFill>
                  <a:prstClr val="white">
                    <a:lumMod val="50000"/>
                  </a:prstClr>
                </a:solidFill>
                <a:latin typeface="Avenir Next Regular"/>
                <a:cs typeface="Avenir Next Regular"/>
              </a:rPr>
              <a:t>2000</a:t>
            </a:r>
          </a:p>
        </p:txBody>
      </p:sp>
      <p:sp>
        <p:nvSpPr>
          <p:cNvPr id="38" name="TextBox 37"/>
          <p:cNvSpPr txBox="1"/>
          <p:nvPr/>
        </p:nvSpPr>
        <p:spPr>
          <a:xfrm>
            <a:off x="1025687" y="1495792"/>
            <a:ext cx="1454743" cy="830997"/>
          </a:xfrm>
          <a:prstGeom prst="rect">
            <a:avLst/>
          </a:prstGeom>
          <a:noFill/>
        </p:spPr>
        <p:txBody>
          <a:bodyPr wrap="none" rtlCol="0">
            <a:spAutoFit/>
          </a:bodyPr>
          <a:lstStyle/>
          <a:p>
            <a:r>
              <a:rPr lang="en-US" sz="1600" dirty="0">
                <a:solidFill>
                  <a:srgbClr val="7F7F7F"/>
                </a:solidFill>
                <a:latin typeface="Avenir Next Regular"/>
                <a:cs typeface="Avenir Next Regular"/>
              </a:rPr>
              <a:t>- Which data?</a:t>
            </a:r>
          </a:p>
          <a:p>
            <a:r>
              <a:rPr lang="en-US" sz="1600" dirty="0">
                <a:solidFill>
                  <a:srgbClr val="7F7F7F"/>
                </a:solidFill>
                <a:latin typeface="Avenir Next Regular"/>
                <a:cs typeface="Avenir Next Regular"/>
              </a:rPr>
              <a:t>- When?</a:t>
            </a:r>
          </a:p>
          <a:p>
            <a:r>
              <a:rPr lang="en-US" sz="1600" dirty="0">
                <a:solidFill>
                  <a:srgbClr val="7F7F7F"/>
                </a:solidFill>
                <a:latin typeface="Avenir Next Regular"/>
                <a:cs typeface="Avenir Next Regular"/>
              </a:rPr>
              <a:t>- Who?</a:t>
            </a:r>
          </a:p>
        </p:txBody>
      </p:sp>
    </p:spTree>
    <p:extLst>
      <p:ext uri="{BB962C8B-B14F-4D97-AF65-F5344CB8AC3E}">
        <p14:creationId xmlns:p14="http://schemas.microsoft.com/office/powerpoint/2010/main" val="32861011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What does streaming enable?</a:t>
            </a:r>
            <a:endParaRPr lang="en-US" sz="4000" dirty="0"/>
          </a:p>
        </p:txBody>
      </p:sp>
      <p:sp>
        <p:nvSpPr>
          <p:cNvPr id="7" name="Text Placeholder 6"/>
          <p:cNvSpPr>
            <a:spLocks noGrp="1"/>
          </p:cNvSpPr>
          <p:nvPr>
            <p:ph type="body" idx="1"/>
          </p:nvPr>
        </p:nvSpPr>
        <p:spPr/>
        <p:txBody>
          <a:bodyPr>
            <a:normAutofit/>
          </a:bodyPr>
          <a:lstStyle/>
          <a:p>
            <a:r>
              <a:rPr lang="en-US" dirty="0" smtClean="0"/>
              <a:t>1. Data integration</a:t>
            </a:r>
            <a:endParaRPr lang="en-US" dirty="0"/>
          </a:p>
        </p:txBody>
      </p:sp>
      <p:sp>
        <p:nvSpPr>
          <p:cNvPr id="9" name="Text Placeholder 8"/>
          <p:cNvSpPr>
            <a:spLocks noGrp="1"/>
          </p:cNvSpPr>
          <p:nvPr>
            <p:ph type="body" sz="quarter" idx="3"/>
          </p:nvPr>
        </p:nvSpPr>
        <p:spPr/>
        <p:txBody>
          <a:bodyPr>
            <a:normAutofit fontScale="92500"/>
          </a:bodyPr>
          <a:lstStyle/>
          <a:p>
            <a:r>
              <a:rPr lang="en-US" dirty="0" smtClean="0"/>
              <a:t>2. Low latency applications</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54</a:t>
            </a:fld>
            <a:endParaRPr lang="en-US">
              <a:solidFill>
                <a:prstClr val="black">
                  <a:tint val="75000"/>
                </a:prstClr>
              </a:solidFill>
            </a:endParaRPr>
          </a:p>
        </p:txBody>
      </p:sp>
      <p:sp>
        <p:nvSpPr>
          <p:cNvPr id="15" name="TextBox 14"/>
          <p:cNvSpPr txBox="1"/>
          <p:nvPr/>
        </p:nvSpPr>
        <p:spPr>
          <a:xfrm>
            <a:off x="4645028" y="1773897"/>
            <a:ext cx="3885624" cy="1938992"/>
          </a:xfrm>
          <a:prstGeom prst="rect">
            <a:avLst/>
          </a:prstGeom>
          <a:noFill/>
        </p:spPr>
        <p:txBody>
          <a:bodyPr wrap="square" rtlCol="0">
            <a:spAutoFit/>
          </a:bodyPr>
          <a:lstStyle/>
          <a:p>
            <a:pPr marL="285750" indent="-285750">
              <a:buFont typeface="Arial"/>
              <a:buChar char="•"/>
            </a:pPr>
            <a:r>
              <a:rPr lang="en-US" sz="2000" dirty="0">
                <a:solidFill>
                  <a:prstClr val="black"/>
                </a:solidFill>
                <a:latin typeface="Avenir Next Regular"/>
                <a:cs typeface="Avenir Next Regular"/>
              </a:rPr>
              <a:t>Fresh recommendations, fraud detection, </a:t>
            </a:r>
            <a:r>
              <a:rPr lang="en-US" sz="2000" dirty="0" err="1">
                <a:solidFill>
                  <a:prstClr val="black"/>
                </a:solidFill>
                <a:latin typeface="Avenir Next Regular"/>
                <a:cs typeface="Avenir Next Regular"/>
              </a:rPr>
              <a:t>etc</a:t>
            </a:r>
            <a:endParaRPr lang="en-US" sz="2000" dirty="0">
              <a:solidFill>
                <a:prstClr val="black"/>
              </a:solidFill>
              <a:latin typeface="Avenir Next Regular"/>
              <a:cs typeface="Avenir Next Regular"/>
            </a:endParaRPr>
          </a:p>
          <a:p>
            <a:pPr marL="285750" indent="-285750">
              <a:buFont typeface="Arial"/>
              <a:buChar char="•"/>
            </a:pPr>
            <a:r>
              <a:rPr lang="en-US" sz="2000" dirty="0">
                <a:solidFill>
                  <a:prstClr val="black"/>
                </a:solidFill>
                <a:latin typeface="Avenir Next Regular"/>
                <a:cs typeface="Avenir Next Regular"/>
              </a:rPr>
              <a:t>Internet of Things, intelligent manufacturing</a:t>
            </a:r>
          </a:p>
          <a:p>
            <a:pPr marL="285750" indent="-285750">
              <a:buFont typeface="Arial"/>
              <a:buChar char="•"/>
            </a:pPr>
            <a:r>
              <a:rPr lang="en-US" sz="2000" dirty="0">
                <a:solidFill>
                  <a:prstClr val="black"/>
                </a:solidFill>
                <a:latin typeface="Avenir Next Regular"/>
                <a:cs typeface="Avenir Next Regular"/>
              </a:rPr>
              <a:t>Results “right here, right now”</a:t>
            </a:r>
          </a:p>
        </p:txBody>
      </p:sp>
      <p:sp>
        <p:nvSpPr>
          <p:cNvPr id="10" name="TextBox 9"/>
          <p:cNvSpPr txBox="1"/>
          <p:nvPr/>
        </p:nvSpPr>
        <p:spPr>
          <a:xfrm>
            <a:off x="457200" y="3996922"/>
            <a:ext cx="3885624" cy="923330"/>
          </a:xfrm>
          <a:prstGeom prst="rect">
            <a:avLst/>
          </a:prstGeom>
          <a:noFill/>
        </p:spPr>
        <p:txBody>
          <a:bodyPr wrap="square" rtlCol="0">
            <a:spAutoFit/>
          </a:bodyPr>
          <a:lstStyle/>
          <a:p>
            <a:r>
              <a:rPr lang="en-US" i="1" dirty="0">
                <a:solidFill>
                  <a:prstClr val="black"/>
                </a:solidFill>
                <a:latin typeface="Avenir Next Regular"/>
                <a:cs typeface="Avenir Next Regular"/>
              </a:rPr>
              <a:t>cf. </a:t>
            </a:r>
            <a:r>
              <a:rPr lang="en-US" i="1" dirty="0" err="1">
                <a:solidFill>
                  <a:prstClr val="black"/>
                </a:solidFill>
                <a:latin typeface="Avenir Next Regular"/>
                <a:cs typeface="Avenir Next Regular"/>
              </a:rPr>
              <a:t>Kleppmann</a:t>
            </a:r>
            <a:r>
              <a:rPr lang="en-US" i="1" dirty="0">
                <a:solidFill>
                  <a:prstClr val="black"/>
                </a:solidFill>
                <a:latin typeface="Avenir Next Regular"/>
                <a:cs typeface="Avenir Next Regular"/>
              </a:rPr>
              <a:t>: "Turning the DB inside out with </a:t>
            </a:r>
            <a:r>
              <a:rPr lang="en-US" i="1" dirty="0" err="1">
                <a:solidFill>
                  <a:prstClr val="black"/>
                </a:solidFill>
                <a:latin typeface="Avenir Next Regular"/>
                <a:cs typeface="Avenir Next Regular"/>
              </a:rPr>
              <a:t>Samza</a:t>
            </a:r>
            <a:r>
              <a:rPr lang="en-US" i="1" dirty="0">
                <a:solidFill>
                  <a:prstClr val="black"/>
                </a:solidFill>
                <a:latin typeface="Avenir Next Regular"/>
                <a:cs typeface="Avenir Next Regular"/>
              </a:rPr>
              <a:t>" </a:t>
            </a:r>
          </a:p>
          <a:p>
            <a:endParaRPr lang="en-US" i="1" dirty="0">
              <a:solidFill>
                <a:prstClr val="black"/>
              </a:solidFill>
              <a:latin typeface="Avenir Next Regular"/>
              <a:cs typeface="Avenir Next Regular"/>
            </a:endParaRPr>
          </a:p>
        </p:txBody>
      </p:sp>
      <p:sp>
        <p:nvSpPr>
          <p:cNvPr id="11" name="Text Placeholder 8"/>
          <p:cNvSpPr txBox="1">
            <a:spLocks/>
          </p:cNvSpPr>
          <p:nvPr/>
        </p:nvSpPr>
        <p:spPr>
          <a:xfrm>
            <a:off x="4645030" y="3933877"/>
            <a:ext cx="4041775" cy="479822"/>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Clr>
                <a:srgbClr val="34AD91"/>
              </a:buClr>
              <a:buFont typeface="Wingdings" charset="2"/>
              <a:buNone/>
              <a:defRPr sz="2400" b="1" kern="1200">
                <a:solidFill>
                  <a:schemeClr val="tx1"/>
                </a:solidFill>
                <a:latin typeface="Avenir Next Regular"/>
                <a:ea typeface="+mn-ea"/>
                <a:cs typeface="Avenir Next Regular"/>
              </a:defRPr>
            </a:lvl1pPr>
            <a:lvl2pPr marL="457200" indent="0" algn="l" defTabSz="457200" rtl="0" eaLnBrk="1" latinLnBrk="0" hangingPunct="1">
              <a:spcBef>
                <a:spcPct val="20000"/>
              </a:spcBef>
              <a:buClr>
                <a:srgbClr val="34AD91"/>
              </a:buClr>
              <a:buFont typeface="Arial"/>
              <a:buNone/>
              <a:defRPr sz="2000" b="1" kern="1200">
                <a:solidFill>
                  <a:schemeClr val="tx1"/>
                </a:solidFill>
                <a:latin typeface="Avenir Next Regular"/>
                <a:ea typeface="+mn-ea"/>
                <a:cs typeface="Avenir Next Regular"/>
              </a:defRPr>
            </a:lvl2pPr>
            <a:lvl3pPr marL="914400" indent="0" algn="l" defTabSz="457200" rtl="0" eaLnBrk="1" latinLnBrk="0" hangingPunct="1">
              <a:spcBef>
                <a:spcPct val="20000"/>
              </a:spcBef>
              <a:buFont typeface="Arial"/>
              <a:buNone/>
              <a:defRPr sz="1800" b="1" kern="1200">
                <a:solidFill>
                  <a:schemeClr val="tx1"/>
                </a:solidFill>
                <a:latin typeface="Avenir Next Regular"/>
                <a:ea typeface="+mn-ea"/>
                <a:cs typeface="Avenir Next Regular"/>
              </a:defRPr>
            </a:lvl3pPr>
            <a:lvl4pPr marL="1371600" indent="0" algn="l" defTabSz="457200" rtl="0" eaLnBrk="1" latinLnBrk="0" hangingPunct="1">
              <a:spcBef>
                <a:spcPct val="20000"/>
              </a:spcBef>
              <a:buFont typeface="Arial"/>
              <a:buNone/>
              <a:defRPr sz="1600" b="1" kern="1200">
                <a:solidFill>
                  <a:schemeClr val="tx1"/>
                </a:solidFill>
                <a:latin typeface="Avenir Next Regular"/>
                <a:ea typeface="+mn-ea"/>
                <a:cs typeface="Avenir Next Regular"/>
              </a:defRPr>
            </a:lvl4pPr>
            <a:lvl5pPr marL="1828800" indent="0" algn="l" defTabSz="457200" rtl="0" eaLnBrk="1" latinLnBrk="0" hangingPunct="1">
              <a:spcBef>
                <a:spcPct val="20000"/>
              </a:spcBef>
              <a:buFont typeface="Arial"/>
              <a:buNone/>
              <a:defRPr sz="1600" b="1" kern="1200">
                <a:solidFill>
                  <a:schemeClr val="tx1"/>
                </a:solidFill>
                <a:latin typeface="Avenir Next Regular"/>
                <a:ea typeface="+mn-ea"/>
                <a:cs typeface="Avenir Next Regular"/>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r>
              <a:rPr lang="en-US" dirty="0" smtClean="0">
                <a:solidFill>
                  <a:prstClr val="black"/>
                </a:solidFill>
              </a:rPr>
              <a:t>3. Batch &lt; Streaming</a:t>
            </a:r>
            <a:endParaRPr lang="en-US" dirty="0">
              <a:solidFill>
                <a:prstClr val="black"/>
              </a:solidFill>
            </a:endParaRPr>
          </a:p>
        </p:txBody>
      </p:sp>
      <p:pic>
        <p:nvPicPr>
          <p:cNvPr id="12" name="Picture 11"/>
          <p:cNvPicPr>
            <a:picLocks noChangeAspect="1"/>
          </p:cNvPicPr>
          <p:nvPr/>
        </p:nvPicPr>
        <p:blipFill>
          <a:blip r:embed="rId2"/>
          <a:stretch>
            <a:fillRect/>
          </a:stretch>
        </p:blipFill>
        <p:spPr>
          <a:xfrm>
            <a:off x="569729" y="1773897"/>
            <a:ext cx="3304489" cy="2159980"/>
          </a:xfrm>
          <a:prstGeom prst="rect">
            <a:avLst/>
          </a:prstGeom>
        </p:spPr>
      </p:pic>
    </p:spTree>
    <p:extLst>
      <p:ext uri="{BB962C8B-B14F-4D97-AF65-F5344CB8AC3E}">
        <p14:creationId xmlns:p14="http://schemas.microsoft.com/office/powerpoint/2010/main" val="26351422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Stack</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55</a:t>
            </a:fld>
            <a:endParaRPr lang="en-US">
              <a:solidFill>
                <a:prstClr val="black">
                  <a:tint val="75000"/>
                </a:prstClr>
              </a:solidFill>
            </a:endParaRPr>
          </a:p>
        </p:txBody>
      </p:sp>
      <p:sp>
        <p:nvSpPr>
          <p:cNvPr id="55" name="Rectangle 54"/>
          <p:cNvSpPr/>
          <p:nvPr/>
        </p:nvSpPr>
        <p:spPr>
          <a:xfrm rot="16200000">
            <a:off x="1024391" y="1576093"/>
            <a:ext cx="1557867"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Avenir Next Regular"/>
                <a:cs typeface="Avenir Next Regular"/>
              </a:rPr>
              <a:t>Gelly</a:t>
            </a:r>
            <a:r>
              <a:rPr lang="en-US" dirty="0" smtClean="0">
                <a:latin typeface="Avenir Next Regular"/>
                <a:cs typeface="Avenir Next Regular"/>
              </a:rPr>
              <a:t> </a:t>
            </a:r>
            <a:r>
              <a:rPr lang="en-US" sz="1400" dirty="0" smtClean="0">
                <a:latin typeface="Avenir Next Regular"/>
                <a:cs typeface="Avenir Next Regular"/>
              </a:rPr>
              <a:t>(Graph)</a:t>
            </a:r>
            <a:endParaRPr lang="en-US" dirty="0">
              <a:latin typeface="Avenir Next Regular"/>
              <a:cs typeface="Avenir Next Regular"/>
            </a:endParaRPr>
          </a:p>
        </p:txBody>
      </p:sp>
      <p:sp>
        <p:nvSpPr>
          <p:cNvPr id="56" name="Rectangle 55"/>
          <p:cNvSpPr/>
          <p:nvPr/>
        </p:nvSpPr>
        <p:spPr>
          <a:xfrm rot="16200000">
            <a:off x="452299" y="1584549"/>
            <a:ext cx="1557867"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Avenir Next Regular"/>
                <a:cs typeface="Avenir Next Regular"/>
              </a:rPr>
              <a:t>Table API (SQL)</a:t>
            </a:r>
            <a:endParaRPr lang="en-US" sz="1400" dirty="0">
              <a:latin typeface="Avenir Next Regular"/>
              <a:cs typeface="Avenir Next Regular"/>
            </a:endParaRPr>
          </a:p>
        </p:txBody>
      </p:sp>
      <p:sp>
        <p:nvSpPr>
          <p:cNvPr id="57" name="Rectangle 56"/>
          <p:cNvSpPr/>
          <p:nvPr/>
        </p:nvSpPr>
        <p:spPr>
          <a:xfrm rot="16200000">
            <a:off x="1576819" y="1576096"/>
            <a:ext cx="1557867"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venir Next Regular"/>
                <a:cs typeface="Avenir Next Regular"/>
              </a:rPr>
              <a:t>ML</a:t>
            </a:r>
            <a:endParaRPr lang="en-US" dirty="0">
              <a:latin typeface="Avenir Next Regular"/>
              <a:cs typeface="Avenir Next Regular"/>
            </a:endParaRPr>
          </a:p>
        </p:txBody>
      </p:sp>
      <p:sp>
        <p:nvSpPr>
          <p:cNvPr id="58" name="Rectangle 57"/>
          <p:cNvSpPr/>
          <p:nvPr/>
        </p:nvSpPr>
        <p:spPr>
          <a:xfrm rot="16200000">
            <a:off x="4989417" y="1567639"/>
            <a:ext cx="1557867" cy="4064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venir Next Regular"/>
                <a:cs typeface="Avenir Next Regular"/>
              </a:rPr>
              <a:t>SAMOA</a:t>
            </a:r>
            <a:endParaRPr lang="en-US" dirty="0">
              <a:solidFill>
                <a:schemeClr val="tx1"/>
              </a:solidFill>
              <a:latin typeface="Avenir Next Regular"/>
              <a:cs typeface="Avenir Next Regular"/>
            </a:endParaRPr>
          </a:p>
        </p:txBody>
      </p:sp>
      <p:sp>
        <p:nvSpPr>
          <p:cNvPr id="59" name="Rectangle 58"/>
          <p:cNvSpPr/>
          <p:nvPr/>
        </p:nvSpPr>
        <p:spPr>
          <a:xfrm>
            <a:off x="518285" y="2749813"/>
            <a:ext cx="4288319"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Avenir Next Regular"/>
                <a:cs typeface="Avenir Next Regular"/>
              </a:rPr>
              <a:t>DataSet</a:t>
            </a:r>
            <a:r>
              <a:rPr lang="en-US" dirty="0" smtClean="0">
                <a:latin typeface="Avenir Next Regular"/>
                <a:cs typeface="Avenir Next Regular"/>
              </a:rPr>
              <a:t> (Java/Scala)</a:t>
            </a:r>
            <a:endParaRPr lang="en-US" dirty="0">
              <a:latin typeface="Avenir Next Regular"/>
              <a:cs typeface="Avenir Next Regular"/>
            </a:endParaRPr>
          </a:p>
        </p:txBody>
      </p:sp>
      <p:sp>
        <p:nvSpPr>
          <p:cNvPr id="60" name="Rectangle 59"/>
          <p:cNvSpPr/>
          <p:nvPr/>
        </p:nvSpPr>
        <p:spPr>
          <a:xfrm>
            <a:off x="4963649" y="2749813"/>
            <a:ext cx="2965535"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venir Next Regular"/>
                <a:cs typeface="Avenir Next Regular"/>
              </a:rPr>
              <a:t>DataStream (Java/</a:t>
            </a:r>
            <a:r>
              <a:rPr lang="en-US" dirty="0" err="1" smtClean="0">
                <a:latin typeface="Avenir Next Regular"/>
                <a:cs typeface="Avenir Next Regular"/>
              </a:rPr>
              <a:t>Scala</a:t>
            </a:r>
            <a:r>
              <a:rPr lang="en-US" dirty="0" smtClean="0">
                <a:latin typeface="Avenir Next Regular"/>
                <a:cs typeface="Avenir Next Regular"/>
              </a:rPr>
              <a:t>)</a:t>
            </a:r>
            <a:endParaRPr lang="en-US" dirty="0">
              <a:latin typeface="Avenir Next Regular"/>
              <a:cs typeface="Avenir Next Regular"/>
            </a:endParaRPr>
          </a:p>
        </p:txBody>
      </p:sp>
      <p:sp>
        <p:nvSpPr>
          <p:cNvPr id="61" name="Rectangle 60"/>
          <p:cNvSpPr/>
          <p:nvPr/>
        </p:nvSpPr>
        <p:spPr>
          <a:xfrm rot="16200000">
            <a:off x="-70109" y="1590425"/>
            <a:ext cx="1557869" cy="394646"/>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latin typeface="Avenir Next Regular"/>
                <a:cs typeface="Avenir Next Regular"/>
              </a:rPr>
              <a:t>Hadoop</a:t>
            </a:r>
            <a:r>
              <a:rPr lang="en-US" sz="1600" dirty="0" smtClean="0">
                <a:latin typeface="Avenir Next Regular"/>
                <a:cs typeface="Avenir Next Regular"/>
              </a:rPr>
              <a:t> M/R</a:t>
            </a:r>
            <a:endParaRPr lang="en-US" sz="1600" dirty="0">
              <a:latin typeface="Avenir Next Regular"/>
              <a:cs typeface="Avenir Next Regular"/>
            </a:endParaRPr>
          </a:p>
        </p:txBody>
      </p:sp>
      <p:sp>
        <p:nvSpPr>
          <p:cNvPr id="62" name="Rectangle 61"/>
          <p:cNvSpPr/>
          <p:nvPr/>
        </p:nvSpPr>
        <p:spPr>
          <a:xfrm>
            <a:off x="1600123" y="4492408"/>
            <a:ext cx="1969806"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venir Next Regular"/>
                <a:cs typeface="Avenir Next Regular"/>
              </a:rPr>
              <a:t>Local</a:t>
            </a:r>
            <a:endParaRPr lang="en-US" dirty="0">
              <a:latin typeface="Avenir Next Regular"/>
              <a:cs typeface="Avenir Next Regular"/>
            </a:endParaRPr>
          </a:p>
        </p:txBody>
      </p:sp>
      <p:sp>
        <p:nvSpPr>
          <p:cNvPr id="63" name="Rectangle 62"/>
          <p:cNvSpPr/>
          <p:nvPr/>
        </p:nvSpPr>
        <p:spPr>
          <a:xfrm>
            <a:off x="3678994" y="4492407"/>
            <a:ext cx="2132334"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venir Next Regular"/>
                <a:cs typeface="Avenir Next Regular"/>
              </a:rPr>
              <a:t>Cluster</a:t>
            </a:r>
            <a:endParaRPr lang="en-US" dirty="0">
              <a:latin typeface="Avenir Next Regular"/>
              <a:cs typeface="Avenir Next Regular"/>
            </a:endParaRPr>
          </a:p>
        </p:txBody>
      </p:sp>
      <p:sp>
        <p:nvSpPr>
          <p:cNvPr id="64" name="Rectangle 63"/>
          <p:cNvSpPr/>
          <p:nvPr/>
        </p:nvSpPr>
        <p:spPr>
          <a:xfrm>
            <a:off x="5971552" y="4492407"/>
            <a:ext cx="1957633"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venir Next Regular"/>
                <a:cs typeface="Avenir Next Regular"/>
              </a:rPr>
              <a:t>Yarn</a:t>
            </a:r>
            <a:endParaRPr lang="en-US" dirty="0">
              <a:latin typeface="Avenir Next Regular"/>
              <a:cs typeface="Avenir Next Regular"/>
            </a:endParaRPr>
          </a:p>
        </p:txBody>
      </p:sp>
      <p:sp>
        <p:nvSpPr>
          <p:cNvPr id="65" name="Rectangle 64"/>
          <p:cNvSpPr/>
          <p:nvPr/>
        </p:nvSpPr>
        <p:spPr>
          <a:xfrm rot="16200000">
            <a:off x="-82488" y="3891634"/>
            <a:ext cx="1607945"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Avenir Next Regular"/>
                <a:cs typeface="Avenir Next Regular"/>
              </a:rPr>
              <a:t>Tez</a:t>
            </a:r>
            <a:endParaRPr lang="en-US" dirty="0">
              <a:latin typeface="Avenir Next Regular"/>
              <a:cs typeface="Avenir Next Regular"/>
            </a:endParaRPr>
          </a:p>
        </p:txBody>
      </p:sp>
      <p:sp>
        <p:nvSpPr>
          <p:cNvPr id="66" name="Rectangle 65"/>
          <p:cNvSpPr/>
          <p:nvPr/>
        </p:nvSpPr>
        <p:spPr>
          <a:xfrm rot="16200000">
            <a:off x="427259" y="3891633"/>
            <a:ext cx="1607946"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venir Next Regular"/>
                <a:cs typeface="Avenir Next Regular"/>
              </a:rPr>
              <a:t>Native</a:t>
            </a:r>
            <a:endParaRPr lang="en-US" dirty="0">
              <a:latin typeface="Avenir Next Regular"/>
              <a:cs typeface="Avenir Next Regular"/>
            </a:endParaRPr>
          </a:p>
        </p:txBody>
      </p:sp>
      <p:sp>
        <p:nvSpPr>
          <p:cNvPr id="67" name="Rectangle 66"/>
          <p:cNvSpPr/>
          <p:nvPr/>
        </p:nvSpPr>
        <p:spPr>
          <a:xfrm rot="16200000">
            <a:off x="2136047" y="1584549"/>
            <a:ext cx="1557867" cy="4064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venir Next Regular"/>
                <a:cs typeface="Avenir Next Regular"/>
              </a:rPr>
              <a:t>Dataflow</a:t>
            </a:r>
            <a:endParaRPr lang="en-US" dirty="0">
              <a:solidFill>
                <a:schemeClr val="tx1"/>
              </a:solidFill>
              <a:latin typeface="Avenir Next Regular"/>
              <a:cs typeface="Avenir Next Regular"/>
            </a:endParaRPr>
          </a:p>
        </p:txBody>
      </p:sp>
      <p:sp>
        <p:nvSpPr>
          <p:cNvPr id="68" name="Rectangle 67"/>
          <p:cNvSpPr/>
          <p:nvPr/>
        </p:nvSpPr>
        <p:spPr>
          <a:xfrm rot="16200000">
            <a:off x="5556319" y="1561489"/>
            <a:ext cx="1557867" cy="4064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Avenir Next Regular"/>
                <a:cs typeface="Avenir Next Regular"/>
              </a:rPr>
              <a:t>Dataflow</a:t>
            </a:r>
            <a:endParaRPr lang="en-US" sz="1600" dirty="0">
              <a:solidFill>
                <a:schemeClr val="tx1"/>
              </a:solidFill>
              <a:latin typeface="Avenir Next Regular"/>
              <a:cs typeface="Avenir Next Regular"/>
            </a:endParaRPr>
          </a:p>
        </p:txBody>
      </p:sp>
      <p:sp>
        <p:nvSpPr>
          <p:cNvPr id="70" name="Rectangle 69"/>
          <p:cNvSpPr/>
          <p:nvPr/>
        </p:nvSpPr>
        <p:spPr>
          <a:xfrm rot="16200000">
            <a:off x="4387916" y="1561489"/>
            <a:ext cx="1557867" cy="406400"/>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venir Next Regular"/>
                <a:cs typeface="Avenir Next Regular"/>
              </a:rPr>
              <a:t>Table API</a:t>
            </a:r>
            <a:endParaRPr lang="en-US" dirty="0">
              <a:latin typeface="Avenir Next Regular"/>
              <a:cs typeface="Avenir Next Regular"/>
            </a:endParaRPr>
          </a:p>
        </p:txBody>
      </p:sp>
      <p:grpSp>
        <p:nvGrpSpPr>
          <p:cNvPr id="72" name="Group 71"/>
          <p:cNvGrpSpPr/>
          <p:nvPr/>
        </p:nvGrpSpPr>
        <p:grpSpPr>
          <a:xfrm>
            <a:off x="1600125" y="3290862"/>
            <a:ext cx="6331761" cy="1069272"/>
            <a:chOff x="511496" y="4496626"/>
            <a:chExt cx="6809398" cy="1069272"/>
          </a:xfrm>
        </p:grpSpPr>
        <p:sp>
          <p:nvSpPr>
            <p:cNvPr id="73" name="Rectangle 72"/>
            <p:cNvSpPr/>
            <p:nvPr/>
          </p:nvSpPr>
          <p:spPr>
            <a:xfrm>
              <a:off x="511496" y="4496626"/>
              <a:ext cx="6809398" cy="1069272"/>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Avenir Next Regular"/>
                <a:cs typeface="Avenir Next Regular"/>
              </a:endParaRPr>
            </a:p>
          </p:txBody>
        </p:sp>
        <p:sp>
          <p:nvSpPr>
            <p:cNvPr id="74" name="Rectangle 73"/>
            <p:cNvSpPr/>
            <p:nvPr/>
          </p:nvSpPr>
          <p:spPr>
            <a:xfrm>
              <a:off x="4047757" y="4546554"/>
              <a:ext cx="3135738" cy="646331"/>
            </a:xfrm>
            <a:prstGeom prst="rect">
              <a:avLst/>
            </a:prstGeom>
          </p:spPr>
          <p:txBody>
            <a:bodyPr wrap="square">
              <a:spAutoFit/>
            </a:bodyPr>
            <a:lstStyle/>
            <a:p>
              <a:pPr algn="r"/>
              <a:r>
                <a:rPr lang="en-US" dirty="0" smtClean="0">
                  <a:solidFill>
                    <a:srgbClr val="FFFFFF"/>
                  </a:solidFill>
                  <a:latin typeface="Avenir Next Regular"/>
                  <a:cs typeface="Avenir Next Regular"/>
                </a:rPr>
                <a:t>Streaming dataflow runtime</a:t>
              </a:r>
              <a:endParaRPr lang="en-US" dirty="0">
                <a:solidFill>
                  <a:srgbClr val="FFFFFF"/>
                </a:solidFill>
                <a:latin typeface="Avenir Next Regular"/>
                <a:cs typeface="Avenir Next Regular"/>
              </a:endParaRPr>
            </a:p>
          </p:txBody>
        </p:sp>
        <p:sp>
          <p:nvSpPr>
            <p:cNvPr id="75" name="Oval 1"/>
            <p:cNvSpPr/>
            <p:nvPr/>
          </p:nvSpPr>
          <p:spPr>
            <a:xfrm>
              <a:off x="698319" y="493413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3"/>
            <p:cNvSpPr/>
            <p:nvPr/>
          </p:nvSpPr>
          <p:spPr>
            <a:xfrm>
              <a:off x="1359638" y="493413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Arrow Connector 4"/>
            <p:cNvCxnSpPr>
              <a:stCxn id="75" idx="6"/>
              <a:endCxn id="76" idx="2"/>
            </p:cNvCxnSpPr>
            <p:nvPr/>
          </p:nvCxnSpPr>
          <p:spPr>
            <a:xfrm>
              <a:off x="932017" y="5036415"/>
              <a:ext cx="427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Oval 6"/>
            <p:cNvSpPr/>
            <p:nvPr/>
          </p:nvSpPr>
          <p:spPr>
            <a:xfrm>
              <a:off x="698319" y="4546554"/>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
            <p:cNvCxnSpPr>
              <a:stCxn id="78" idx="6"/>
              <a:endCxn id="80" idx="2"/>
            </p:cNvCxnSpPr>
            <p:nvPr/>
          </p:nvCxnSpPr>
          <p:spPr>
            <a:xfrm>
              <a:off x="932017" y="4648836"/>
              <a:ext cx="427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0" name="Oval 79"/>
            <p:cNvSpPr/>
            <p:nvPr/>
          </p:nvSpPr>
          <p:spPr>
            <a:xfrm>
              <a:off x="1359639" y="4546554"/>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Arrow Connector 80"/>
            <p:cNvCxnSpPr>
              <a:stCxn id="86" idx="6"/>
              <a:endCxn id="93" idx="2"/>
            </p:cNvCxnSpPr>
            <p:nvPr/>
          </p:nvCxnSpPr>
          <p:spPr>
            <a:xfrm>
              <a:off x="2629894" y="5353850"/>
              <a:ext cx="281893" cy="38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2" name="Oval 15"/>
            <p:cNvSpPr/>
            <p:nvPr/>
          </p:nvSpPr>
          <p:spPr>
            <a:xfrm>
              <a:off x="698319" y="525382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16"/>
            <p:cNvSpPr/>
            <p:nvPr/>
          </p:nvSpPr>
          <p:spPr>
            <a:xfrm>
              <a:off x="1359638" y="525382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4" name="Straight Arrow Connector 17"/>
            <p:cNvCxnSpPr>
              <a:stCxn id="82" idx="6"/>
              <a:endCxn id="83" idx="2"/>
            </p:cNvCxnSpPr>
            <p:nvPr/>
          </p:nvCxnSpPr>
          <p:spPr>
            <a:xfrm>
              <a:off x="932017" y="5356107"/>
              <a:ext cx="427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5" name="Oval 18"/>
            <p:cNvSpPr/>
            <p:nvPr/>
          </p:nvSpPr>
          <p:spPr>
            <a:xfrm>
              <a:off x="2393289" y="4936312"/>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19"/>
            <p:cNvSpPr/>
            <p:nvPr/>
          </p:nvSpPr>
          <p:spPr>
            <a:xfrm>
              <a:off x="2396196" y="5251568"/>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Arrow Connector 20"/>
            <p:cNvCxnSpPr>
              <a:stCxn id="85" idx="6"/>
              <a:endCxn id="96" idx="2"/>
            </p:cNvCxnSpPr>
            <p:nvPr/>
          </p:nvCxnSpPr>
          <p:spPr>
            <a:xfrm flipV="1">
              <a:off x="2626987" y="5036417"/>
              <a:ext cx="284800" cy="21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21"/>
            <p:cNvCxnSpPr>
              <a:stCxn id="76" idx="6"/>
              <a:endCxn id="85" idx="2"/>
            </p:cNvCxnSpPr>
            <p:nvPr/>
          </p:nvCxnSpPr>
          <p:spPr>
            <a:xfrm>
              <a:off x="1593336" y="5036415"/>
              <a:ext cx="799953" cy="217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22"/>
            <p:cNvCxnSpPr>
              <a:stCxn id="83" idx="6"/>
              <a:endCxn id="86" idx="2"/>
            </p:cNvCxnSpPr>
            <p:nvPr/>
          </p:nvCxnSpPr>
          <p:spPr>
            <a:xfrm flipV="1">
              <a:off x="1593336" y="5353850"/>
              <a:ext cx="802860" cy="22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23"/>
            <p:cNvCxnSpPr>
              <a:stCxn id="76" idx="6"/>
              <a:endCxn id="86" idx="2"/>
            </p:cNvCxnSpPr>
            <p:nvPr/>
          </p:nvCxnSpPr>
          <p:spPr>
            <a:xfrm>
              <a:off x="1593336" y="5036415"/>
              <a:ext cx="802860" cy="3174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24"/>
            <p:cNvCxnSpPr>
              <a:stCxn id="83" idx="7"/>
              <a:endCxn id="85" idx="3"/>
            </p:cNvCxnSpPr>
            <p:nvPr/>
          </p:nvCxnSpPr>
          <p:spPr>
            <a:xfrm flipV="1">
              <a:off x="1559112" y="5110917"/>
              <a:ext cx="868401" cy="1728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2" name="Oval 2"/>
            <p:cNvSpPr/>
            <p:nvPr/>
          </p:nvSpPr>
          <p:spPr>
            <a:xfrm>
              <a:off x="3573106" y="525540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6"/>
            <p:cNvSpPr/>
            <p:nvPr/>
          </p:nvSpPr>
          <p:spPr>
            <a:xfrm>
              <a:off x="2911787" y="525540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7"/>
            <p:cNvCxnSpPr>
              <a:stCxn id="93" idx="6"/>
              <a:endCxn id="92" idx="2"/>
            </p:cNvCxnSpPr>
            <p:nvPr/>
          </p:nvCxnSpPr>
          <p:spPr>
            <a:xfrm flipV="1">
              <a:off x="3145485" y="5357685"/>
              <a:ext cx="427621"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5" name="Oval 10"/>
            <p:cNvSpPr/>
            <p:nvPr/>
          </p:nvSpPr>
          <p:spPr>
            <a:xfrm>
              <a:off x="3573106" y="493413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11"/>
            <p:cNvSpPr/>
            <p:nvPr/>
          </p:nvSpPr>
          <p:spPr>
            <a:xfrm>
              <a:off x="2911787" y="493413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Arrow Connector 12"/>
            <p:cNvCxnSpPr>
              <a:stCxn id="96" idx="6"/>
              <a:endCxn id="95" idx="2"/>
            </p:cNvCxnSpPr>
            <p:nvPr/>
          </p:nvCxnSpPr>
          <p:spPr>
            <a:xfrm flipV="1">
              <a:off x="3145485" y="5036415"/>
              <a:ext cx="427621"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13"/>
            <p:cNvCxnSpPr>
              <a:stCxn id="96" idx="5"/>
              <a:endCxn id="92" idx="1"/>
            </p:cNvCxnSpPr>
            <p:nvPr/>
          </p:nvCxnSpPr>
          <p:spPr>
            <a:xfrm>
              <a:off x="3111260" y="5108740"/>
              <a:ext cx="496070" cy="1766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14"/>
            <p:cNvCxnSpPr>
              <a:stCxn id="93" idx="7"/>
              <a:endCxn id="95" idx="3"/>
            </p:cNvCxnSpPr>
            <p:nvPr/>
          </p:nvCxnSpPr>
          <p:spPr>
            <a:xfrm flipV="1">
              <a:off x="3111260" y="5108738"/>
              <a:ext cx="496070" cy="1766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21"/>
            <p:cNvCxnSpPr>
              <a:stCxn id="80" idx="6"/>
            </p:cNvCxnSpPr>
            <p:nvPr/>
          </p:nvCxnSpPr>
          <p:spPr>
            <a:xfrm>
              <a:off x="1593337" y="4648836"/>
              <a:ext cx="919708" cy="0"/>
            </a:xfrm>
            <a:prstGeom prst="straightConnector1">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1" name="Straight Arrow Connector 21"/>
            <p:cNvCxnSpPr>
              <a:endCxn id="96" idx="1"/>
            </p:cNvCxnSpPr>
            <p:nvPr/>
          </p:nvCxnSpPr>
          <p:spPr>
            <a:xfrm>
              <a:off x="2525431" y="4648836"/>
              <a:ext cx="420581" cy="3152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02" name="Rectangle 101"/>
          <p:cNvSpPr/>
          <p:nvPr/>
        </p:nvSpPr>
        <p:spPr>
          <a:xfrm rot="16200000">
            <a:off x="6179357" y="1561487"/>
            <a:ext cx="1557867" cy="4064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Avenir Next Regular"/>
                <a:cs typeface="Avenir Next Regular"/>
              </a:rPr>
              <a:t>Storm</a:t>
            </a:r>
            <a:endParaRPr lang="en-US" sz="1600" dirty="0">
              <a:solidFill>
                <a:schemeClr val="tx1"/>
              </a:solidFill>
              <a:latin typeface="Avenir Next Regular"/>
              <a:cs typeface="Avenir Next Regular"/>
            </a:endParaRPr>
          </a:p>
        </p:txBody>
      </p:sp>
      <p:sp>
        <p:nvSpPr>
          <p:cNvPr id="103" name="Rectangle 102"/>
          <p:cNvSpPr/>
          <p:nvPr/>
        </p:nvSpPr>
        <p:spPr>
          <a:xfrm rot="16200000">
            <a:off x="2686202" y="1584546"/>
            <a:ext cx="1557867" cy="4064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venir Next Regular"/>
                <a:cs typeface="Avenir Next Regular"/>
              </a:rPr>
              <a:t>Zeppeli</a:t>
            </a:r>
            <a:r>
              <a:rPr lang="en-US" dirty="0">
                <a:solidFill>
                  <a:schemeClr val="tx1"/>
                </a:solidFill>
                <a:latin typeface="Avenir Next Regular"/>
                <a:cs typeface="Avenir Next Regular"/>
              </a:rPr>
              <a:t>n</a:t>
            </a:r>
          </a:p>
        </p:txBody>
      </p:sp>
    </p:spTree>
    <p:extLst>
      <p:ext uri="{BB962C8B-B14F-4D97-AF65-F5344CB8AC3E}">
        <p14:creationId xmlns:p14="http://schemas.microsoft.com/office/powerpoint/2010/main" val="120373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70" grpId="0" animBg="1"/>
      <p:bldP spid="102" grpId="0" animBg="1"/>
      <p:bldP spid="10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Bouygues Telecom</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56</a:t>
            </a:fld>
            <a:endParaRPr lang="en-US">
              <a:solidFill>
                <a:prstClr val="black">
                  <a:tint val="75000"/>
                </a:prstClr>
              </a:solidFill>
            </a:endParaRPr>
          </a:p>
        </p:txBody>
      </p:sp>
      <p:pic>
        <p:nvPicPr>
          <p:cNvPr id="7" name="Picture 6"/>
          <p:cNvPicPr>
            <a:picLocks noChangeAspect="1"/>
          </p:cNvPicPr>
          <p:nvPr/>
        </p:nvPicPr>
        <p:blipFill>
          <a:blip r:embed="rId2"/>
          <a:stretch>
            <a:fillRect/>
          </a:stretch>
        </p:blipFill>
        <p:spPr>
          <a:xfrm>
            <a:off x="1503069" y="1053234"/>
            <a:ext cx="6140878" cy="3852407"/>
          </a:xfrm>
          <a:prstGeom prst="rect">
            <a:avLst/>
          </a:prstGeom>
        </p:spPr>
      </p:pic>
      <p:pic>
        <p:nvPicPr>
          <p:cNvPr id="8" name="Picture 7"/>
          <p:cNvPicPr>
            <a:picLocks noChangeAspect="1"/>
          </p:cNvPicPr>
          <p:nvPr/>
        </p:nvPicPr>
        <p:blipFill>
          <a:blip r:embed="rId3"/>
          <a:stretch>
            <a:fillRect/>
          </a:stretch>
        </p:blipFill>
        <p:spPr>
          <a:xfrm>
            <a:off x="1503069" y="3662705"/>
            <a:ext cx="2474212" cy="1104559"/>
          </a:xfrm>
          <a:prstGeom prst="rect">
            <a:avLst/>
          </a:prstGeom>
        </p:spPr>
      </p:pic>
    </p:spTree>
    <p:extLst>
      <p:ext uri="{BB962C8B-B14F-4D97-AF65-F5344CB8AC3E}">
        <p14:creationId xmlns:p14="http://schemas.microsoft.com/office/powerpoint/2010/main" val="28342987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p:cNvSpPr>
          <p:nvPr>
            <p:ph type="title"/>
          </p:nvPr>
        </p:nvSpPr>
        <p:spPr>
          <a:prstGeom prst="rect">
            <a:avLst/>
          </a:prstGeom>
        </p:spPr>
        <p:txBody>
          <a:bodyPr/>
          <a:lstStyle>
            <a:lvl1pPr>
              <a:defRPr sz="3800"/>
            </a:lvl1pPr>
          </a:lstStyle>
          <a:p>
            <a:pPr lvl="0">
              <a:defRPr sz="1800"/>
            </a:pPr>
            <a:r>
              <a:rPr sz="2850" dirty="0"/>
              <a:t>Flink Optimizer</a:t>
            </a:r>
          </a:p>
        </p:txBody>
      </p:sp>
      <p:sp>
        <p:nvSpPr>
          <p:cNvPr id="714" name="Shape 714"/>
          <p:cNvSpPr>
            <a:spLocks noGrp="1"/>
          </p:cNvSpPr>
          <p:nvPr>
            <p:ph type="sldNum" sz="quarter" idx="4294967295"/>
          </p:nvPr>
        </p:nvSpPr>
        <p:spPr>
          <a:xfrm>
            <a:off x="6057900" y="4793694"/>
            <a:ext cx="1600200" cy="22098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900">
                <a:solidFill>
                  <a:srgbClr val="888888"/>
                </a:solidFill>
              </a:rPr>
              <a:t>57</a:t>
            </a:fld>
            <a:endParaRPr sz="900">
              <a:solidFill>
                <a:srgbClr val="888888"/>
              </a:solidFill>
            </a:endParaRPr>
          </a:p>
        </p:txBody>
      </p:sp>
      <p:grpSp>
        <p:nvGrpSpPr>
          <p:cNvPr id="718" name="Group 718"/>
          <p:cNvGrpSpPr/>
          <p:nvPr/>
        </p:nvGrpSpPr>
        <p:grpSpPr>
          <a:xfrm>
            <a:off x="2126167" y="1887267"/>
            <a:ext cx="396407" cy="534353"/>
            <a:chOff x="0" y="0"/>
            <a:chExt cx="528541" cy="712469"/>
          </a:xfrm>
        </p:grpSpPr>
        <p:sp>
          <p:nvSpPr>
            <p:cNvPr id="715" name="Shape 715"/>
            <p:cNvSpPr/>
            <p:nvPr/>
          </p:nvSpPr>
          <p:spPr>
            <a:xfrm>
              <a:off x="0" y="0"/>
              <a:ext cx="528542" cy="712470"/>
            </a:xfrm>
            <a:custGeom>
              <a:avLst/>
              <a:gdLst/>
              <a:ahLst/>
              <a:cxnLst>
                <a:cxn ang="0">
                  <a:pos x="wd2" y="hd2"/>
                </a:cxn>
                <a:cxn ang="5400000">
                  <a:pos x="wd2" y="hd2"/>
                </a:cxn>
                <a:cxn ang="10800000">
                  <a:pos x="wd2" y="hd2"/>
                </a:cxn>
                <a:cxn ang="16200000">
                  <a:pos x="wd2" y="hd2"/>
                </a:cxn>
              </a:cxnLst>
              <a:rect l="0" t="0" r="r" b="b"/>
              <a:pathLst>
                <a:path w="21600" h="21600" extrusionOk="0">
                  <a:moveTo>
                    <a:pt x="0" y="2003"/>
                  </a:moveTo>
                  <a:cubicBezTo>
                    <a:pt x="0" y="897"/>
                    <a:pt x="4835" y="0"/>
                    <a:pt x="10800" y="0"/>
                  </a:cubicBezTo>
                  <a:cubicBezTo>
                    <a:pt x="16765" y="0"/>
                    <a:pt x="21600" y="897"/>
                    <a:pt x="21600" y="2003"/>
                  </a:cubicBezTo>
                  <a:lnTo>
                    <a:pt x="21600" y="19597"/>
                  </a:lnTo>
                  <a:cubicBezTo>
                    <a:pt x="21600" y="20703"/>
                    <a:pt x="16765" y="21600"/>
                    <a:pt x="10800" y="21600"/>
                  </a:cubicBezTo>
                  <a:cubicBezTo>
                    <a:pt x="4835" y="21600"/>
                    <a:pt x="0" y="20703"/>
                    <a:pt x="0" y="19597"/>
                  </a:cubicBezTo>
                  <a:close/>
                </a:path>
              </a:pathLst>
            </a:custGeom>
            <a:solidFill>
              <a:srgbClr val="535353"/>
            </a:solidFill>
            <a:ln w="9525" cap="flat">
              <a:noFill/>
              <a:round/>
            </a:ln>
            <a:effectLst>
              <a:outerShdw blurRad="38100" dist="23000" dir="5400000" rotWithShape="0">
                <a:srgbClr val="000000">
                  <a:alpha val="35000"/>
                </a:srgbClr>
              </a:outerShdw>
            </a:effectLst>
            <a:extLst>
              <a:ext uri="{C572A759-6A51-4108-AA02-DFA0A04FC94B}">
                <ma14:wrappingTextBoxFlag xmlns:ma14="http://schemas.microsoft.com/office/mac/drawingml/2011/main" val="1"/>
              </a:ext>
            </a:extLst>
          </p:spPr>
          <p:txBody>
            <a:bodyPr wrap="square" lIns="28575" tIns="28575" rIns="28575" bIns="28575" numCol="1" anchor="ctr">
              <a:noAutofit/>
            </a:bodyPr>
            <a:lstStyle>
              <a:lvl1pPr algn="ctr">
                <a:buClr>
                  <a:srgbClr val="000000"/>
                </a:buClr>
                <a:defRPr sz="900">
                  <a:solidFill>
                    <a:srgbClr val="FFFFFF"/>
                  </a:solidFill>
                  <a:uFill>
                    <a:solidFill/>
                  </a:uFill>
                  <a:latin typeface="+mj-lt"/>
                  <a:ea typeface="+mj-ea"/>
                  <a:cs typeface="+mj-cs"/>
                  <a:sym typeface="Avenir Book"/>
                </a:defRPr>
              </a:lvl1pPr>
            </a:lstStyle>
            <a:p>
              <a:pPr lvl="0">
                <a:defRPr sz="1800">
                  <a:solidFill>
                    <a:srgbClr val="000000"/>
                  </a:solidFill>
                  <a:uFillTx/>
                </a:defRPr>
              </a:pPr>
              <a:r>
                <a:rPr sz="675"/>
                <a:t>HDFS</a:t>
              </a:r>
            </a:p>
          </p:txBody>
        </p:sp>
        <p:sp>
          <p:nvSpPr>
            <p:cNvPr id="716" name="Shape 716"/>
            <p:cNvSpPr/>
            <p:nvPr/>
          </p:nvSpPr>
          <p:spPr>
            <a:xfrm>
              <a:off x="0" y="0"/>
              <a:ext cx="528542" cy="1321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9525" cap="flat">
              <a:noFill/>
              <a:round/>
            </a:ln>
            <a:effectLst/>
          </p:spPr>
          <p:txBody>
            <a:bodyPr wrap="square" lIns="28575" tIns="28575" rIns="28575" bIns="28575" numCol="1" anchor="t">
              <a:noAutofit/>
            </a:bodyPr>
            <a:lstStyle/>
            <a:p>
              <a:pPr lvl="0">
                <a:buClr>
                  <a:srgbClr val="000000"/>
                </a:buClr>
                <a:defRPr>
                  <a:uFill>
                    <a:solidFill/>
                  </a:uFill>
                  <a:latin typeface="Arial"/>
                  <a:ea typeface="Arial"/>
                  <a:cs typeface="Arial"/>
                  <a:sym typeface="Arial"/>
                </a:defRPr>
              </a:pPr>
              <a:endParaRPr sz="1350"/>
            </a:p>
          </p:txBody>
        </p:sp>
        <p:sp>
          <p:nvSpPr>
            <p:cNvPr id="717" name="Shape 717"/>
            <p:cNvSpPr/>
            <p:nvPr/>
          </p:nvSpPr>
          <p:spPr>
            <a:xfrm>
              <a:off x="0" y="0"/>
              <a:ext cx="528542" cy="712470"/>
            </a:xfrm>
            <a:custGeom>
              <a:avLst/>
              <a:gdLst/>
              <a:ahLst/>
              <a:cxnLst>
                <a:cxn ang="0">
                  <a:pos x="wd2" y="hd2"/>
                </a:cxn>
                <a:cxn ang="5400000">
                  <a:pos x="wd2" y="hd2"/>
                </a:cxn>
                <a:cxn ang="10800000">
                  <a:pos x="wd2" y="hd2"/>
                </a:cxn>
                <a:cxn ang="16200000">
                  <a:pos x="wd2" y="hd2"/>
                </a:cxn>
              </a:cxnLst>
              <a:rect l="0" t="0" r="r" b="b"/>
              <a:pathLst>
                <a:path w="21600" h="21600" extrusionOk="0">
                  <a:moveTo>
                    <a:pt x="21600" y="2003"/>
                  </a:moveTo>
                  <a:cubicBezTo>
                    <a:pt x="21600" y="3109"/>
                    <a:pt x="16765" y="4006"/>
                    <a:pt x="10800" y="4006"/>
                  </a:cubicBezTo>
                  <a:cubicBezTo>
                    <a:pt x="4835" y="4006"/>
                    <a:pt x="0" y="3109"/>
                    <a:pt x="0" y="2003"/>
                  </a:cubicBezTo>
                  <a:cubicBezTo>
                    <a:pt x="0" y="897"/>
                    <a:pt x="4835" y="0"/>
                    <a:pt x="10800" y="0"/>
                  </a:cubicBezTo>
                  <a:cubicBezTo>
                    <a:pt x="16765" y="0"/>
                    <a:pt x="21600" y="897"/>
                    <a:pt x="21600" y="2003"/>
                  </a:cubicBezTo>
                  <a:lnTo>
                    <a:pt x="21600" y="19597"/>
                  </a:lnTo>
                  <a:cubicBezTo>
                    <a:pt x="21600" y="20703"/>
                    <a:pt x="16765" y="21600"/>
                    <a:pt x="10800" y="21600"/>
                  </a:cubicBezTo>
                  <a:cubicBezTo>
                    <a:pt x="4835" y="21600"/>
                    <a:pt x="0" y="20703"/>
                    <a:pt x="0" y="19597"/>
                  </a:cubicBezTo>
                  <a:lnTo>
                    <a:pt x="0" y="2003"/>
                  </a:lnTo>
                </a:path>
              </a:pathLst>
            </a:custGeom>
            <a:noFill/>
            <a:ln w="9525" cap="flat">
              <a:solidFill>
                <a:srgbClr val="8A8A8A"/>
              </a:solidFill>
              <a:prstDash val="solid"/>
              <a:round/>
            </a:ln>
            <a:effectLst/>
          </p:spPr>
          <p:txBody>
            <a:bodyPr wrap="square" lIns="28575" tIns="28575" rIns="28575" bIns="28575" numCol="1" anchor="t">
              <a:noAutofit/>
            </a:bodyPr>
            <a:lstStyle/>
            <a:p>
              <a:pPr lvl="0">
                <a:buClr>
                  <a:srgbClr val="000000"/>
                </a:buClr>
                <a:defRPr>
                  <a:uFill>
                    <a:solidFill/>
                  </a:uFill>
                  <a:latin typeface="Arial"/>
                  <a:ea typeface="Arial"/>
                  <a:cs typeface="Arial"/>
                  <a:sym typeface="Arial"/>
                </a:defRPr>
              </a:pPr>
              <a:endParaRPr sz="1350"/>
            </a:p>
          </p:txBody>
        </p:sp>
      </p:grpSp>
      <p:sp>
        <p:nvSpPr>
          <p:cNvPr id="760" name="Shape 760"/>
          <p:cNvSpPr/>
          <p:nvPr/>
        </p:nvSpPr>
        <p:spPr>
          <a:xfrm>
            <a:off x="2526217" y="2154443"/>
            <a:ext cx="352192" cy="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tailEnd type="triangle"/>
          </a:ln>
        </p:spPr>
        <p:txBody>
          <a:bodyPr/>
          <a:lstStyle/>
          <a:p>
            <a:pPr lvl="0"/>
            <a:endParaRPr sz="1350"/>
          </a:p>
        </p:txBody>
      </p:sp>
      <p:grpSp>
        <p:nvGrpSpPr>
          <p:cNvPr id="722" name="Group 722"/>
          <p:cNvGrpSpPr/>
          <p:nvPr/>
        </p:nvGrpSpPr>
        <p:grpSpPr>
          <a:xfrm>
            <a:off x="2843004" y="1981948"/>
            <a:ext cx="657470" cy="344991"/>
            <a:chOff x="0" y="36582"/>
            <a:chExt cx="876626" cy="459987"/>
          </a:xfrm>
        </p:grpSpPr>
        <p:sp>
          <p:nvSpPr>
            <p:cNvPr id="720" name="Shape 720"/>
            <p:cNvSpPr/>
            <p:nvPr/>
          </p:nvSpPr>
          <p:spPr>
            <a:xfrm>
              <a:off x="0" y="43266"/>
              <a:ext cx="876627" cy="4384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701" y="0"/>
                  </a:lnTo>
                  <a:lnTo>
                    <a:pt x="21600" y="0"/>
                  </a:lnTo>
                  <a:lnTo>
                    <a:pt x="18899" y="21600"/>
                  </a:lnTo>
                  <a:close/>
                </a:path>
              </a:pathLst>
            </a:custGeom>
            <a:solidFill>
              <a:srgbClr val="1F497D"/>
            </a:solidFill>
            <a:ln w="12700" cap="flat">
              <a:solidFill>
                <a:srgbClr val="000000"/>
              </a:solidFill>
              <a:prstDash val="solid"/>
              <a:bevel/>
            </a:ln>
            <a:effectLst/>
          </p:spPr>
          <p:txBody>
            <a:bodyPr wrap="square" lIns="0" tIns="0" rIns="0" bIns="0" numCol="1" anchor="ctr">
              <a:noAutofit/>
            </a:bodyPr>
            <a:lstStyle/>
            <a:p>
              <a:pPr lvl="0" algn="ctr">
                <a:defRPr sz="1600">
                  <a:solidFill>
                    <a:srgbClr val="FFFFFF"/>
                  </a:solidFill>
                  <a:latin typeface="+mj-lt"/>
                  <a:ea typeface="+mj-ea"/>
                  <a:cs typeface="+mj-cs"/>
                  <a:sym typeface="Avenir Book"/>
                </a:defRPr>
              </a:pPr>
              <a:endParaRPr sz="1200"/>
            </a:p>
          </p:txBody>
        </p:sp>
        <p:sp>
          <p:nvSpPr>
            <p:cNvPr id="721" name="Shape 721"/>
            <p:cNvSpPr/>
            <p:nvPr/>
          </p:nvSpPr>
          <p:spPr>
            <a:xfrm>
              <a:off x="169891" y="36582"/>
              <a:ext cx="536845" cy="459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a:lnSpc>
                  <a:spcPct val="70000"/>
                </a:lnSpc>
              </a:pPr>
              <a:r>
                <a:rPr sz="900">
                  <a:solidFill>
                    <a:srgbClr val="FFFFFF"/>
                  </a:solidFill>
                  <a:latin typeface="+mj-lt"/>
                  <a:ea typeface="+mj-ea"/>
                  <a:cs typeface="+mj-cs"/>
                  <a:sym typeface="Avenir Book"/>
                </a:rPr>
                <a:t>new</a:t>
              </a:r>
              <a:br>
                <a:rPr sz="900">
                  <a:solidFill>
                    <a:srgbClr val="FFFFFF"/>
                  </a:solidFill>
                  <a:latin typeface="+mj-lt"/>
                  <a:ea typeface="+mj-ea"/>
                  <a:cs typeface="+mj-cs"/>
                  <a:sym typeface="Avenir Book"/>
                </a:rPr>
              </a:br>
              <a:r>
                <a:rPr sz="900">
                  <a:solidFill>
                    <a:srgbClr val="FFFFFF"/>
                  </a:solidFill>
                  <a:latin typeface="+mj-lt"/>
                  <a:ea typeface="+mj-ea"/>
                  <a:cs typeface="+mj-cs"/>
                  <a:sym typeface="Avenir Book"/>
                </a:rPr>
                <a:t>Paths</a:t>
              </a:r>
            </a:p>
          </p:txBody>
        </p:sp>
      </p:grpSp>
      <p:grpSp>
        <p:nvGrpSpPr>
          <p:cNvPr id="725" name="Group 725"/>
          <p:cNvGrpSpPr/>
          <p:nvPr/>
        </p:nvGrpSpPr>
        <p:grpSpPr>
          <a:xfrm>
            <a:off x="4116493" y="2572864"/>
            <a:ext cx="657470" cy="373586"/>
            <a:chOff x="0" y="7371"/>
            <a:chExt cx="876626" cy="498114"/>
          </a:xfrm>
        </p:grpSpPr>
        <p:sp>
          <p:nvSpPr>
            <p:cNvPr id="723" name="Shape 723"/>
            <p:cNvSpPr/>
            <p:nvPr/>
          </p:nvSpPr>
          <p:spPr>
            <a:xfrm>
              <a:off x="0" y="43266"/>
              <a:ext cx="876627" cy="4384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701" y="0"/>
                  </a:lnTo>
                  <a:lnTo>
                    <a:pt x="21600" y="0"/>
                  </a:lnTo>
                  <a:lnTo>
                    <a:pt x="18899" y="21600"/>
                  </a:lnTo>
                  <a:close/>
                </a:path>
              </a:pathLst>
            </a:custGeom>
            <a:solidFill>
              <a:srgbClr val="1F497D"/>
            </a:solidFill>
            <a:ln w="12700" cap="flat">
              <a:solidFill>
                <a:srgbClr val="000000"/>
              </a:solidFill>
              <a:prstDash val="solid"/>
              <a:bevel/>
            </a:ln>
            <a:effectLst/>
          </p:spPr>
          <p:txBody>
            <a:bodyPr wrap="square" lIns="0" tIns="0" rIns="0" bIns="0" numCol="1" anchor="ctr">
              <a:noAutofit/>
            </a:bodyPr>
            <a:lstStyle/>
            <a:p>
              <a:pPr lvl="0" algn="ctr">
                <a:defRPr sz="1600">
                  <a:solidFill>
                    <a:srgbClr val="FFFFFF"/>
                  </a:solidFill>
                  <a:latin typeface="+mj-lt"/>
                  <a:ea typeface="+mj-ea"/>
                  <a:cs typeface="+mj-cs"/>
                  <a:sym typeface="Avenir Book"/>
                </a:defRPr>
              </a:pPr>
              <a:endParaRPr sz="1200"/>
            </a:p>
          </p:txBody>
        </p:sp>
        <p:sp>
          <p:nvSpPr>
            <p:cNvPr id="724" name="Shape 724"/>
            <p:cNvSpPr/>
            <p:nvPr/>
          </p:nvSpPr>
          <p:spPr>
            <a:xfrm>
              <a:off x="106391" y="7371"/>
              <a:ext cx="630425" cy="4981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100">
                  <a:solidFill>
                    <a:srgbClr val="FFFFFF"/>
                  </a:solidFill>
                  <a:latin typeface="+mj-lt"/>
                  <a:ea typeface="+mj-ea"/>
                  <a:cs typeface="+mj-cs"/>
                  <a:sym typeface="Avenir Book"/>
                </a:defRPr>
              </a:lvl1pPr>
            </a:lstStyle>
            <a:p>
              <a:pPr lvl="0">
                <a:defRPr sz="1800">
                  <a:solidFill>
                    <a:srgbClr val="000000"/>
                  </a:solidFill>
                </a:defRPr>
              </a:pPr>
              <a:r>
                <a:rPr sz="825"/>
                <a:t>paths</a:t>
              </a:r>
            </a:p>
          </p:txBody>
        </p:sp>
      </p:grpSp>
      <p:sp>
        <p:nvSpPr>
          <p:cNvPr id="761" name="Shape 761"/>
          <p:cNvSpPr/>
          <p:nvPr/>
        </p:nvSpPr>
        <p:spPr>
          <a:xfrm>
            <a:off x="2518507" y="2387404"/>
            <a:ext cx="1627637" cy="414168"/>
          </a:xfrm>
          <a:custGeom>
            <a:avLst/>
            <a:gdLst/>
            <a:ahLst/>
            <a:cxnLst>
              <a:cxn ang="0">
                <a:pos x="wd2" y="hd2"/>
              </a:cxn>
              <a:cxn ang="5400000">
                <a:pos x="wd2" y="hd2"/>
              </a:cxn>
              <a:cxn ang="10800000">
                <a:pos x="wd2" y="hd2"/>
              </a:cxn>
              <a:cxn ang="16200000">
                <a:pos x="wd2" y="hd2"/>
              </a:cxn>
            </a:cxnLst>
            <a:rect l="0" t="0" r="r" b="b"/>
            <a:pathLst>
              <a:path w="21600" h="19606" extrusionOk="0">
                <a:moveTo>
                  <a:pt x="0" y="0"/>
                </a:moveTo>
                <a:cubicBezTo>
                  <a:pt x="4570" y="15246"/>
                  <a:pt x="11770" y="21600"/>
                  <a:pt x="21600" y="19063"/>
                </a:cubicBezTo>
              </a:path>
            </a:pathLst>
          </a:custGeom>
          <a:ln w="28575">
            <a:solidFill/>
            <a:tailEnd type="triangle"/>
          </a:ln>
        </p:spPr>
        <p:txBody>
          <a:bodyPr/>
          <a:lstStyle/>
          <a:p>
            <a:pPr lvl="0"/>
            <a:endParaRPr sz="1350"/>
          </a:p>
        </p:txBody>
      </p:sp>
      <p:grpSp>
        <p:nvGrpSpPr>
          <p:cNvPr id="729" name="Group 729"/>
          <p:cNvGrpSpPr/>
          <p:nvPr/>
        </p:nvGrpSpPr>
        <p:grpSpPr>
          <a:xfrm>
            <a:off x="4075734" y="1958959"/>
            <a:ext cx="738988" cy="384818"/>
            <a:chOff x="0" y="0"/>
            <a:chExt cx="985316" cy="513089"/>
          </a:xfrm>
        </p:grpSpPr>
        <p:sp>
          <p:nvSpPr>
            <p:cNvPr id="727" name="Shape 727"/>
            <p:cNvSpPr/>
            <p:nvPr/>
          </p:nvSpPr>
          <p:spPr>
            <a:xfrm>
              <a:off x="-1" y="-1"/>
              <a:ext cx="985318" cy="513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504D"/>
            </a:solidFill>
            <a:ln w="9525" cap="flat">
              <a:solidFill>
                <a:srgbClr val="000000"/>
              </a:solidFill>
              <a:prstDash val="solid"/>
              <a:bevel/>
            </a:ln>
            <a:effectLst/>
          </p:spPr>
          <p:txBody>
            <a:bodyPr wrap="square" lIns="0" tIns="0" rIns="0" bIns="0" numCol="1" anchor="ctr">
              <a:noAutofit/>
            </a:bodyPr>
            <a:lstStyle/>
            <a:p>
              <a:pPr lvl="0" algn="ctr">
                <a:defRPr sz="1400" i="1">
                  <a:solidFill>
                    <a:srgbClr val="FFFFFF"/>
                  </a:solidFill>
                  <a:latin typeface="+mj-lt"/>
                  <a:ea typeface="+mj-ea"/>
                  <a:cs typeface="+mj-cs"/>
                  <a:sym typeface="Avenir Book"/>
                </a:defRPr>
              </a:pPr>
              <a:endParaRPr sz="1050"/>
            </a:p>
          </p:txBody>
        </p:sp>
        <p:sp>
          <p:nvSpPr>
            <p:cNvPr id="728" name="Shape 728"/>
            <p:cNvSpPr/>
            <p:nvPr/>
          </p:nvSpPr>
          <p:spPr>
            <a:xfrm>
              <a:off x="131596" y="43171"/>
              <a:ext cx="696725" cy="399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mj-lt"/>
                  <a:ea typeface="+mj-ea"/>
                  <a:cs typeface="+mj-cs"/>
                  <a:sym typeface="Avenir Book"/>
                </a:defRPr>
              </a:lvl1pPr>
            </a:lstStyle>
            <a:p>
              <a:pPr lvl="0">
                <a:defRPr sz="1800">
                  <a:solidFill>
                    <a:srgbClr val="000000"/>
                  </a:solidFill>
                </a:defRPr>
              </a:pPr>
              <a:r>
                <a:rPr sz="1050"/>
                <a:t>Join</a:t>
              </a:r>
            </a:p>
          </p:txBody>
        </p:sp>
      </p:grpSp>
      <p:sp>
        <p:nvSpPr>
          <p:cNvPr id="762" name="Shape 762"/>
          <p:cNvSpPr/>
          <p:nvPr/>
        </p:nvSpPr>
        <p:spPr>
          <a:xfrm>
            <a:off x="3463630" y="2152268"/>
            <a:ext cx="608537" cy="14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8575">
            <a:solidFill/>
            <a:tailEnd type="triangle"/>
          </a:ln>
        </p:spPr>
        <p:txBody>
          <a:bodyPr/>
          <a:lstStyle/>
          <a:p>
            <a:pPr lvl="0"/>
            <a:endParaRPr sz="1350"/>
          </a:p>
        </p:txBody>
      </p:sp>
      <p:sp>
        <p:nvSpPr>
          <p:cNvPr id="763" name="Shape 763"/>
          <p:cNvSpPr/>
          <p:nvPr/>
        </p:nvSpPr>
        <p:spPr>
          <a:xfrm>
            <a:off x="4818387" y="2151368"/>
            <a:ext cx="527266" cy="1"/>
          </a:xfrm>
          <a:custGeom>
            <a:avLst/>
            <a:gdLst/>
            <a:ahLst/>
            <a:cxnLst>
              <a:cxn ang="0">
                <a:pos x="wd2" y="hd2"/>
              </a:cxn>
              <a:cxn ang="5400000">
                <a:pos x="wd2" y="hd2"/>
              </a:cxn>
              <a:cxn ang="10800000">
                <a:pos x="wd2" y="hd2"/>
              </a:cxn>
              <a:cxn ang="16200000">
                <a:pos x="wd2" y="hd2"/>
              </a:cxn>
            </a:cxnLst>
            <a:rect l="0" t="0" r="r" b="b"/>
            <a:pathLst>
              <a:path w="21600" h="16200" extrusionOk="0">
                <a:moveTo>
                  <a:pt x="0" y="11"/>
                </a:moveTo>
                <a:cubicBezTo>
                  <a:pt x="7200" y="21600"/>
                  <a:pt x="14400" y="21596"/>
                  <a:pt x="21600" y="0"/>
                </a:cubicBezTo>
              </a:path>
            </a:pathLst>
          </a:custGeom>
          <a:ln w="28575">
            <a:solidFill/>
            <a:tailEnd type="triangle"/>
          </a:ln>
        </p:spPr>
        <p:txBody>
          <a:bodyPr/>
          <a:lstStyle/>
          <a:p>
            <a:pPr lvl="0"/>
            <a:endParaRPr sz="1350"/>
          </a:p>
        </p:txBody>
      </p:sp>
      <p:sp>
        <p:nvSpPr>
          <p:cNvPr id="764" name="Shape 764"/>
          <p:cNvSpPr/>
          <p:nvPr/>
        </p:nvSpPr>
        <p:spPr>
          <a:xfrm>
            <a:off x="3442417" y="1698997"/>
            <a:ext cx="2027962" cy="292406"/>
          </a:xfrm>
          <a:custGeom>
            <a:avLst/>
            <a:gdLst/>
            <a:ahLst/>
            <a:cxnLst>
              <a:cxn ang="0">
                <a:pos x="wd2" y="hd2"/>
              </a:cxn>
              <a:cxn ang="5400000">
                <a:pos x="wd2" y="hd2"/>
              </a:cxn>
              <a:cxn ang="10800000">
                <a:pos x="wd2" y="hd2"/>
              </a:cxn>
              <a:cxn ang="16200000">
                <a:pos x="wd2" y="hd2"/>
              </a:cxn>
            </a:cxnLst>
            <a:rect l="0" t="0" r="r" b="b"/>
            <a:pathLst>
              <a:path w="21600" h="16201" extrusionOk="0">
                <a:moveTo>
                  <a:pt x="0" y="15691"/>
                </a:moveTo>
                <a:cubicBezTo>
                  <a:pt x="7222" y="-5399"/>
                  <a:pt x="14422" y="-5229"/>
                  <a:pt x="21600" y="16201"/>
                </a:cubicBezTo>
              </a:path>
            </a:pathLst>
          </a:custGeom>
          <a:ln w="28575">
            <a:solidFill/>
            <a:tailEnd type="triangle"/>
          </a:ln>
        </p:spPr>
        <p:txBody>
          <a:bodyPr/>
          <a:lstStyle/>
          <a:p>
            <a:pPr lvl="0"/>
            <a:endParaRPr sz="1350"/>
          </a:p>
        </p:txBody>
      </p:sp>
      <p:sp>
        <p:nvSpPr>
          <p:cNvPr id="765" name="Shape 765"/>
          <p:cNvSpPr/>
          <p:nvPr/>
        </p:nvSpPr>
        <p:spPr>
          <a:xfrm>
            <a:off x="4445228" y="2347401"/>
            <a:ext cx="1" cy="2255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755" y="14400"/>
                  <a:pt x="14955" y="7200"/>
                  <a:pt x="21600" y="0"/>
                </a:cubicBezTo>
              </a:path>
            </a:pathLst>
          </a:custGeom>
          <a:ln w="28575">
            <a:solidFill/>
            <a:tailEnd type="triangle"/>
          </a:ln>
        </p:spPr>
        <p:txBody>
          <a:bodyPr/>
          <a:lstStyle/>
          <a:p>
            <a:pPr lvl="0"/>
            <a:endParaRPr sz="1350"/>
          </a:p>
        </p:txBody>
      </p:sp>
      <p:grpSp>
        <p:nvGrpSpPr>
          <p:cNvPr id="736" name="Group 736"/>
          <p:cNvGrpSpPr/>
          <p:nvPr/>
        </p:nvGrpSpPr>
        <p:grpSpPr>
          <a:xfrm>
            <a:off x="5349223" y="1958959"/>
            <a:ext cx="738989" cy="384818"/>
            <a:chOff x="0" y="0"/>
            <a:chExt cx="985316" cy="513089"/>
          </a:xfrm>
        </p:grpSpPr>
        <p:sp>
          <p:nvSpPr>
            <p:cNvPr id="734" name="Shape 734"/>
            <p:cNvSpPr/>
            <p:nvPr/>
          </p:nvSpPr>
          <p:spPr>
            <a:xfrm>
              <a:off x="-1" y="-1"/>
              <a:ext cx="985318" cy="513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504D"/>
            </a:solidFill>
            <a:ln w="9525" cap="flat">
              <a:solidFill>
                <a:srgbClr val="000000"/>
              </a:solidFill>
              <a:prstDash val="solid"/>
              <a:bevel/>
            </a:ln>
            <a:effectLst/>
          </p:spPr>
          <p:txBody>
            <a:bodyPr wrap="square" lIns="0" tIns="0" rIns="0" bIns="0" numCol="1" anchor="ctr">
              <a:noAutofit/>
            </a:bodyPr>
            <a:lstStyle/>
            <a:p>
              <a:pPr lvl="0" algn="ctr">
                <a:defRPr sz="1400" i="1">
                  <a:solidFill>
                    <a:srgbClr val="FFFFFF"/>
                  </a:solidFill>
                  <a:latin typeface="+mj-lt"/>
                  <a:ea typeface="+mj-ea"/>
                  <a:cs typeface="+mj-cs"/>
                  <a:sym typeface="Avenir Book"/>
                </a:defRPr>
              </a:pPr>
              <a:endParaRPr sz="1050"/>
            </a:p>
          </p:txBody>
        </p:sp>
        <p:sp>
          <p:nvSpPr>
            <p:cNvPr id="735" name="Shape 735"/>
            <p:cNvSpPr/>
            <p:nvPr/>
          </p:nvSpPr>
          <p:spPr>
            <a:xfrm>
              <a:off x="131596" y="43171"/>
              <a:ext cx="696725" cy="399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mj-lt"/>
                  <a:ea typeface="+mj-ea"/>
                  <a:cs typeface="+mj-cs"/>
                  <a:sym typeface="Avenir Book"/>
                </a:defRPr>
              </a:lvl1pPr>
            </a:lstStyle>
            <a:p>
              <a:pPr lvl="0">
                <a:defRPr sz="1800">
                  <a:solidFill>
                    <a:srgbClr val="000000"/>
                  </a:solidFill>
                </a:defRPr>
              </a:pPr>
              <a:r>
                <a:rPr sz="1050"/>
                <a:t>Union</a:t>
              </a:r>
            </a:p>
          </p:txBody>
        </p:sp>
      </p:grpSp>
      <p:grpSp>
        <p:nvGrpSpPr>
          <p:cNvPr id="739" name="Group 739"/>
          <p:cNvGrpSpPr/>
          <p:nvPr/>
        </p:nvGrpSpPr>
        <p:grpSpPr>
          <a:xfrm>
            <a:off x="6622712" y="1958959"/>
            <a:ext cx="738989" cy="384818"/>
            <a:chOff x="0" y="0"/>
            <a:chExt cx="985316" cy="513089"/>
          </a:xfrm>
        </p:grpSpPr>
        <p:sp>
          <p:nvSpPr>
            <p:cNvPr id="737" name="Shape 737"/>
            <p:cNvSpPr/>
            <p:nvPr/>
          </p:nvSpPr>
          <p:spPr>
            <a:xfrm>
              <a:off x="-1" y="-1"/>
              <a:ext cx="985318" cy="513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504D"/>
            </a:solidFill>
            <a:ln w="9525" cap="flat">
              <a:solidFill>
                <a:srgbClr val="000000"/>
              </a:solidFill>
              <a:prstDash val="solid"/>
              <a:bevel/>
            </a:ln>
            <a:effectLst/>
          </p:spPr>
          <p:txBody>
            <a:bodyPr wrap="square" lIns="0" tIns="0" rIns="0" bIns="0" numCol="1" anchor="ctr">
              <a:noAutofit/>
            </a:bodyPr>
            <a:lstStyle/>
            <a:p>
              <a:pPr lvl="0" algn="ctr">
                <a:defRPr sz="1400" i="1">
                  <a:solidFill>
                    <a:srgbClr val="FFFFFF"/>
                  </a:solidFill>
                  <a:latin typeface="+mj-lt"/>
                  <a:ea typeface="+mj-ea"/>
                  <a:cs typeface="+mj-cs"/>
                  <a:sym typeface="Avenir Book"/>
                </a:defRPr>
              </a:pPr>
              <a:endParaRPr sz="1050"/>
            </a:p>
          </p:txBody>
        </p:sp>
        <p:sp>
          <p:nvSpPr>
            <p:cNvPr id="738" name="Shape 738"/>
            <p:cNvSpPr/>
            <p:nvPr/>
          </p:nvSpPr>
          <p:spPr>
            <a:xfrm>
              <a:off x="131596" y="43171"/>
              <a:ext cx="696725" cy="399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mj-lt"/>
                  <a:ea typeface="+mj-ea"/>
                  <a:cs typeface="+mj-cs"/>
                  <a:sym typeface="Avenir Book"/>
                </a:defRPr>
              </a:lvl1pPr>
            </a:lstStyle>
            <a:p>
              <a:pPr lvl="0">
                <a:defRPr sz="1800">
                  <a:solidFill>
                    <a:srgbClr val="000000"/>
                  </a:solidFill>
                </a:defRPr>
              </a:pPr>
              <a:r>
                <a:rPr sz="1050"/>
                <a:t>Distinct</a:t>
              </a:r>
            </a:p>
          </p:txBody>
        </p:sp>
      </p:grpSp>
      <p:sp>
        <p:nvSpPr>
          <p:cNvPr id="766" name="Shape 766"/>
          <p:cNvSpPr/>
          <p:nvPr/>
        </p:nvSpPr>
        <p:spPr>
          <a:xfrm>
            <a:off x="6091876" y="2151368"/>
            <a:ext cx="527266" cy="1"/>
          </a:xfrm>
          <a:custGeom>
            <a:avLst/>
            <a:gdLst/>
            <a:ahLst/>
            <a:cxnLst>
              <a:cxn ang="0">
                <a:pos x="wd2" y="hd2"/>
              </a:cxn>
              <a:cxn ang="5400000">
                <a:pos x="wd2" y="hd2"/>
              </a:cxn>
              <a:cxn ang="10800000">
                <a:pos x="wd2" y="hd2"/>
              </a:cxn>
              <a:cxn ang="16200000">
                <a:pos x="wd2" y="hd2"/>
              </a:cxn>
            </a:cxnLst>
            <a:rect l="0" t="0" r="r" b="b"/>
            <a:pathLst>
              <a:path w="21600" h="16200" extrusionOk="0">
                <a:moveTo>
                  <a:pt x="0" y="11"/>
                </a:moveTo>
                <a:cubicBezTo>
                  <a:pt x="7200" y="21600"/>
                  <a:pt x="14400" y="21596"/>
                  <a:pt x="21600" y="0"/>
                </a:cubicBezTo>
              </a:path>
            </a:pathLst>
          </a:custGeom>
          <a:ln w="28575">
            <a:solidFill/>
            <a:tailEnd type="triangle"/>
          </a:ln>
        </p:spPr>
        <p:txBody>
          <a:bodyPr/>
          <a:lstStyle/>
          <a:p>
            <a:pPr lvl="0"/>
            <a:endParaRPr sz="1350"/>
          </a:p>
        </p:txBody>
      </p:sp>
      <p:sp>
        <p:nvSpPr>
          <p:cNvPr id="767" name="Shape 767"/>
          <p:cNvSpPr/>
          <p:nvPr/>
        </p:nvSpPr>
        <p:spPr>
          <a:xfrm>
            <a:off x="3215640" y="1430655"/>
            <a:ext cx="3789998" cy="5981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19708"/>
                </a:lnTo>
              </a:path>
            </a:pathLst>
          </a:custGeom>
          <a:ln w="38100">
            <a:solidFill>
              <a:srgbClr val="C0504D"/>
            </a:solidFill>
            <a:tailEnd type="triangle"/>
          </a:ln>
        </p:spPr>
        <p:txBody>
          <a:bodyPr/>
          <a:lstStyle/>
          <a:p>
            <a:pPr lvl="0"/>
            <a:endParaRPr sz="1350"/>
          </a:p>
        </p:txBody>
      </p:sp>
      <p:sp>
        <p:nvSpPr>
          <p:cNvPr id="742" name="Shape 742"/>
          <p:cNvSpPr/>
          <p:nvPr/>
        </p:nvSpPr>
        <p:spPr>
          <a:xfrm>
            <a:off x="3619068" y="1668721"/>
            <a:ext cx="3835052" cy="872129"/>
          </a:xfrm>
          <a:prstGeom prst="roundRect">
            <a:avLst>
              <a:gd name="adj" fmla="val 24515"/>
            </a:avLst>
          </a:prstGeom>
          <a:ln w="19050">
            <a:solidFill>
              <a:srgbClr val="535353"/>
            </a:solidFill>
            <a:prstDash val="sysDash"/>
          </a:ln>
        </p:spPr>
        <p:txBody>
          <a:bodyPr lIns="0" tIns="0" rIns="0" bIns="0" anchor="ctr"/>
          <a:lstStyle/>
          <a:p>
            <a:pPr lvl="0" algn="ctr">
              <a:defRPr>
                <a:solidFill>
                  <a:srgbClr val="FFFFFF"/>
                </a:solidFill>
              </a:defRPr>
            </a:pPr>
            <a:endParaRPr sz="1350"/>
          </a:p>
        </p:txBody>
      </p:sp>
      <p:sp>
        <p:nvSpPr>
          <p:cNvPr id="743" name="Shape 743"/>
          <p:cNvSpPr/>
          <p:nvPr/>
        </p:nvSpPr>
        <p:spPr>
          <a:xfrm>
            <a:off x="6367882" y="2326842"/>
            <a:ext cx="833626" cy="1846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i="1">
                <a:solidFill>
                  <a:srgbClr val="535353"/>
                </a:solidFill>
                <a:latin typeface="+mj-lt"/>
                <a:ea typeface="+mj-ea"/>
                <a:cs typeface="+mj-cs"/>
                <a:sym typeface="Avenir Book"/>
              </a:defRPr>
            </a:lvl1pPr>
          </a:lstStyle>
          <a:p>
            <a:pPr lvl="0">
              <a:defRPr sz="1800" i="0">
                <a:solidFill>
                  <a:srgbClr val="000000"/>
                </a:solidFill>
              </a:defRPr>
            </a:pPr>
            <a:r>
              <a:rPr sz="1200"/>
              <a:t>Step function</a:t>
            </a:r>
          </a:p>
        </p:txBody>
      </p:sp>
      <p:sp>
        <p:nvSpPr>
          <p:cNvPr id="744" name="Shape 744"/>
          <p:cNvSpPr/>
          <p:nvPr/>
        </p:nvSpPr>
        <p:spPr>
          <a:xfrm>
            <a:off x="4863446" y="1296562"/>
            <a:ext cx="368691" cy="16158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i="1">
                <a:latin typeface="+mj-lt"/>
                <a:ea typeface="+mj-ea"/>
                <a:cs typeface="+mj-cs"/>
                <a:sym typeface="Avenir Book"/>
              </a:defRPr>
            </a:lvl1pPr>
          </a:lstStyle>
          <a:p>
            <a:pPr lvl="0">
              <a:defRPr sz="1800" i="0"/>
            </a:pPr>
            <a:r>
              <a:rPr sz="1050"/>
              <a:t>Iterate</a:t>
            </a:r>
          </a:p>
        </p:txBody>
      </p:sp>
      <p:grpSp>
        <p:nvGrpSpPr>
          <p:cNvPr id="747" name="Group 747"/>
          <p:cNvGrpSpPr/>
          <p:nvPr/>
        </p:nvGrpSpPr>
        <p:grpSpPr>
          <a:xfrm>
            <a:off x="4401117" y="1269793"/>
            <a:ext cx="1388278" cy="328814"/>
            <a:chOff x="0" y="0"/>
            <a:chExt cx="1851036" cy="438418"/>
          </a:xfrm>
        </p:grpSpPr>
        <p:sp>
          <p:nvSpPr>
            <p:cNvPr id="745" name="Shape 745"/>
            <p:cNvSpPr/>
            <p:nvPr/>
          </p:nvSpPr>
          <p:spPr>
            <a:xfrm>
              <a:off x="-1" y="-1"/>
              <a:ext cx="1851038" cy="4384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504D"/>
            </a:solidFill>
            <a:ln w="12700" cap="flat">
              <a:noFill/>
              <a:miter lim="400000"/>
            </a:ln>
            <a:effectLst/>
          </p:spPr>
          <p:txBody>
            <a:bodyPr wrap="square" lIns="0" tIns="0" rIns="0" bIns="0" numCol="1" anchor="ctr">
              <a:noAutofit/>
            </a:bodyPr>
            <a:lstStyle/>
            <a:p>
              <a:pPr lvl="0" algn="ctr">
                <a:defRPr sz="1400" i="1">
                  <a:solidFill>
                    <a:srgbClr val="FFFFFF"/>
                  </a:solidFill>
                  <a:latin typeface="+mj-lt"/>
                  <a:ea typeface="+mj-ea"/>
                  <a:cs typeface="+mj-cs"/>
                  <a:sym typeface="Avenir Book"/>
                </a:defRPr>
              </a:pPr>
              <a:endParaRPr sz="1050"/>
            </a:p>
          </p:txBody>
        </p:sp>
        <p:sp>
          <p:nvSpPr>
            <p:cNvPr id="746" name="Shape 746"/>
            <p:cNvSpPr/>
            <p:nvPr/>
          </p:nvSpPr>
          <p:spPr>
            <a:xfrm>
              <a:off x="271077" y="52838"/>
              <a:ext cx="1308881"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mj-lt"/>
                  <a:ea typeface="+mj-ea"/>
                  <a:cs typeface="+mj-cs"/>
                  <a:sym typeface="Avenir Book"/>
                </a:defRPr>
              </a:lvl1pPr>
            </a:lstStyle>
            <a:p>
              <a:pPr lvl="0">
                <a:defRPr sz="1800">
                  <a:solidFill>
                    <a:srgbClr val="000000"/>
                  </a:solidFill>
                </a:defRPr>
              </a:pPr>
              <a:r>
                <a:rPr sz="1050"/>
                <a:t>Iterate</a:t>
              </a:r>
            </a:p>
          </p:txBody>
        </p:sp>
      </p:grpSp>
      <p:sp>
        <p:nvSpPr>
          <p:cNvPr id="748" name="Shape 748"/>
          <p:cNvSpPr/>
          <p:nvPr/>
        </p:nvSpPr>
        <p:spPr>
          <a:xfrm>
            <a:off x="3184825" y="1227974"/>
            <a:ext cx="318998" cy="12695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100">
                <a:latin typeface="+mj-lt"/>
                <a:ea typeface="+mj-ea"/>
                <a:cs typeface="+mj-cs"/>
                <a:sym typeface="Avenir Book"/>
              </a:defRPr>
            </a:lvl1pPr>
          </a:lstStyle>
          <a:p>
            <a:pPr lvl="0">
              <a:defRPr sz="1800"/>
            </a:pPr>
            <a:r>
              <a:rPr sz="825"/>
              <a:t>replace</a:t>
            </a:r>
          </a:p>
        </p:txBody>
      </p:sp>
      <p:sp>
        <p:nvSpPr>
          <p:cNvPr id="749" name="Shape 749"/>
          <p:cNvSpPr>
            <a:spLocks noGrp="1"/>
          </p:cNvSpPr>
          <p:nvPr>
            <p:ph type="body" idx="1"/>
          </p:nvPr>
        </p:nvSpPr>
        <p:spPr>
          <a:xfrm>
            <a:off x="1644944" y="3575314"/>
            <a:ext cx="4000501" cy="612458"/>
          </a:xfrm>
          <a:prstGeom prst="rect">
            <a:avLst/>
          </a:prstGeom>
        </p:spPr>
        <p:txBody>
          <a:bodyPr vert="horz" lIns="0" tIns="0" rIns="0" bIns="0" rtlCol="0">
            <a:normAutofit/>
          </a:bodyPr>
          <a:lstStyle/>
          <a:p>
            <a:pPr marL="160734" indent="-160734">
              <a:lnSpc>
                <a:spcPct val="80000"/>
              </a:lnSpc>
              <a:spcBef>
                <a:spcPts val="375"/>
              </a:spcBef>
              <a:defRPr sz="1800"/>
            </a:pPr>
            <a:r>
              <a:rPr sz="1125" dirty="0"/>
              <a:t>What you write is </a:t>
            </a:r>
            <a:r>
              <a:rPr sz="1125" b="1" i="1" dirty="0"/>
              <a:t>not</a:t>
            </a:r>
            <a:r>
              <a:rPr sz="1125" dirty="0"/>
              <a:t> what is executed</a:t>
            </a:r>
          </a:p>
          <a:p>
            <a:pPr marL="160734" indent="-160734">
              <a:lnSpc>
                <a:spcPct val="80000"/>
              </a:lnSpc>
              <a:spcBef>
                <a:spcPts val="375"/>
              </a:spcBef>
              <a:defRPr sz="1800"/>
            </a:pPr>
            <a:r>
              <a:rPr sz="1125" dirty="0"/>
              <a:t>No need to hardcode execution strategies</a:t>
            </a:r>
          </a:p>
        </p:txBody>
      </p:sp>
      <p:sp>
        <p:nvSpPr>
          <p:cNvPr id="750" name="Shape 750"/>
          <p:cNvSpPr/>
          <p:nvPr/>
        </p:nvSpPr>
        <p:spPr>
          <a:xfrm>
            <a:off x="4621763" y="3568735"/>
            <a:ext cx="4000501" cy="190583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171450" indent="-171450">
              <a:lnSpc>
                <a:spcPct val="80000"/>
              </a:lnSpc>
              <a:spcBef>
                <a:spcPts val="375"/>
              </a:spcBef>
              <a:buSzPct val="100000"/>
              <a:buFont typeface="Arial"/>
              <a:buChar char="•"/>
            </a:pPr>
            <a:r>
              <a:rPr sz="1200" dirty="0">
                <a:latin typeface="+mj-lt"/>
                <a:ea typeface="+mj-ea"/>
                <a:cs typeface="+mj-cs"/>
                <a:sym typeface="Avenir Book"/>
              </a:rPr>
              <a:t>Flink Optimizer decides:</a:t>
            </a:r>
          </a:p>
          <a:p>
            <a:pPr marL="475569" lvl="1" indent="-132669">
              <a:lnSpc>
                <a:spcPct val="80000"/>
              </a:lnSpc>
              <a:spcBef>
                <a:spcPts val="375"/>
              </a:spcBef>
              <a:buSzPct val="100000"/>
              <a:buFont typeface="Arial"/>
              <a:buChar char="–"/>
            </a:pPr>
            <a:r>
              <a:rPr sz="975" dirty="0">
                <a:latin typeface="+mj-lt"/>
                <a:ea typeface="+mj-ea"/>
                <a:cs typeface="+mj-cs"/>
                <a:sym typeface="Avenir Book"/>
              </a:rPr>
              <a:t>Pipelines and dam/barrier placement</a:t>
            </a:r>
          </a:p>
          <a:p>
            <a:pPr marL="475569" lvl="1" indent="-132669">
              <a:lnSpc>
                <a:spcPct val="80000"/>
              </a:lnSpc>
              <a:spcBef>
                <a:spcPts val="375"/>
              </a:spcBef>
              <a:buSzPct val="100000"/>
              <a:buFont typeface="Arial"/>
              <a:buChar char="–"/>
            </a:pPr>
            <a:r>
              <a:rPr sz="975" dirty="0">
                <a:latin typeface="+mj-lt"/>
                <a:ea typeface="+mj-ea"/>
                <a:cs typeface="+mj-cs"/>
                <a:sym typeface="Avenir Book"/>
              </a:rPr>
              <a:t>Sort- vs. hash- based execution</a:t>
            </a:r>
          </a:p>
          <a:p>
            <a:pPr marL="475569" lvl="1" indent="-132669">
              <a:lnSpc>
                <a:spcPct val="80000"/>
              </a:lnSpc>
              <a:spcBef>
                <a:spcPts val="375"/>
              </a:spcBef>
              <a:buSzPct val="100000"/>
              <a:buFont typeface="Arial"/>
              <a:buChar char="–"/>
            </a:pPr>
            <a:r>
              <a:rPr sz="975" dirty="0">
                <a:latin typeface="+mj-lt"/>
                <a:ea typeface="+mj-ea"/>
                <a:cs typeface="+mj-cs"/>
                <a:sym typeface="Avenir Book"/>
              </a:rPr>
              <a:t>Data exchange (partition vs. broadcast)</a:t>
            </a:r>
          </a:p>
          <a:p>
            <a:pPr marL="475569" lvl="1" indent="-132669">
              <a:lnSpc>
                <a:spcPct val="80000"/>
              </a:lnSpc>
              <a:spcBef>
                <a:spcPts val="375"/>
              </a:spcBef>
              <a:buSzPct val="100000"/>
              <a:buFont typeface="Arial"/>
              <a:buChar char="–"/>
            </a:pPr>
            <a:r>
              <a:rPr sz="975" dirty="0">
                <a:latin typeface="+mj-lt"/>
                <a:ea typeface="+mj-ea"/>
                <a:cs typeface="+mj-cs"/>
                <a:sym typeface="Avenir Book"/>
              </a:rPr>
              <a:t>Data partitioning steps</a:t>
            </a:r>
          </a:p>
          <a:p>
            <a:pPr marL="475569" lvl="1" indent="-132669">
              <a:lnSpc>
                <a:spcPct val="80000"/>
              </a:lnSpc>
              <a:spcBef>
                <a:spcPts val="375"/>
              </a:spcBef>
              <a:buSzPct val="100000"/>
              <a:buFont typeface="Arial"/>
              <a:buChar char="–"/>
            </a:pPr>
            <a:r>
              <a:rPr sz="975" dirty="0">
                <a:latin typeface="+mj-lt"/>
                <a:ea typeface="+mj-ea"/>
                <a:cs typeface="+mj-cs"/>
                <a:sym typeface="Avenir Book"/>
              </a:rPr>
              <a:t>In-memory caching</a:t>
            </a:r>
          </a:p>
        </p:txBody>
      </p:sp>
      <p:sp>
        <p:nvSpPr>
          <p:cNvPr id="751" name="Shape 751"/>
          <p:cNvSpPr/>
          <p:nvPr/>
        </p:nvSpPr>
        <p:spPr>
          <a:xfrm>
            <a:off x="4626543" y="2610963"/>
            <a:ext cx="646011" cy="92333"/>
          </a:xfrm>
          <a:prstGeom prst="rect">
            <a:avLst/>
          </a:prstGeom>
          <a:solidFill>
            <a:srgbClr val="B4CC83"/>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800"/>
            </a:lvl1pPr>
          </a:lstStyle>
          <a:p>
            <a:pPr lvl="0">
              <a:defRPr sz="1800"/>
            </a:pPr>
            <a:r>
              <a:rPr sz="600"/>
              <a:t>Hash Partition on [0]</a:t>
            </a:r>
          </a:p>
        </p:txBody>
      </p:sp>
      <p:sp>
        <p:nvSpPr>
          <p:cNvPr id="752" name="Shape 752"/>
          <p:cNvSpPr/>
          <p:nvPr/>
        </p:nvSpPr>
        <p:spPr>
          <a:xfrm>
            <a:off x="2829891" y="2298267"/>
            <a:ext cx="646011" cy="92333"/>
          </a:xfrm>
          <a:prstGeom prst="rect">
            <a:avLst/>
          </a:prstGeom>
          <a:solidFill>
            <a:srgbClr val="B4CC83"/>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800"/>
            </a:lvl1pPr>
          </a:lstStyle>
          <a:p>
            <a:pPr lvl="0">
              <a:defRPr sz="1800"/>
            </a:pPr>
            <a:r>
              <a:rPr sz="600"/>
              <a:t>Hash Partition on [1]</a:t>
            </a:r>
          </a:p>
        </p:txBody>
      </p:sp>
      <p:sp>
        <p:nvSpPr>
          <p:cNvPr id="753" name="Shape 753"/>
          <p:cNvSpPr/>
          <p:nvPr/>
        </p:nvSpPr>
        <p:spPr>
          <a:xfrm>
            <a:off x="4175924" y="1827521"/>
            <a:ext cx="538610" cy="92333"/>
          </a:xfrm>
          <a:prstGeom prst="rect">
            <a:avLst/>
          </a:prstGeom>
          <a:solidFill>
            <a:srgbClr val="B4CC83"/>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800"/>
            </a:lvl1pPr>
          </a:lstStyle>
          <a:p>
            <a:pPr lvl="0">
              <a:defRPr sz="1800"/>
            </a:pPr>
            <a:r>
              <a:rPr sz="600"/>
              <a:t>Hybrid Hash Join </a:t>
            </a:r>
          </a:p>
        </p:txBody>
      </p:sp>
      <p:sp>
        <p:nvSpPr>
          <p:cNvPr id="754" name="Shape 754"/>
          <p:cNvSpPr/>
          <p:nvPr/>
        </p:nvSpPr>
        <p:spPr>
          <a:xfrm>
            <a:off x="4148168" y="2848192"/>
            <a:ext cx="1218282" cy="92333"/>
          </a:xfrm>
          <a:prstGeom prst="rect">
            <a:avLst/>
          </a:prstGeom>
          <a:solidFill>
            <a:srgbClr val="B4CC83"/>
          </a:solidFill>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rPr sz="600"/>
              <a:t>Loop-invariant data </a:t>
            </a:r>
            <a:r>
              <a:rPr sz="600" b="1"/>
              <a:t>cached in memory</a:t>
            </a:r>
          </a:p>
        </p:txBody>
      </p:sp>
      <p:sp>
        <p:nvSpPr>
          <p:cNvPr id="755" name="Shape 755"/>
          <p:cNvSpPr/>
          <p:nvPr/>
        </p:nvSpPr>
        <p:spPr>
          <a:xfrm>
            <a:off x="6559114" y="1860341"/>
            <a:ext cx="966611" cy="92333"/>
          </a:xfrm>
          <a:prstGeom prst="rect">
            <a:avLst/>
          </a:prstGeom>
          <a:solidFill>
            <a:srgbClr val="B4CC83"/>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800"/>
            </a:lvl1pPr>
          </a:lstStyle>
          <a:p>
            <a:pPr lvl="0">
              <a:defRPr sz="1800"/>
            </a:pPr>
            <a:r>
              <a:rPr sz="600"/>
              <a:t>Group Reduce (Sorted (on [0]))</a:t>
            </a:r>
          </a:p>
        </p:txBody>
      </p:sp>
      <p:sp>
        <p:nvSpPr>
          <p:cNvPr id="756" name="Shape 756"/>
          <p:cNvSpPr/>
          <p:nvPr/>
        </p:nvSpPr>
        <p:spPr>
          <a:xfrm>
            <a:off x="4685454" y="2218929"/>
            <a:ext cx="751809" cy="92333"/>
          </a:xfrm>
          <a:prstGeom prst="rect">
            <a:avLst/>
          </a:prstGeom>
          <a:solidFill>
            <a:srgbClr val="B4CC83"/>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800"/>
            </a:lvl1pPr>
          </a:lstStyle>
          <a:p>
            <a:pPr lvl="0">
              <a:defRPr sz="1800"/>
            </a:pPr>
            <a:r>
              <a:rPr sz="600"/>
              <a:t>Co-locate JOIN + UNION</a:t>
            </a:r>
          </a:p>
        </p:txBody>
      </p:sp>
      <p:sp>
        <p:nvSpPr>
          <p:cNvPr id="757" name="Shape 757"/>
          <p:cNvSpPr/>
          <p:nvPr/>
        </p:nvSpPr>
        <p:spPr>
          <a:xfrm>
            <a:off x="5990845" y="2218929"/>
            <a:ext cx="646011" cy="92333"/>
          </a:xfrm>
          <a:prstGeom prst="rect">
            <a:avLst/>
          </a:prstGeom>
          <a:solidFill>
            <a:srgbClr val="B4CC83"/>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800"/>
            </a:lvl1pPr>
          </a:lstStyle>
          <a:p>
            <a:pPr lvl="0">
              <a:defRPr sz="1800"/>
            </a:pPr>
            <a:r>
              <a:rPr sz="600"/>
              <a:t>Hash Partition on [1]</a:t>
            </a:r>
          </a:p>
        </p:txBody>
      </p:sp>
      <p:sp>
        <p:nvSpPr>
          <p:cNvPr id="758" name="Shape 758"/>
          <p:cNvSpPr/>
          <p:nvPr/>
        </p:nvSpPr>
        <p:spPr>
          <a:xfrm>
            <a:off x="5997358" y="1336494"/>
            <a:ext cx="261290" cy="92333"/>
          </a:xfrm>
          <a:prstGeom prst="rect">
            <a:avLst/>
          </a:prstGeom>
          <a:solidFill>
            <a:srgbClr val="B4CC83"/>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800"/>
            </a:lvl1pPr>
          </a:lstStyle>
          <a:p>
            <a:pPr lvl="0">
              <a:defRPr sz="1800"/>
            </a:pPr>
            <a:r>
              <a:rPr sz="600"/>
              <a:t>Forward</a:t>
            </a:r>
          </a:p>
        </p:txBody>
      </p:sp>
      <p:sp>
        <p:nvSpPr>
          <p:cNvPr id="759" name="Shape 759"/>
          <p:cNvSpPr/>
          <p:nvPr/>
        </p:nvSpPr>
        <p:spPr>
          <a:xfrm>
            <a:off x="4679233" y="1177644"/>
            <a:ext cx="819135" cy="92333"/>
          </a:xfrm>
          <a:prstGeom prst="rect">
            <a:avLst/>
          </a:prstGeom>
          <a:solidFill>
            <a:srgbClr val="B4CC83"/>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800"/>
            </a:lvl1pPr>
          </a:lstStyle>
          <a:p>
            <a:pPr lvl="0">
              <a:defRPr sz="1800"/>
            </a:pPr>
            <a:r>
              <a:rPr sz="600"/>
              <a:t>Co-locate DISTINCT + JOIN</a:t>
            </a:r>
          </a:p>
        </p:txBody>
      </p:sp>
    </p:spTree>
    <p:extLst>
      <p:ext uri="{BB962C8B-B14F-4D97-AF65-F5344CB8AC3E}">
        <p14:creationId xmlns:p14="http://schemas.microsoft.com/office/powerpoint/2010/main" val="1628553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Cost-based optimizer</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58</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1859017" y="1722003"/>
            <a:ext cx="1955876" cy="2663463"/>
          </a:xfrm>
          <a:prstGeom prst="rect">
            <a:avLst/>
          </a:prstGeom>
        </p:spPr>
      </p:pic>
      <p:pic>
        <p:nvPicPr>
          <p:cNvPr id="7" name="Picture 6"/>
          <p:cNvPicPr>
            <a:picLocks noChangeAspect="1"/>
          </p:cNvPicPr>
          <p:nvPr/>
        </p:nvPicPr>
        <p:blipFill>
          <a:blip r:embed="rId3"/>
          <a:stretch>
            <a:fillRect/>
          </a:stretch>
        </p:blipFill>
        <p:spPr>
          <a:xfrm>
            <a:off x="4858165" y="1722003"/>
            <a:ext cx="2015915" cy="2745222"/>
          </a:xfrm>
          <a:prstGeom prst="rect">
            <a:avLst/>
          </a:prstGeom>
        </p:spPr>
      </p:pic>
      <p:cxnSp>
        <p:nvCxnSpPr>
          <p:cNvPr id="8" name="Straight Arrow Connector 7"/>
          <p:cNvCxnSpPr/>
          <p:nvPr/>
        </p:nvCxnSpPr>
        <p:spPr>
          <a:xfrm>
            <a:off x="3814893" y="2843700"/>
            <a:ext cx="1043272" cy="1"/>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89352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600" dirty="0" smtClean="0"/>
              <a:t>What is a stream processor?</a:t>
            </a:r>
            <a:endParaRPr lang="en-US" sz="3600" dirty="0"/>
          </a:p>
        </p:txBody>
      </p:sp>
      <p:sp>
        <p:nvSpPr>
          <p:cNvPr id="6" name="Content Placeholder 5"/>
          <p:cNvSpPr>
            <a:spLocks noGrp="1"/>
          </p:cNvSpPr>
          <p:nvPr>
            <p:ph idx="1"/>
          </p:nvPr>
        </p:nvSpPr>
        <p:spPr/>
        <p:txBody>
          <a:bodyPr>
            <a:normAutofit fontScale="70000" lnSpcReduction="20000"/>
          </a:bodyPr>
          <a:lstStyle/>
          <a:p>
            <a:pPr marL="514350" indent="-514350">
              <a:buFont typeface="+mj-lt"/>
              <a:buAutoNum type="arabicPeriod"/>
            </a:pPr>
            <a:r>
              <a:rPr lang="en-US" dirty="0" smtClean="0"/>
              <a:t>Pipelining</a:t>
            </a:r>
          </a:p>
          <a:p>
            <a:pPr marL="514350" indent="-514350">
              <a:buFont typeface="+mj-lt"/>
              <a:buAutoNum type="arabicPeriod"/>
            </a:pPr>
            <a:r>
              <a:rPr lang="en-US" dirty="0" smtClean="0"/>
              <a:t>Stream replay</a:t>
            </a:r>
          </a:p>
          <a:p>
            <a:pPr marL="3143250" lvl="6" indent="-514350">
              <a:buFont typeface="+mj-lt"/>
              <a:buAutoNum type="arabicPeriod"/>
            </a:pPr>
            <a:endParaRPr lang="en-US" dirty="0" smtClean="0"/>
          </a:p>
          <a:p>
            <a:pPr marL="514350" indent="-514350">
              <a:buFont typeface="+mj-lt"/>
              <a:buAutoNum type="arabicPeriod"/>
            </a:pPr>
            <a:r>
              <a:rPr lang="en-US" dirty="0" smtClean="0"/>
              <a:t>Operator state</a:t>
            </a:r>
          </a:p>
          <a:p>
            <a:pPr marL="514350" indent="-514350">
              <a:buFont typeface="+mj-lt"/>
              <a:buAutoNum type="arabicPeriod"/>
            </a:pPr>
            <a:r>
              <a:rPr lang="en-US" dirty="0" smtClean="0"/>
              <a:t>Backup and restore</a:t>
            </a:r>
          </a:p>
          <a:p>
            <a:pPr marL="3143250" lvl="6" indent="-514350">
              <a:buFont typeface="+mj-lt"/>
              <a:buAutoNum type="arabicPeriod"/>
            </a:pPr>
            <a:endParaRPr lang="en-US" dirty="0" smtClean="0"/>
          </a:p>
          <a:p>
            <a:pPr marL="514350" indent="-514350">
              <a:buFont typeface="+mj-lt"/>
              <a:buAutoNum type="arabicPeriod"/>
            </a:pPr>
            <a:r>
              <a:rPr lang="en-US" dirty="0" smtClean="0"/>
              <a:t>High-level APIs</a:t>
            </a:r>
          </a:p>
          <a:p>
            <a:pPr marL="514350" indent="-514350">
              <a:buFont typeface="+mj-lt"/>
              <a:buAutoNum type="arabicPeriod"/>
            </a:pPr>
            <a:r>
              <a:rPr lang="en-US" dirty="0" smtClean="0"/>
              <a:t>Integration with batch</a:t>
            </a:r>
          </a:p>
          <a:p>
            <a:pPr marL="3600450" lvl="7" indent="-514350">
              <a:buFont typeface="+mj-lt"/>
              <a:buAutoNum type="arabicPeriod"/>
            </a:pPr>
            <a:endParaRPr lang="en-US" dirty="0" smtClean="0"/>
          </a:p>
          <a:p>
            <a:pPr marL="514350" indent="-514350">
              <a:buFont typeface="+mj-lt"/>
              <a:buAutoNum type="arabicPeriod"/>
            </a:pPr>
            <a:r>
              <a:rPr lang="en-US" dirty="0" smtClean="0"/>
              <a:t>High availability</a:t>
            </a:r>
          </a:p>
          <a:p>
            <a:pPr marL="514350" indent="-514350">
              <a:buFont typeface="+mj-lt"/>
              <a:buAutoNum type="arabicPeriod"/>
            </a:pPr>
            <a:r>
              <a:rPr lang="en-US" dirty="0" smtClean="0"/>
              <a:t>Scale-in and scale-out</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59</a:t>
            </a:fld>
            <a:endParaRPr lang="en-US">
              <a:solidFill>
                <a:prstClr val="black">
                  <a:tint val="75000"/>
                </a:prstClr>
              </a:solidFill>
            </a:endParaRPr>
          </a:p>
        </p:txBody>
      </p:sp>
      <p:sp>
        <p:nvSpPr>
          <p:cNvPr id="7" name="Right Brace 6"/>
          <p:cNvSpPr/>
          <p:nvPr/>
        </p:nvSpPr>
        <p:spPr>
          <a:xfrm>
            <a:off x="4097995" y="1105784"/>
            <a:ext cx="247535" cy="645713"/>
          </a:xfrm>
          <a:prstGeom prst="rightBrac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0" name="Right Brace 9"/>
          <p:cNvSpPr/>
          <p:nvPr/>
        </p:nvSpPr>
        <p:spPr>
          <a:xfrm>
            <a:off x="4097995" y="2872228"/>
            <a:ext cx="247535" cy="661855"/>
          </a:xfrm>
          <a:prstGeom prst="rightBrac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1" name="Right Brace 10"/>
          <p:cNvSpPr/>
          <p:nvPr/>
        </p:nvSpPr>
        <p:spPr>
          <a:xfrm>
            <a:off x="4097995" y="3734084"/>
            <a:ext cx="247535" cy="661855"/>
          </a:xfrm>
          <a:prstGeom prst="rightBrac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2" name="TextBox 11"/>
          <p:cNvSpPr txBox="1"/>
          <p:nvPr/>
        </p:nvSpPr>
        <p:spPr>
          <a:xfrm>
            <a:off x="4541179" y="1208250"/>
            <a:ext cx="928459" cy="400110"/>
          </a:xfrm>
          <a:prstGeom prst="rect">
            <a:avLst/>
          </a:prstGeom>
          <a:noFill/>
        </p:spPr>
        <p:txBody>
          <a:bodyPr wrap="none" rtlCol="0">
            <a:spAutoFit/>
          </a:bodyPr>
          <a:lstStyle/>
          <a:p>
            <a:r>
              <a:rPr lang="en-US" sz="2000" i="1" dirty="0">
                <a:solidFill>
                  <a:prstClr val="black"/>
                </a:solidFill>
                <a:latin typeface="Avenir Next Demi Bold"/>
                <a:cs typeface="Avenir Next Demi Bold"/>
              </a:rPr>
              <a:t>Basics</a:t>
            </a:r>
          </a:p>
        </p:txBody>
      </p:sp>
      <p:sp>
        <p:nvSpPr>
          <p:cNvPr id="13" name="TextBox 12"/>
          <p:cNvSpPr txBox="1"/>
          <p:nvPr/>
        </p:nvSpPr>
        <p:spPr>
          <a:xfrm>
            <a:off x="4541179" y="2060841"/>
            <a:ext cx="787395" cy="400110"/>
          </a:xfrm>
          <a:prstGeom prst="rect">
            <a:avLst/>
          </a:prstGeom>
          <a:noFill/>
        </p:spPr>
        <p:txBody>
          <a:bodyPr wrap="none" rtlCol="0">
            <a:spAutoFit/>
          </a:bodyPr>
          <a:lstStyle/>
          <a:p>
            <a:r>
              <a:rPr lang="en-US" sz="2000" i="1" dirty="0">
                <a:solidFill>
                  <a:prstClr val="black"/>
                </a:solidFill>
                <a:latin typeface="Avenir Next Demi Bold"/>
                <a:cs typeface="Avenir Next Demi Bold"/>
              </a:rPr>
              <a:t>State</a:t>
            </a:r>
          </a:p>
        </p:txBody>
      </p:sp>
      <p:sp>
        <p:nvSpPr>
          <p:cNvPr id="14" name="TextBox 13"/>
          <p:cNvSpPr txBox="1"/>
          <p:nvPr/>
        </p:nvSpPr>
        <p:spPr>
          <a:xfrm>
            <a:off x="4541180" y="2993330"/>
            <a:ext cx="2364750" cy="400110"/>
          </a:xfrm>
          <a:prstGeom prst="rect">
            <a:avLst/>
          </a:prstGeom>
          <a:noFill/>
        </p:spPr>
        <p:txBody>
          <a:bodyPr wrap="none" rtlCol="0">
            <a:spAutoFit/>
          </a:bodyPr>
          <a:lstStyle/>
          <a:p>
            <a:r>
              <a:rPr lang="en-US" sz="2000" i="1" dirty="0">
                <a:solidFill>
                  <a:prstClr val="black"/>
                </a:solidFill>
                <a:latin typeface="Avenir Next Demi Bold"/>
                <a:cs typeface="Avenir Next Demi Bold"/>
              </a:rPr>
              <a:t>App development</a:t>
            </a:r>
          </a:p>
        </p:txBody>
      </p:sp>
      <p:sp>
        <p:nvSpPr>
          <p:cNvPr id="15" name="TextBox 14"/>
          <p:cNvSpPr txBox="1"/>
          <p:nvPr/>
        </p:nvSpPr>
        <p:spPr>
          <a:xfrm>
            <a:off x="4541177" y="3860764"/>
            <a:ext cx="2467342" cy="400110"/>
          </a:xfrm>
          <a:prstGeom prst="rect">
            <a:avLst/>
          </a:prstGeom>
          <a:noFill/>
        </p:spPr>
        <p:txBody>
          <a:bodyPr wrap="none" rtlCol="0">
            <a:spAutoFit/>
          </a:bodyPr>
          <a:lstStyle/>
          <a:p>
            <a:r>
              <a:rPr lang="en-US" sz="2000" i="1" dirty="0">
                <a:solidFill>
                  <a:prstClr val="black"/>
                </a:solidFill>
                <a:latin typeface="Avenir Next Demi Bold"/>
                <a:cs typeface="Avenir Next Demi Bold"/>
              </a:rPr>
              <a:t>Large deployments</a:t>
            </a:r>
          </a:p>
        </p:txBody>
      </p:sp>
      <p:sp>
        <p:nvSpPr>
          <p:cNvPr id="16" name="Right Brace 15"/>
          <p:cNvSpPr/>
          <p:nvPr/>
        </p:nvSpPr>
        <p:spPr>
          <a:xfrm>
            <a:off x="4097995" y="1962652"/>
            <a:ext cx="247535" cy="645713"/>
          </a:xfrm>
          <a:prstGeom prst="rightBrac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Tree>
    <p:extLst>
      <p:ext uri="{BB962C8B-B14F-4D97-AF65-F5344CB8AC3E}">
        <p14:creationId xmlns:p14="http://schemas.microsoft.com/office/powerpoint/2010/main" val="12169417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t>
            </a:r>
            <a:r>
              <a:rPr lang="en-US" dirty="0" err="1" smtClean="0"/>
              <a:t>Flink</a:t>
            </a:r>
            <a:r>
              <a:rPr lang="en-US" dirty="0" smtClean="0"/>
              <a:t>?</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6</a:t>
            </a:fld>
            <a:endParaRPr lang="en-US">
              <a:solidFill>
                <a:prstClr val="black">
                  <a:tint val="75000"/>
                </a:prstClr>
              </a:solidFill>
            </a:endParaRPr>
          </a:p>
        </p:txBody>
      </p:sp>
      <p:sp>
        <p:nvSpPr>
          <p:cNvPr id="38" name="TextBox 37"/>
          <p:cNvSpPr txBox="1"/>
          <p:nvPr/>
        </p:nvSpPr>
        <p:spPr>
          <a:xfrm>
            <a:off x="1985055" y="1743152"/>
            <a:ext cx="5039135" cy="954107"/>
          </a:xfrm>
          <a:prstGeom prst="rect">
            <a:avLst/>
          </a:prstGeom>
          <a:noFill/>
        </p:spPr>
        <p:txBody>
          <a:bodyPr wrap="none" rtlCol="0">
            <a:spAutoFit/>
          </a:bodyPr>
          <a:lstStyle/>
          <a:p>
            <a:pPr algn="ctr"/>
            <a:r>
              <a:rPr lang="en-US" sz="2800" dirty="0" smtClean="0">
                <a:latin typeface="Avenir Next Regular"/>
                <a:cs typeface="Avenir Next Regular"/>
              </a:rPr>
              <a:t>A platform for distributed </a:t>
            </a:r>
            <a:br>
              <a:rPr lang="en-US" sz="2800" dirty="0" smtClean="0">
                <a:latin typeface="Avenir Next Regular"/>
                <a:cs typeface="Avenir Next Regular"/>
              </a:rPr>
            </a:br>
            <a:r>
              <a:rPr lang="en-US" sz="2800" dirty="0" smtClean="0">
                <a:latin typeface="Avenir Next Regular"/>
                <a:cs typeface="Avenir Next Regular"/>
              </a:rPr>
              <a:t>batch and streaming analytics</a:t>
            </a:r>
            <a:endParaRPr lang="en-US" sz="2800" dirty="0">
              <a:latin typeface="Avenir Next Regular"/>
              <a:cs typeface="Avenir Next Regular"/>
            </a:endParaRPr>
          </a:p>
        </p:txBody>
      </p:sp>
      <p:grpSp>
        <p:nvGrpSpPr>
          <p:cNvPr id="39" name="Group 38"/>
          <p:cNvGrpSpPr/>
          <p:nvPr/>
        </p:nvGrpSpPr>
        <p:grpSpPr>
          <a:xfrm>
            <a:off x="1160233" y="3071501"/>
            <a:ext cx="6809398" cy="1069272"/>
            <a:chOff x="511496" y="4496626"/>
            <a:chExt cx="6809398" cy="1069272"/>
          </a:xfrm>
        </p:grpSpPr>
        <p:sp>
          <p:nvSpPr>
            <p:cNvPr id="40" name="Rectangle 39"/>
            <p:cNvSpPr/>
            <p:nvPr/>
          </p:nvSpPr>
          <p:spPr>
            <a:xfrm>
              <a:off x="511496" y="4496626"/>
              <a:ext cx="6809398" cy="1069272"/>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Avenir Next Regular"/>
                <a:cs typeface="Avenir Next Regular"/>
              </a:endParaRPr>
            </a:p>
          </p:txBody>
        </p:sp>
        <p:sp>
          <p:nvSpPr>
            <p:cNvPr id="41" name="Rectangle 40"/>
            <p:cNvSpPr/>
            <p:nvPr/>
          </p:nvSpPr>
          <p:spPr>
            <a:xfrm>
              <a:off x="4047757" y="4546554"/>
              <a:ext cx="3135738" cy="369332"/>
            </a:xfrm>
            <a:prstGeom prst="rect">
              <a:avLst/>
            </a:prstGeom>
          </p:spPr>
          <p:txBody>
            <a:bodyPr wrap="square">
              <a:spAutoFit/>
            </a:bodyPr>
            <a:lstStyle/>
            <a:p>
              <a:pPr algn="r"/>
              <a:r>
                <a:rPr lang="en-US" dirty="0" smtClean="0">
                  <a:solidFill>
                    <a:srgbClr val="FFFFFF"/>
                  </a:solidFill>
                  <a:latin typeface="Avenir Next Regular"/>
                  <a:cs typeface="Avenir Next Regular"/>
                </a:rPr>
                <a:t>Streaming dataflow runtime</a:t>
              </a:r>
              <a:endParaRPr lang="en-US" dirty="0">
                <a:solidFill>
                  <a:srgbClr val="FFFFFF"/>
                </a:solidFill>
                <a:latin typeface="Avenir Next Regular"/>
                <a:cs typeface="Avenir Next Regular"/>
              </a:endParaRPr>
            </a:p>
          </p:txBody>
        </p:sp>
        <p:sp>
          <p:nvSpPr>
            <p:cNvPr id="42" name="Oval 1"/>
            <p:cNvSpPr/>
            <p:nvPr/>
          </p:nvSpPr>
          <p:spPr>
            <a:xfrm>
              <a:off x="698319" y="493413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3"/>
            <p:cNvSpPr/>
            <p:nvPr/>
          </p:nvSpPr>
          <p:spPr>
            <a:xfrm>
              <a:off x="1359638" y="493413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
            <p:cNvCxnSpPr>
              <a:stCxn id="45" idx="6"/>
              <a:endCxn id="46" idx="2"/>
            </p:cNvCxnSpPr>
            <p:nvPr/>
          </p:nvCxnSpPr>
          <p:spPr>
            <a:xfrm>
              <a:off x="932017" y="5036415"/>
              <a:ext cx="427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Oval 6"/>
            <p:cNvSpPr/>
            <p:nvPr/>
          </p:nvSpPr>
          <p:spPr>
            <a:xfrm>
              <a:off x="698319" y="4546554"/>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7"/>
            <p:cNvCxnSpPr>
              <a:stCxn id="48" idx="6"/>
              <a:endCxn id="50" idx="2"/>
            </p:cNvCxnSpPr>
            <p:nvPr/>
          </p:nvCxnSpPr>
          <p:spPr>
            <a:xfrm>
              <a:off x="932017" y="4648836"/>
              <a:ext cx="427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359639" y="4546554"/>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Arrow Connector 47"/>
            <p:cNvCxnSpPr>
              <a:stCxn id="56" idx="6"/>
              <a:endCxn id="63" idx="2"/>
            </p:cNvCxnSpPr>
            <p:nvPr/>
          </p:nvCxnSpPr>
          <p:spPr>
            <a:xfrm>
              <a:off x="2629894" y="5353850"/>
              <a:ext cx="281893" cy="38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698319" y="525382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59638" y="525382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a:stCxn id="52" idx="6"/>
              <a:endCxn id="53" idx="2"/>
            </p:cNvCxnSpPr>
            <p:nvPr/>
          </p:nvCxnSpPr>
          <p:spPr>
            <a:xfrm>
              <a:off x="932017" y="5356107"/>
              <a:ext cx="427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2393289" y="4936312"/>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396196" y="5251568"/>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55" idx="6"/>
              <a:endCxn id="66" idx="2"/>
            </p:cNvCxnSpPr>
            <p:nvPr/>
          </p:nvCxnSpPr>
          <p:spPr>
            <a:xfrm flipV="1">
              <a:off x="2626987" y="5036417"/>
              <a:ext cx="284800" cy="21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6" idx="6"/>
              <a:endCxn id="55" idx="2"/>
            </p:cNvCxnSpPr>
            <p:nvPr/>
          </p:nvCxnSpPr>
          <p:spPr>
            <a:xfrm>
              <a:off x="1593336" y="5036415"/>
              <a:ext cx="799953" cy="217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3" idx="6"/>
              <a:endCxn id="56" idx="2"/>
            </p:cNvCxnSpPr>
            <p:nvPr/>
          </p:nvCxnSpPr>
          <p:spPr>
            <a:xfrm flipV="1">
              <a:off x="1593336" y="5353850"/>
              <a:ext cx="802860" cy="22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6" idx="6"/>
              <a:endCxn id="56" idx="2"/>
            </p:cNvCxnSpPr>
            <p:nvPr/>
          </p:nvCxnSpPr>
          <p:spPr>
            <a:xfrm>
              <a:off x="1593336" y="5036415"/>
              <a:ext cx="802860" cy="3174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3" idx="7"/>
              <a:endCxn id="55" idx="3"/>
            </p:cNvCxnSpPr>
            <p:nvPr/>
          </p:nvCxnSpPr>
          <p:spPr>
            <a:xfrm flipV="1">
              <a:off x="1559112" y="5110917"/>
              <a:ext cx="868401" cy="1728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9" name="Oval 2"/>
            <p:cNvSpPr/>
            <p:nvPr/>
          </p:nvSpPr>
          <p:spPr>
            <a:xfrm>
              <a:off x="3573106" y="525540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6"/>
            <p:cNvSpPr/>
            <p:nvPr/>
          </p:nvSpPr>
          <p:spPr>
            <a:xfrm>
              <a:off x="2911787" y="525540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7"/>
            <p:cNvCxnSpPr>
              <a:stCxn id="63" idx="6"/>
              <a:endCxn id="62" idx="2"/>
            </p:cNvCxnSpPr>
            <p:nvPr/>
          </p:nvCxnSpPr>
          <p:spPr>
            <a:xfrm flipV="1">
              <a:off x="3145485" y="5357685"/>
              <a:ext cx="427621"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Oval 10"/>
            <p:cNvSpPr/>
            <p:nvPr/>
          </p:nvSpPr>
          <p:spPr>
            <a:xfrm>
              <a:off x="3573106" y="4934133"/>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11"/>
            <p:cNvSpPr/>
            <p:nvPr/>
          </p:nvSpPr>
          <p:spPr>
            <a:xfrm>
              <a:off x="2911787" y="4934135"/>
              <a:ext cx="233698" cy="204563"/>
            </a:xfrm>
            <a:prstGeom prst="ellipse">
              <a:avLst/>
            </a:prstGeom>
            <a:solidFill>
              <a:srgbClr val="FEBE1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12"/>
            <p:cNvCxnSpPr>
              <a:stCxn id="66" idx="6"/>
              <a:endCxn id="65" idx="2"/>
            </p:cNvCxnSpPr>
            <p:nvPr/>
          </p:nvCxnSpPr>
          <p:spPr>
            <a:xfrm flipV="1">
              <a:off x="3145485" y="5036415"/>
              <a:ext cx="427621"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13"/>
            <p:cNvCxnSpPr>
              <a:stCxn id="66" idx="5"/>
              <a:endCxn id="62" idx="1"/>
            </p:cNvCxnSpPr>
            <p:nvPr/>
          </p:nvCxnSpPr>
          <p:spPr>
            <a:xfrm>
              <a:off x="3111260" y="5108740"/>
              <a:ext cx="496070" cy="1766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14"/>
            <p:cNvCxnSpPr>
              <a:stCxn id="63" idx="7"/>
              <a:endCxn id="65" idx="3"/>
            </p:cNvCxnSpPr>
            <p:nvPr/>
          </p:nvCxnSpPr>
          <p:spPr>
            <a:xfrm flipV="1">
              <a:off x="3111260" y="5108738"/>
              <a:ext cx="496070" cy="1766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21"/>
            <p:cNvCxnSpPr>
              <a:stCxn id="50" idx="6"/>
            </p:cNvCxnSpPr>
            <p:nvPr/>
          </p:nvCxnSpPr>
          <p:spPr>
            <a:xfrm>
              <a:off x="1593337" y="4648836"/>
              <a:ext cx="919708" cy="0"/>
            </a:xfrm>
            <a:prstGeom prst="straightConnector1">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21"/>
            <p:cNvCxnSpPr>
              <a:endCxn id="66" idx="1"/>
            </p:cNvCxnSpPr>
            <p:nvPr/>
          </p:nvCxnSpPr>
          <p:spPr>
            <a:xfrm>
              <a:off x="2525431" y="4648836"/>
              <a:ext cx="420581" cy="3152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864942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Pipelining</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60</a:t>
            </a:fld>
            <a:endParaRPr lang="en-US">
              <a:solidFill>
                <a:prstClr val="black">
                  <a:tint val="75000"/>
                </a:prstClr>
              </a:solidFill>
            </a:endParaRPr>
          </a:p>
        </p:txBody>
      </p:sp>
      <p:sp>
        <p:nvSpPr>
          <p:cNvPr id="3" name="TextBox 2"/>
          <p:cNvSpPr txBox="1"/>
          <p:nvPr/>
        </p:nvSpPr>
        <p:spPr>
          <a:xfrm>
            <a:off x="457200" y="1214644"/>
            <a:ext cx="8229600" cy="461665"/>
          </a:xfrm>
          <a:prstGeom prst="rect">
            <a:avLst/>
          </a:prstGeom>
          <a:noFill/>
        </p:spPr>
        <p:txBody>
          <a:bodyPr wrap="square" rtlCol="0">
            <a:spAutoFit/>
          </a:bodyPr>
          <a:lstStyle/>
          <a:p>
            <a:r>
              <a:rPr lang="en-US" sz="2400" dirty="0">
                <a:solidFill>
                  <a:prstClr val="black"/>
                </a:solidFill>
                <a:latin typeface="Avenir Next Regular"/>
                <a:cs typeface="Avenir Next Regular"/>
              </a:rPr>
              <a:t>Basic building block to “keep the data moving”</a:t>
            </a:r>
          </a:p>
        </p:txBody>
      </p:sp>
      <p:sp>
        <p:nvSpPr>
          <p:cNvPr id="5" name="TextBox 4"/>
          <p:cNvSpPr txBox="1"/>
          <p:nvPr/>
        </p:nvSpPr>
        <p:spPr>
          <a:xfrm>
            <a:off x="4605658" y="2378368"/>
            <a:ext cx="4266512" cy="1323439"/>
          </a:xfrm>
          <a:prstGeom prst="rect">
            <a:avLst/>
          </a:prstGeom>
          <a:noFill/>
        </p:spPr>
        <p:txBody>
          <a:bodyPr wrap="square" rtlCol="0">
            <a:spAutoFit/>
          </a:bodyPr>
          <a:lstStyle/>
          <a:p>
            <a:r>
              <a:rPr lang="en-US" sz="2000" dirty="0">
                <a:solidFill>
                  <a:prstClr val="black"/>
                </a:solidFill>
                <a:latin typeface="Avenir Next Regular"/>
                <a:cs typeface="Avenir Next Regular"/>
              </a:rPr>
              <a:t>Note: pipelined systems do not usually transfer individual tuples, but buffers that batch several tuples!</a:t>
            </a:r>
          </a:p>
        </p:txBody>
      </p:sp>
      <p:pic>
        <p:nvPicPr>
          <p:cNvPr id="7" name="Picture 6"/>
          <p:cNvPicPr>
            <a:picLocks noChangeAspect="1"/>
          </p:cNvPicPr>
          <p:nvPr/>
        </p:nvPicPr>
        <p:blipFill>
          <a:blip r:embed="rId2"/>
          <a:stretch>
            <a:fillRect/>
          </a:stretch>
        </p:blipFill>
        <p:spPr>
          <a:xfrm>
            <a:off x="569731" y="1676309"/>
            <a:ext cx="3923400" cy="2873719"/>
          </a:xfrm>
          <a:prstGeom prst="rect">
            <a:avLst/>
          </a:prstGeom>
        </p:spPr>
      </p:pic>
    </p:spTree>
    <p:extLst>
      <p:ext uri="{BB962C8B-B14F-4D97-AF65-F5344CB8AC3E}">
        <p14:creationId xmlns:p14="http://schemas.microsoft.com/office/powerpoint/2010/main" val="2074210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1485900" y="205979"/>
            <a:ext cx="6172200" cy="857251"/>
          </a:xfrm>
          <a:prstGeom prst="rect">
            <a:avLst/>
          </a:prstGeom>
        </p:spPr>
        <p:txBody>
          <a:bodyPr vert="horz" lIns="0" tIns="0" rIns="0" bIns="0" rtlCol="0" anchor="ctr">
            <a:normAutofit/>
          </a:bodyPr>
          <a:lstStyle/>
          <a:p>
            <a:pPr lvl="0">
              <a:defRPr sz="1800"/>
            </a:pPr>
            <a:r>
              <a:rPr sz="3300"/>
              <a:t>Built-in vs. driver-based looping</a:t>
            </a:r>
          </a:p>
        </p:txBody>
      </p:sp>
      <p:grpSp>
        <p:nvGrpSpPr>
          <p:cNvPr id="351" name="Group 351"/>
          <p:cNvGrpSpPr/>
          <p:nvPr/>
        </p:nvGrpSpPr>
        <p:grpSpPr>
          <a:xfrm>
            <a:off x="2509645" y="1465923"/>
            <a:ext cx="3260647" cy="628823"/>
            <a:chOff x="0" y="31216"/>
            <a:chExt cx="4347528" cy="838429"/>
          </a:xfrm>
        </p:grpSpPr>
        <p:grpSp>
          <p:nvGrpSpPr>
            <p:cNvPr id="276" name="Group 276"/>
            <p:cNvGrpSpPr/>
            <p:nvPr/>
          </p:nvGrpSpPr>
          <p:grpSpPr>
            <a:xfrm>
              <a:off x="0" y="491220"/>
              <a:ext cx="316218" cy="378425"/>
              <a:chOff x="0" y="0"/>
              <a:chExt cx="316217" cy="378423"/>
            </a:xfrm>
          </p:grpSpPr>
          <p:grpSp>
            <p:nvGrpSpPr>
              <p:cNvPr id="269" name="Group 269"/>
              <p:cNvGrpSpPr/>
              <p:nvPr/>
            </p:nvGrpSpPr>
            <p:grpSpPr>
              <a:xfrm>
                <a:off x="0" y="0"/>
                <a:ext cx="236207" cy="236207"/>
                <a:chOff x="0" y="0"/>
                <a:chExt cx="236206" cy="236206"/>
              </a:xfrm>
            </p:grpSpPr>
            <p:sp>
              <p:nvSpPr>
                <p:cNvPr id="267" name="Shape 267"/>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268" name="Shape 268"/>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272" name="Group 272"/>
              <p:cNvGrpSpPr/>
              <p:nvPr/>
            </p:nvGrpSpPr>
            <p:grpSpPr>
              <a:xfrm>
                <a:off x="39367" y="69059"/>
                <a:ext cx="236207" cy="236207"/>
                <a:chOff x="0" y="0"/>
                <a:chExt cx="236206" cy="236206"/>
              </a:xfrm>
            </p:grpSpPr>
            <p:sp>
              <p:nvSpPr>
                <p:cNvPr id="270" name="Shape 270"/>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271" name="Shape 271"/>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275" name="Group 275"/>
              <p:cNvGrpSpPr/>
              <p:nvPr/>
            </p:nvGrpSpPr>
            <p:grpSpPr>
              <a:xfrm>
                <a:off x="80011" y="142217"/>
                <a:ext cx="236207" cy="236207"/>
                <a:chOff x="0" y="0"/>
                <a:chExt cx="236206" cy="236206"/>
              </a:xfrm>
            </p:grpSpPr>
            <p:sp>
              <p:nvSpPr>
                <p:cNvPr id="273" name="Shape 273"/>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274" name="Shape 274"/>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grpSp>
          <p:nvGrpSpPr>
            <p:cNvPr id="279" name="Group 279"/>
            <p:cNvGrpSpPr/>
            <p:nvPr/>
          </p:nvGrpSpPr>
          <p:grpSpPr>
            <a:xfrm>
              <a:off x="453878" y="582594"/>
              <a:ext cx="256514" cy="180425"/>
              <a:chOff x="5533" y="-11216"/>
              <a:chExt cx="256513" cy="180424"/>
            </a:xfrm>
          </p:grpSpPr>
          <p:sp>
            <p:nvSpPr>
              <p:cNvPr id="277" name="Shape 277"/>
              <p:cNvSpPr/>
              <p:nvPr/>
            </p:nvSpPr>
            <p:spPr>
              <a:xfrm>
                <a:off x="15685" y="260"/>
                <a:ext cx="236208" cy="157472"/>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278" name="Shape 278"/>
              <p:cNvSpPr/>
              <p:nvPr/>
            </p:nvSpPr>
            <p:spPr>
              <a:xfrm>
                <a:off x="5533" y="-11216"/>
                <a:ext cx="256513" cy="1804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280" name="Shape 280"/>
            <p:cNvSpPr/>
            <p:nvPr/>
          </p:nvSpPr>
          <p:spPr>
            <a:xfrm>
              <a:off x="329818"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281" name="Shape 281"/>
            <p:cNvSpPr/>
            <p:nvPr/>
          </p:nvSpPr>
          <p:spPr>
            <a:xfrm>
              <a:off x="725584"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291" name="Group 291"/>
            <p:cNvGrpSpPr/>
            <p:nvPr/>
          </p:nvGrpSpPr>
          <p:grpSpPr>
            <a:xfrm>
              <a:off x="865918" y="491220"/>
              <a:ext cx="316218" cy="378425"/>
              <a:chOff x="0" y="0"/>
              <a:chExt cx="316217" cy="378423"/>
            </a:xfrm>
          </p:grpSpPr>
          <p:grpSp>
            <p:nvGrpSpPr>
              <p:cNvPr id="284" name="Group 284"/>
              <p:cNvGrpSpPr/>
              <p:nvPr/>
            </p:nvGrpSpPr>
            <p:grpSpPr>
              <a:xfrm>
                <a:off x="0" y="0"/>
                <a:ext cx="236207" cy="236207"/>
                <a:chOff x="0" y="0"/>
                <a:chExt cx="236206" cy="236206"/>
              </a:xfrm>
            </p:grpSpPr>
            <p:sp>
              <p:nvSpPr>
                <p:cNvPr id="282" name="Shape 282"/>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283" name="Shape 283"/>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287" name="Group 287"/>
              <p:cNvGrpSpPr/>
              <p:nvPr/>
            </p:nvGrpSpPr>
            <p:grpSpPr>
              <a:xfrm>
                <a:off x="39367" y="69059"/>
                <a:ext cx="236207" cy="236207"/>
                <a:chOff x="0" y="0"/>
                <a:chExt cx="236206" cy="236206"/>
              </a:xfrm>
            </p:grpSpPr>
            <p:sp>
              <p:nvSpPr>
                <p:cNvPr id="285" name="Shape 285"/>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286" name="Shape 286"/>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290" name="Group 290"/>
              <p:cNvGrpSpPr/>
              <p:nvPr/>
            </p:nvGrpSpPr>
            <p:grpSpPr>
              <a:xfrm>
                <a:off x="80011" y="142217"/>
                <a:ext cx="236207" cy="236207"/>
                <a:chOff x="0" y="0"/>
                <a:chExt cx="236206" cy="236206"/>
              </a:xfrm>
            </p:grpSpPr>
            <p:sp>
              <p:nvSpPr>
                <p:cNvPr id="288" name="Shape 288"/>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289" name="Shape 289"/>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grpSp>
          <p:nvGrpSpPr>
            <p:cNvPr id="294" name="Group 294"/>
            <p:cNvGrpSpPr/>
            <p:nvPr/>
          </p:nvGrpSpPr>
          <p:grpSpPr>
            <a:xfrm>
              <a:off x="1319797" y="582594"/>
              <a:ext cx="256514" cy="180425"/>
              <a:chOff x="5533" y="-11216"/>
              <a:chExt cx="256513" cy="180424"/>
            </a:xfrm>
          </p:grpSpPr>
          <p:sp>
            <p:nvSpPr>
              <p:cNvPr id="292" name="Shape 292"/>
              <p:cNvSpPr/>
              <p:nvPr/>
            </p:nvSpPr>
            <p:spPr>
              <a:xfrm>
                <a:off x="15685" y="260"/>
                <a:ext cx="236208" cy="157472"/>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293" name="Shape 293"/>
              <p:cNvSpPr/>
              <p:nvPr/>
            </p:nvSpPr>
            <p:spPr>
              <a:xfrm>
                <a:off x="5533" y="-11216"/>
                <a:ext cx="256513" cy="1804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295" name="Shape 295"/>
            <p:cNvSpPr/>
            <p:nvPr/>
          </p:nvSpPr>
          <p:spPr>
            <a:xfrm>
              <a:off x="1195737"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296" name="Shape 296"/>
            <p:cNvSpPr/>
            <p:nvPr/>
          </p:nvSpPr>
          <p:spPr>
            <a:xfrm>
              <a:off x="1591503"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306" name="Group 306"/>
            <p:cNvGrpSpPr/>
            <p:nvPr/>
          </p:nvGrpSpPr>
          <p:grpSpPr>
            <a:xfrm>
              <a:off x="1732926" y="491220"/>
              <a:ext cx="316218" cy="378425"/>
              <a:chOff x="0" y="0"/>
              <a:chExt cx="316217" cy="378423"/>
            </a:xfrm>
          </p:grpSpPr>
          <p:grpSp>
            <p:nvGrpSpPr>
              <p:cNvPr id="299" name="Group 299"/>
              <p:cNvGrpSpPr/>
              <p:nvPr/>
            </p:nvGrpSpPr>
            <p:grpSpPr>
              <a:xfrm>
                <a:off x="0" y="0"/>
                <a:ext cx="236207" cy="236207"/>
                <a:chOff x="0" y="0"/>
                <a:chExt cx="236206" cy="236206"/>
              </a:xfrm>
            </p:grpSpPr>
            <p:sp>
              <p:nvSpPr>
                <p:cNvPr id="297" name="Shape 297"/>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298" name="Shape 298"/>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302" name="Group 302"/>
              <p:cNvGrpSpPr/>
              <p:nvPr/>
            </p:nvGrpSpPr>
            <p:grpSpPr>
              <a:xfrm>
                <a:off x="39367" y="69059"/>
                <a:ext cx="236207" cy="236207"/>
                <a:chOff x="0" y="0"/>
                <a:chExt cx="236206" cy="236206"/>
              </a:xfrm>
            </p:grpSpPr>
            <p:sp>
              <p:nvSpPr>
                <p:cNvPr id="300" name="Shape 300"/>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01" name="Shape 301"/>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305" name="Group 305"/>
              <p:cNvGrpSpPr/>
              <p:nvPr/>
            </p:nvGrpSpPr>
            <p:grpSpPr>
              <a:xfrm>
                <a:off x="80011" y="142217"/>
                <a:ext cx="236207" cy="236207"/>
                <a:chOff x="0" y="0"/>
                <a:chExt cx="236206" cy="236206"/>
              </a:xfrm>
            </p:grpSpPr>
            <p:sp>
              <p:nvSpPr>
                <p:cNvPr id="303" name="Shape 303"/>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04" name="Shape 304"/>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grpSp>
          <p:nvGrpSpPr>
            <p:cNvPr id="309" name="Group 309"/>
            <p:cNvGrpSpPr/>
            <p:nvPr/>
          </p:nvGrpSpPr>
          <p:grpSpPr>
            <a:xfrm>
              <a:off x="2186805" y="582594"/>
              <a:ext cx="256514" cy="180425"/>
              <a:chOff x="5534" y="-11216"/>
              <a:chExt cx="256512" cy="180424"/>
            </a:xfrm>
          </p:grpSpPr>
          <p:sp>
            <p:nvSpPr>
              <p:cNvPr id="307" name="Shape 307"/>
              <p:cNvSpPr/>
              <p:nvPr/>
            </p:nvSpPr>
            <p:spPr>
              <a:xfrm>
                <a:off x="15685" y="260"/>
                <a:ext cx="236208" cy="157472"/>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308" name="Shape 308"/>
              <p:cNvSpPr/>
              <p:nvPr/>
            </p:nvSpPr>
            <p:spPr>
              <a:xfrm>
                <a:off x="5534" y="-11216"/>
                <a:ext cx="256512" cy="1804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310" name="Shape 310"/>
            <p:cNvSpPr/>
            <p:nvPr/>
          </p:nvSpPr>
          <p:spPr>
            <a:xfrm>
              <a:off x="2062744"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11" name="Shape 311"/>
            <p:cNvSpPr/>
            <p:nvPr/>
          </p:nvSpPr>
          <p:spPr>
            <a:xfrm>
              <a:off x="2458510"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321" name="Group 321"/>
            <p:cNvGrpSpPr/>
            <p:nvPr/>
          </p:nvGrpSpPr>
          <p:grpSpPr>
            <a:xfrm>
              <a:off x="2620486" y="491220"/>
              <a:ext cx="316218" cy="378425"/>
              <a:chOff x="0" y="0"/>
              <a:chExt cx="316217" cy="378423"/>
            </a:xfrm>
          </p:grpSpPr>
          <p:grpSp>
            <p:nvGrpSpPr>
              <p:cNvPr id="314" name="Group 314"/>
              <p:cNvGrpSpPr/>
              <p:nvPr/>
            </p:nvGrpSpPr>
            <p:grpSpPr>
              <a:xfrm>
                <a:off x="0" y="0"/>
                <a:ext cx="236207" cy="236207"/>
                <a:chOff x="0" y="0"/>
                <a:chExt cx="236206" cy="236206"/>
              </a:xfrm>
            </p:grpSpPr>
            <p:sp>
              <p:nvSpPr>
                <p:cNvPr id="312" name="Shape 312"/>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13" name="Shape 313"/>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317" name="Group 317"/>
              <p:cNvGrpSpPr/>
              <p:nvPr/>
            </p:nvGrpSpPr>
            <p:grpSpPr>
              <a:xfrm>
                <a:off x="39367" y="69059"/>
                <a:ext cx="236207" cy="236207"/>
                <a:chOff x="0" y="0"/>
                <a:chExt cx="236206" cy="236206"/>
              </a:xfrm>
            </p:grpSpPr>
            <p:sp>
              <p:nvSpPr>
                <p:cNvPr id="315" name="Shape 315"/>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16" name="Shape 316"/>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320" name="Group 320"/>
              <p:cNvGrpSpPr/>
              <p:nvPr/>
            </p:nvGrpSpPr>
            <p:grpSpPr>
              <a:xfrm>
                <a:off x="80011" y="142217"/>
                <a:ext cx="236207" cy="236207"/>
                <a:chOff x="0" y="0"/>
                <a:chExt cx="236206" cy="236206"/>
              </a:xfrm>
            </p:grpSpPr>
            <p:sp>
              <p:nvSpPr>
                <p:cNvPr id="318" name="Shape 318"/>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19" name="Shape 319"/>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grpSp>
          <p:nvGrpSpPr>
            <p:cNvPr id="324" name="Group 324"/>
            <p:cNvGrpSpPr/>
            <p:nvPr/>
          </p:nvGrpSpPr>
          <p:grpSpPr>
            <a:xfrm>
              <a:off x="3074365" y="582594"/>
              <a:ext cx="256514" cy="180425"/>
              <a:chOff x="5534" y="-11216"/>
              <a:chExt cx="256512" cy="180424"/>
            </a:xfrm>
          </p:grpSpPr>
          <p:sp>
            <p:nvSpPr>
              <p:cNvPr id="322" name="Shape 322"/>
              <p:cNvSpPr/>
              <p:nvPr/>
            </p:nvSpPr>
            <p:spPr>
              <a:xfrm>
                <a:off x="15685" y="260"/>
                <a:ext cx="236208" cy="157472"/>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323" name="Shape 323"/>
              <p:cNvSpPr/>
              <p:nvPr/>
            </p:nvSpPr>
            <p:spPr>
              <a:xfrm>
                <a:off x="5534" y="-11216"/>
                <a:ext cx="256512" cy="1804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325" name="Shape 325"/>
            <p:cNvSpPr/>
            <p:nvPr/>
          </p:nvSpPr>
          <p:spPr>
            <a:xfrm>
              <a:off x="2950304"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26" name="Shape 326"/>
            <p:cNvSpPr/>
            <p:nvPr/>
          </p:nvSpPr>
          <p:spPr>
            <a:xfrm>
              <a:off x="3346070"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336" name="Group 336"/>
            <p:cNvGrpSpPr/>
            <p:nvPr/>
          </p:nvGrpSpPr>
          <p:grpSpPr>
            <a:xfrm>
              <a:off x="3503840" y="491220"/>
              <a:ext cx="316218" cy="378425"/>
              <a:chOff x="0" y="0"/>
              <a:chExt cx="316217" cy="378423"/>
            </a:xfrm>
          </p:grpSpPr>
          <p:grpSp>
            <p:nvGrpSpPr>
              <p:cNvPr id="329" name="Group 329"/>
              <p:cNvGrpSpPr/>
              <p:nvPr/>
            </p:nvGrpSpPr>
            <p:grpSpPr>
              <a:xfrm>
                <a:off x="0" y="0"/>
                <a:ext cx="236207" cy="236207"/>
                <a:chOff x="0" y="0"/>
                <a:chExt cx="236206" cy="236206"/>
              </a:xfrm>
            </p:grpSpPr>
            <p:sp>
              <p:nvSpPr>
                <p:cNvPr id="327" name="Shape 327"/>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28" name="Shape 328"/>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332" name="Group 332"/>
              <p:cNvGrpSpPr/>
              <p:nvPr/>
            </p:nvGrpSpPr>
            <p:grpSpPr>
              <a:xfrm>
                <a:off x="39367" y="69059"/>
                <a:ext cx="236207" cy="236207"/>
                <a:chOff x="0" y="0"/>
                <a:chExt cx="236206" cy="236206"/>
              </a:xfrm>
            </p:grpSpPr>
            <p:sp>
              <p:nvSpPr>
                <p:cNvPr id="330" name="Shape 330"/>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31" name="Shape 331"/>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335" name="Group 335"/>
              <p:cNvGrpSpPr/>
              <p:nvPr/>
            </p:nvGrpSpPr>
            <p:grpSpPr>
              <a:xfrm>
                <a:off x="80011" y="142217"/>
                <a:ext cx="236207" cy="236207"/>
                <a:chOff x="0" y="0"/>
                <a:chExt cx="236206" cy="236206"/>
              </a:xfrm>
            </p:grpSpPr>
            <p:sp>
              <p:nvSpPr>
                <p:cNvPr id="333" name="Shape 333"/>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34" name="Shape 334"/>
                <p:cNvSpPr/>
                <p:nvPr/>
              </p:nvSpPr>
              <p:spPr>
                <a:xfrm>
                  <a:off x="-1" y="-1"/>
                  <a:ext cx="236208" cy="23620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grpSp>
          <p:nvGrpSpPr>
            <p:cNvPr id="339" name="Group 339"/>
            <p:cNvGrpSpPr/>
            <p:nvPr/>
          </p:nvGrpSpPr>
          <p:grpSpPr>
            <a:xfrm>
              <a:off x="3957718" y="582594"/>
              <a:ext cx="256514" cy="180425"/>
              <a:chOff x="5533" y="-11216"/>
              <a:chExt cx="256513" cy="180424"/>
            </a:xfrm>
          </p:grpSpPr>
          <p:sp>
            <p:nvSpPr>
              <p:cNvPr id="337" name="Shape 337"/>
              <p:cNvSpPr/>
              <p:nvPr/>
            </p:nvSpPr>
            <p:spPr>
              <a:xfrm>
                <a:off x="15685" y="260"/>
                <a:ext cx="236208" cy="157472"/>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338" name="Shape 338"/>
              <p:cNvSpPr/>
              <p:nvPr/>
            </p:nvSpPr>
            <p:spPr>
              <a:xfrm>
                <a:off x="5533" y="-11216"/>
                <a:ext cx="256513" cy="1804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340" name="Shape 340"/>
            <p:cNvSpPr/>
            <p:nvPr/>
          </p:nvSpPr>
          <p:spPr>
            <a:xfrm>
              <a:off x="3833657"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41" name="Shape 341"/>
            <p:cNvSpPr/>
            <p:nvPr/>
          </p:nvSpPr>
          <p:spPr>
            <a:xfrm>
              <a:off x="4229424" y="678871"/>
              <a:ext cx="118104"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344" name="Group 344"/>
            <p:cNvGrpSpPr/>
            <p:nvPr/>
          </p:nvGrpSpPr>
          <p:grpSpPr>
            <a:xfrm>
              <a:off x="1890397" y="31216"/>
              <a:ext cx="515581" cy="168707"/>
              <a:chOff x="0" y="31217"/>
              <a:chExt cx="515579" cy="168706"/>
            </a:xfrm>
          </p:grpSpPr>
          <p:sp>
            <p:nvSpPr>
              <p:cNvPr id="342" name="Shape 342"/>
              <p:cNvSpPr/>
              <p:nvPr/>
            </p:nvSpPr>
            <p:spPr>
              <a:xfrm>
                <a:off x="0" y="31217"/>
                <a:ext cx="515579" cy="168706"/>
              </a:xfrm>
              <a:prstGeom prst="roundRect">
                <a:avLst>
                  <a:gd name="adj" fmla="val 16667"/>
                </a:avLst>
              </a:prstGeom>
              <a:solidFill>
                <a:srgbClr val="FFFFFF"/>
              </a:solidFill>
              <a:ln w="19050" cap="flat">
                <a:solidFill>
                  <a:srgbClr val="000000"/>
                </a:solidFill>
                <a:prstDash val="solid"/>
                <a:bevel/>
              </a:ln>
              <a:effectLst/>
            </p:spPr>
            <p:txBody>
              <a:bodyPr wrap="square" lIns="0" tIns="0" rIns="0" bIns="0" numCol="1" anchor="ctr">
                <a:noAutofit/>
              </a:bodyPr>
              <a:lstStyle/>
              <a:p>
                <a:pPr lvl="0">
                  <a:defRPr sz="900"/>
                </a:pPr>
                <a:endParaRPr sz="675"/>
              </a:p>
            </p:txBody>
          </p:sp>
          <p:sp>
            <p:nvSpPr>
              <p:cNvPr id="343" name="Shape 343"/>
              <p:cNvSpPr/>
              <p:nvPr/>
            </p:nvSpPr>
            <p:spPr>
              <a:xfrm>
                <a:off x="8235" y="46321"/>
                <a:ext cx="499110" cy="138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900"/>
                </a:lvl1pPr>
              </a:lstStyle>
              <a:p>
                <a:pPr lvl="0">
                  <a:defRPr sz="1800"/>
                </a:pPr>
                <a:r>
                  <a:rPr sz="675"/>
                  <a:t>Client</a:t>
                </a:r>
              </a:p>
            </p:txBody>
          </p:sp>
        </p:grpSp>
        <p:sp>
          <p:nvSpPr>
            <p:cNvPr id="345" name="Shape 345"/>
            <p:cNvSpPr/>
            <p:nvPr/>
          </p:nvSpPr>
          <p:spPr>
            <a:xfrm flipH="1">
              <a:off x="700238" y="203934"/>
              <a:ext cx="1268896" cy="287286"/>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46" name="Shape 346"/>
            <p:cNvSpPr/>
            <p:nvPr/>
          </p:nvSpPr>
          <p:spPr>
            <a:xfrm>
              <a:off x="2196957" y="203934"/>
              <a:ext cx="1019187" cy="345290"/>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47" name="Shape 347"/>
            <p:cNvSpPr/>
            <p:nvPr/>
          </p:nvSpPr>
          <p:spPr>
            <a:xfrm>
              <a:off x="2264648" y="203935"/>
              <a:ext cx="1832426" cy="345289"/>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48" name="Shape 348"/>
            <p:cNvSpPr/>
            <p:nvPr/>
          </p:nvSpPr>
          <p:spPr>
            <a:xfrm>
              <a:off x="2100210" y="199922"/>
              <a:ext cx="214851" cy="360178"/>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49" name="Shape 349"/>
            <p:cNvSpPr/>
            <p:nvPr/>
          </p:nvSpPr>
          <p:spPr>
            <a:xfrm flipH="1">
              <a:off x="1461536" y="199922"/>
              <a:ext cx="587609" cy="349302"/>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pic>
          <p:nvPicPr>
            <p:cNvPr id="350" name="image19.png" descr="http://www.evidentia.net/wp-content/uploads/going-around-in-circles-500x497.png"/>
            <p:cNvPicPr/>
            <p:nvPr/>
          </p:nvPicPr>
          <p:blipFill>
            <a:blip r:embed="rId2">
              <a:extLst/>
            </a:blip>
            <a:stretch>
              <a:fillRect/>
            </a:stretch>
          </p:blipFill>
          <p:spPr>
            <a:xfrm>
              <a:off x="2271970" y="56872"/>
              <a:ext cx="118105" cy="117396"/>
            </a:xfrm>
            <a:prstGeom prst="rect">
              <a:avLst/>
            </a:prstGeom>
            <a:ln w="12700" cap="flat">
              <a:noFill/>
              <a:miter lim="400000"/>
            </a:ln>
            <a:effectLst/>
          </p:spPr>
        </p:pic>
      </p:grpSp>
      <p:grpSp>
        <p:nvGrpSpPr>
          <p:cNvPr id="390" name="Group 390"/>
          <p:cNvGrpSpPr/>
          <p:nvPr/>
        </p:nvGrpSpPr>
        <p:grpSpPr>
          <a:xfrm>
            <a:off x="2509154" y="2204905"/>
            <a:ext cx="3247827" cy="673376"/>
            <a:chOff x="0" y="24651"/>
            <a:chExt cx="4330435" cy="897834"/>
          </a:xfrm>
        </p:grpSpPr>
        <p:grpSp>
          <p:nvGrpSpPr>
            <p:cNvPr id="354" name="Group 354"/>
            <p:cNvGrpSpPr/>
            <p:nvPr/>
          </p:nvGrpSpPr>
          <p:grpSpPr>
            <a:xfrm>
              <a:off x="143699" y="625968"/>
              <a:ext cx="256514" cy="180424"/>
              <a:chOff x="5533" y="-5347"/>
              <a:chExt cx="256513" cy="180422"/>
            </a:xfrm>
          </p:grpSpPr>
          <p:sp>
            <p:nvSpPr>
              <p:cNvPr id="352" name="Shape 352"/>
              <p:cNvSpPr/>
              <p:nvPr/>
            </p:nvSpPr>
            <p:spPr>
              <a:xfrm>
                <a:off x="6493" y="0"/>
                <a:ext cx="254593" cy="169728"/>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353" name="Shape 353"/>
              <p:cNvSpPr/>
              <p:nvPr/>
            </p:nvSpPr>
            <p:spPr>
              <a:xfrm>
                <a:off x="5533" y="-5347"/>
                <a:ext cx="256513" cy="180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355" name="Shape 355"/>
            <p:cNvSpPr/>
            <p:nvPr/>
          </p:nvSpPr>
          <p:spPr>
            <a:xfrm>
              <a:off x="0" y="722717"/>
              <a:ext cx="127296"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56" name="Shape 356"/>
            <p:cNvSpPr/>
            <p:nvPr/>
          </p:nvSpPr>
          <p:spPr>
            <a:xfrm>
              <a:off x="426571" y="722717"/>
              <a:ext cx="127297"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359" name="Group 359"/>
            <p:cNvGrpSpPr/>
            <p:nvPr/>
          </p:nvGrpSpPr>
          <p:grpSpPr>
            <a:xfrm>
              <a:off x="1077018" y="625968"/>
              <a:ext cx="256514" cy="180424"/>
              <a:chOff x="5533" y="-5347"/>
              <a:chExt cx="256513" cy="180422"/>
            </a:xfrm>
          </p:grpSpPr>
          <p:sp>
            <p:nvSpPr>
              <p:cNvPr id="357" name="Shape 357"/>
              <p:cNvSpPr/>
              <p:nvPr/>
            </p:nvSpPr>
            <p:spPr>
              <a:xfrm>
                <a:off x="6493" y="0"/>
                <a:ext cx="254593" cy="169728"/>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358" name="Shape 358"/>
              <p:cNvSpPr/>
              <p:nvPr/>
            </p:nvSpPr>
            <p:spPr>
              <a:xfrm>
                <a:off x="5533" y="-5347"/>
                <a:ext cx="256513" cy="180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360" name="Shape 360"/>
            <p:cNvSpPr/>
            <p:nvPr/>
          </p:nvSpPr>
          <p:spPr>
            <a:xfrm>
              <a:off x="933319" y="722717"/>
              <a:ext cx="127296"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61" name="Shape 361"/>
            <p:cNvSpPr/>
            <p:nvPr/>
          </p:nvSpPr>
          <p:spPr>
            <a:xfrm>
              <a:off x="1359890" y="722717"/>
              <a:ext cx="127297"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364" name="Group 364"/>
            <p:cNvGrpSpPr/>
            <p:nvPr/>
          </p:nvGrpSpPr>
          <p:grpSpPr>
            <a:xfrm>
              <a:off x="2011510" y="625968"/>
              <a:ext cx="256515" cy="180424"/>
              <a:chOff x="5533" y="-5347"/>
              <a:chExt cx="256513" cy="180422"/>
            </a:xfrm>
          </p:grpSpPr>
          <p:sp>
            <p:nvSpPr>
              <p:cNvPr id="362" name="Shape 362"/>
              <p:cNvSpPr/>
              <p:nvPr/>
            </p:nvSpPr>
            <p:spPr>
              <a:xfrm>
                <a:off x="6493" y="0"/>
                <a:ext cx="254593" cy="169728"/>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363" name="Shape 363"/>
              <p:cNvSpPr/>
              <p:nvPr/>
            </p:nvSpPr>
            <p:spPr>
              <a:xfrm>
                <a:off x="5533" y="-5347"/>
                <a:ext cx="256513" cy="180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365" name="Shape 365"/>
            <p:cNvSpPr/>
            <p:nvPr/>
          </p:nvSpPr>
          <p:spPr>
            <a:xfrm>
              <a:off x="1867811" y="722717"/>
              <a:ext cx="127297"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66" name="Shape 366"/>
            <p:cNvSpPr/>
            <p:nvPr/>
          </p:nvSpPr>
          <p:spPr>
            <a:xfrm>
              <a:off x="2294382" y="722717"/>
              <a:ext cx="127297"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369" name="Group 369"/>
            <p:cNvGrpSpPr/>
            <p:nvPr/>
          </p:nvGrpSpPr>
          <p:grpSpPr>
            <a:xfrm>
              <a:off x="2968154" y="625968"/>
              <a:ext cx="256515" cy="180424"/>
              <a:chOff x="5533" y="-5347"/>
              <a:chExt cx="256513" cy="180422"/>
            </a:xfrm>
          </p:grpSpPr>
          <p:sp>
            <p:nvSpPr>
              <p:cNvPr id="367" name="Shape 367"/>
              <p:cNvSpPr/>
              <p:nvPr/>
            </p:nvSpPr>
            <p:spPr>
              <a:xfrm>
                <a:off x="6493" y="0"/>
                <a:ext cx="254593" cy="169728"/>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368" name="Shape 368"/>
              <p:cNvSpPr/>
              <p:nvPr/>
            </p:nvSpPr>
            <p:spPr>
              <a:xfrm>
                <a:off x="5533" y="-5347"/>
                <a:ext cx="256513" cy="180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370" name="Shape 370"/>
            <p:cNvSpPr/>
            <p:nvPr/>
          </p:nvSpPr>
          <p:spPr>
            <a:xfrm>
              <a:off x="2824455" y="722717"/>
              <a:ext cx="127297"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71" name="Shape 371"/>
            <p:cNvSpPr/>
            <p:nvPr/>
          </p:nvSpPr>
          <p:spPr>
            <a:xfrm>
              <a:off x="3251027" y="722717"/>
              <a:ext cx="127297"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374" name="Group 374"/>
            <p:cNvGrpSpPr/>
            <p:nvPr/>
          </p:nvGrpSpPr>
          <p:grpSpPr>
            <a:xfrm>
              <a:off x="3920265" y="625968"/>
              <a:ext cx="256515" cy="180424"/>
              <a:chOff x="5533" y="-5347"/>
              <a:chExt cx="256513" cy="180422"/>
            </a:xfrm>
          </p:grpSpPr>
          <p:sp>
            <p:nvSpPr>
              <p:cNvPr id="372" name="Shape 372"/>
              <p:cNvSpPr/>
              <p:nvPr/>
            </p:nvSpPr>
            <p:spPr>
              <a:xfrm>
                <a:off x="6493" y="0"/>
                <a:ext cx="254593" cy="169728"/>
              </a:xfrm>
              <a:prstGeom prst="rect">
                <a:avLst/>
              </a:prstGeom>
              <a:solidFill>
                <a:srgbClr val="FFFFFF"/>
              </a:solidFill>
              <a:ln w="19050" cap="flat">
                <a:solidFill>
                  <a:srgbClr val="000000"/>
                </a:solidFill>
                <a:prstDash val="solid"/>
                <a:bevel/>
              </a:ln>
              <a:effectLst/>
            </p:spPr>
            <p:txBody>
              <a:bodyPr wrap="square" lIns="0" tIns="0" rIns="0" bIns="0" numCol="1" anchor="ctr">
                <a:noAutofit/>
              </a:bodyPr>
              <a:lstStyle/>
              <a:p>
                <a:pPr lvl="0" algn="ctr">
                  <a:defRPr sz="700">
                    <a:latin typeface="Arial"/>
                    <a:ea typeface="Arial"/>
                    <a:cs typeface="Arial"/>
                    <a:sym typeface="Arial"/>
                  </a:defRPr>
                </a:pPr>
                <a:endParaRPr sz="525"/>
              </a:p>
            </p:txBody>
          </p:sp>
          <p:sp>
            <p:nvSpPr>
              <p:cNvPr id="373" name="Shape 373"/>
              <p:cNvSpPr/>
              <p:nvPr/>
            </p:nvSpPr>
            <p:spPr>
              <a:xfrm>
                <a:off x="5533" y="-5347"/>
                <a:ext cx="256513" cy="180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7000" tIns="27000" rIns="27000" bIns="27000" numCol="1" anchor="ctr">
                <a:spAutoFit/>
              </a:bodyPr>
              <a:lstStyle>
                <a:lvl1pPr algn="ctr">
                  <a:defRPr sz="700">
                    <a:latin typeface="Arial"/>
                    <a:ea typeface="Arial"/>
                    <a:cs typeface="Arial"/>
                    <a:sym typeface="Arial"/>
                  </a:defRPr>
                </a:lvl1pPr>
              </a:lstStyle>
              <a:p>
                <a:pPr lvl="0">
                  <a:defRPr sz="1800"/>
                </a:pPr>
                <a:r>
                  <a:rPr sz="525"/>
                  <a:t>Step</a:t>
                </a:r>
              </a:p>
            </p:txBody>
          </p:sp>
        </p:grpSp>
        <p:sp>
          <p:nvSpPr>
            <p:cNvPr id="375" name="Shape 375"/>
            <p:cNvSpPr/>
            <p:nvPr/>
          </p:nvSpPr>
          <p:spPr>
            <a:xfrm>
              <a:off x="3776566" y="722717"/>
              <a:ext cx="127297"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76" name="Shape 376"/>
            <p:cNvSpPr/>
            <p:nvPr/>
          </p:nvSpPr>
          <p:spPr>
            <a:xfrm>
              <a:off x="4203138" y="722717"/>
              <a:ext cx="127297" cy="1"/>
            </a:xfrm>
            <a:prstGeom prst="line">
              <a:avLst/>
            </a:prstGeom>
            <a:noFill/>
            <a:ln w="19050" cap="flat">
              <a:solidFill>
                <a:srgbClr val="000000"/>
              </a:solidFill>
              <a:prstDash val="solid"/>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379" name="Group 379"/>
            <p:cNvGrpSpPr/>
            <p:nvPr/>
          </p:nvGrpSpPr>
          <p:grpSpPr>
            <a:xfrm>
              <a:off x="1682049" y="24651"/>
              <a:ext cx="555712" cy="181839"/>
              <a:chOff x="0" y="24652"/>
              <a:chExt cx="555710" cy="181837"/>
            </a:xfrm>
          </p:grpSpPr>
          <p:sp>
            <p:nvSpPr>
              <p:cNvPr id="377" name="Shape 377"/>
              <p:cNvSpPr/>
              <p:nvPr/>
            </p:nvSpPr>
            <p:spPr>
              <a:xfrm>
                <a:off x="0" y="24652"/>
                <a:ext cx="555710" cy="181837"/>
              </a:xfrm>
              <a:prstGeom prst="roundRect">
                <a:avLst>
                  <a:gd name="adj" fmla="val 16667"/>
                </a:avLst>
              </a:prstGeom>
              <a:solidFill>
                <a:srgbClr val="FFFFFF"/>
              </a:solidFill>
              <a:ln w="19050" cap="flat">
                <a:solidFill>
                  <a:srgbClr val="000000"/>
                </a:solidFill>
                <a:prstDash val="solid"/>
                <a:bevel/>
              </a:ln>
              <a:effectLst/>
            </p:spPr>
            <p:txBody>
              <a:bodyPr wrap="square" lIns="0" tIns="0" rIns="0" bIns="0" numCol="1" anchor="ctr">
                <a:noAutofit/>
              </a:bodyPr>
              <a:lstStyle/>
              <a:p>
                <a:pPr lvl="0">
                  <a:defRPr sz="900"/>
                </a:pPr>
                <a:endParaRPr sz="675"/>
              </a:p>
            </p:txBody>
          </p:sp>
          <p:sp>
            <p:nvSpPr>
              <p:cNvPr id="378" name="Shape 378"/>
              <p:cNvSpPr/>
              <p:nvPr/>
            </p:nvSpPr>
            <p:spPr>
              <a:xfrm>
                <a:off x="8876" y="46320"/>
                <a:ext cx="537957"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900"/>
                </a:lvl1pPr>
              </a:lstStyle>
              <a:p>
                <a:pPr lvl="0">
                  <a:defRPr sz="1800"/>
                </a:pPr>
                <a:r>
                  <a:rPr sz="675"/>
                  <a:t>Client</a:t>
                </a:r>
              </a:p>
            </p:txBody>
          </p:sp>
        </p:grpSp>
        <p:sp>
          <p:nvSpPr>
            <p:cNvPr id="380" name="Shape 380"/>
            <p:cNvSpPr/>
            <p:nvPr/>
          </p:nvSpPr>
          <p:spPr>
            <a:xfrm flipH="1">
              <a:off x="399252" y="210813"/>
              <a:ext cx="1367662" cy="309648"/>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81" name="Shape 381"/>
            <p:cNvSpPr/>
            <p:nvPr/>
          </p:nvSpPr>
          <p:spPr>
            <a:xfrm>
              <a:off x="2012470" y="210813"/>
              <a:ext cx="1098517" cy="372166"/>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82" name="Shape 382"/>
            <p:cNvSpPr/>
            <p:nvPr/>
          </p:nvSpPr>
          <p:spPr>
            <a:xfrm>
              <a:off x="2085430" y="210813"/>
              <a:ext cx="1975056" cy="372166"/>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83" name="Shape 383"/>
            <p:cNvSpPr/>
            <p:nvPr/>
          </p:nvSpPr>
          <p:spPr>
            <a:xfrm>
              <a:off x="1908193" y="206488"/>
              <a:ext cx="231575" cy="388213"/>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384" name="Shape 384"/>
            <p:cNvSpPr/>
            <p:nvPr/>
          </p:nvSpPr>
          <p:spPr>
            <a:xfrm flipH="1">
              <a:off x="1219807" y="206488"/>
              <a:ext cx="633346" cy="376491"/>
            </a:xfrm>
            <a:prstGeom prst="line">
              <a:avLst/>
            </a:prstGeom>
            <a:noFill/>
            <a:ln w="19050" cap="flat">
              <a:solidFill>
                <a:srgbClr val="000000"/>
              </a:solidFill>
              <a:prstDash val="sysDash"/>
              <a:bevel/>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pic>
          <p:nvPicPr>
            <p:cNvPr id="385" name="image19.png" descr="http://www.evidentia.net/wp-content/uploads/going-around-in-circles-500x497.png"/>
            <p:cNvPicPr/>
            <p:nvPr/>
          </p:nvPicPr>
          <p:blipFill>
            <a:blip r:embed="rId2">
              <a:extLst/>
            </a:blip>
            <a:stretch>
              <a:fillRect/>
            </a:stretch>
          </p:blipFill>
          <p:spPr>
            <a:xfrm>
              <a:off x="2056900" y="52303"/>
              <a:ext cx="127297" cy="126533"/>
            </a:xfrm>
            <a:prstGeom prst="rect">
              <a:avLst/>
            </a:prstGeom>
            <a:ln w="12700" cap="flat">
              <a:noFill/>
              <a:miter lim="400000"/>
            </a:ln>
            <a:effectLst/>
          </p:spPr>
        </p:pic>
        <p:pic>
          <p:nvPicPr>
            <p:cNvPr id="386" name="image20.png"/>
            <p:cNvPicPr/>
            <p:nvPr/>
          </p:nvPicPr>
          <p:blipFill>
            <a:blip r:embed="rId3">
              <a:extLst/>
            </a:blip>
            <a:stretch>
              <a:fillRect/>
            </a:stretch>
          </p:blipFill>
          <p:spPr>
            <a:xfrm>
              <a:off x="545952" y="546055"/>
              <a:ext cx="403210" cy="376430"/>
            </a:xfrm>
            <a:prstGeom prst="rect">
              <a:avLst/>
            </a:prstGeom>
            <a:ln w="12700" cap="flat">
              <a:noFill/>
              <a:miter lim="400000"/>
            </a:ln>
            <a:effectLst/>
          </p:spPr>
        </p:pic>
        <p:pic>
          <p:nvPicPr>
            <p:cNvPr id="387" name="image20.png"/>
            <p:cNvPicPr/>
            <p:nvPr/>
          </p:nvPicPr>
          <p:blipFill>
            <a:blip r:embed="rId3">
              <a:extLst/>
            </a:blip>
            <a:stretch>
              <a:fillRect/>
            </a:stretch>
          </p:blipFill>
          <p:spPr>
            <a:xfrm>
              <a:off x="1487186" y="546055"/>
              <a:ext cx="403211" cy="376430"/>
            </a:xfrm>
            <a:prstGeom prst="rect">
              <a:avLst/>
            </a:prstGeom>
            <a:ln w="12700" cap="flat">
              <a:noFill/>
              <a:miter lim="400000"/>
            </a:ln>
            <a:effectLst/>
          </p:spPr>
        </p:pic>
        <p:pic>
          <p:nvPicPr>
            <p:cNvPr id="388" name="image20.png"/>
            <p:cNvPicPr/>
            <p:nvPr/>
          </p:nvPicPr>
          <p:blipFill>
            <a:blip r:embed="rId3">
              <a:extLst/>
            </a:blip>
            <a:stretch>
              <a:fillRect/>
            </a:stretch>
          </p:blipFill>
          <p:spPr>
            <a:xfrm>
              <a:off x="2437088" y="546055"/>
              <a:ext cx="403211" cy="376430"/>
            </a:xfrm>
            <a:prstGeom prst="rect">
              <a:avLst/>
            </a:prstGeom>
            <a:ln w="12700" cap="flat">
              <a:noFill/>
              <a:miter lim="400000"/>
            </a:ln>
            <a:effectLst/>
          </p:spPr>
        </p:pic>
        <p:pic>
          <p:nvPicPr>
            <p:cNvPr id="389" name="image20.png"/>
            <p:cNvPicPr/>
            <p:nvPr/>
          </p:nvPicPr>
          <p:blipFill>
            <a:blip r:embed="rId3">
              <a:extLst/>
            </a:blip>
            <a:stretch>
              <a:fillRect/>
            </a:stretch>
          </p:blipFill>
          <p:spPr>
            <a:xfrm>
              <a:off x="3389199" y="546055"/>
              <a:ext cx="403211" cy="376430"/>
            </a:xfrm>
            <a:prstGeom prst="rect">
              <a:avLst/>
            </a:prstGeom>
            <a:ln w="12700" cap="flat">
              <a:noFill/>
              <a:miter lim="400000"/>
            </a:ln>
            <a:effectLst/>
          </p:spPr>
        </p:pic>
      </p:grpSp>
      <p:pic>
        <p:nvPicPr>
          <p:cNvPr id="391" name="image18.png"/>
          <p:cNvPicPr/>
          <p:nvPr/>
        </p:nvPicPr>
        <p:blipFill>
          <a:blip r:embed="rId4">
            <a:extLst/>
          </a:blip>
          <a:stretch>
            <a:fillRect/>
          </a:stretch>
        </p:blipFill>
        <p:spPr>
          <a:xfrm>
            <a:off x="1680479" y="2270635"/>
            <a:ext cx="516944" cy="254294"/>
          </a:xfrm>
          <a:prstGeom prst="rect">
            <a:avLst/>
          </a:prstGeom>
          <a:ln w="12700">
            <a:miter lim="400000"/>
          </a:ln>
        </p:spPr>
      </p:pic>
      <p:pic>
        <p:nvPicPr>
          <p:cNvPr id="392" name="image21.png" descr="Hadoop"/>
          <p:cNvPicPr/>
          <p:nvPr/>
        </p:nvPicPr>
        <p:blipFill>
          <a:blip r:embed="rId5">
            <a:extLst/>
          </a:blip>
          <a:stretch>
            <a:fillRect/>
          </a:stretch>
        </p:blipFill>
        <p:spPr>
          <a:xfrm>
            <a:off x="1473307" y="1527745"/>
            <a:ext cx="911460" cy="215714"/>
          </a:xfrm>
          <a:prstGeom prst="rect">
            <a:avLst/>
          </a:prstGeom>
          <a:ln w="12700">
            <a:miter lim="400000"/>
          </a:ln>
        </p:spPr>
      </p:pic>
      <p:grpSp>
        <p:nvGrpSpPr>
          <p:cNvPr id="395" name="Group 395"/>
          <p:cNvGrpSpPr/>
          <p:nvPr/>
        </p:nvGrpSpPr>
        <p:grpSpPr>
          <a:xfrm>
            <a:off x="2231352" y="2576631"/>
            <a:ext cx="177158" cy="177156"/>
            <a:chOff x="-1" y="0"/>
            <a:chExt cx="236209" cy="236206"/>
          </a:xfrm>
        </p:grpSpPr>
        <p:sp>
          <p:nvSpPr>
            <p:cNvPr id="393" name="Shape 393"/>
            <p:cNvSpPr/>
            <p:nvPr/>
          </p:nvSpPr>
          <p:spPr>
            <a:xfrm>
              <a:off x="-2" y="0"/>
              <a:ext cx="236211" cy="23620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94" name="Shape 394"/>
            <p:cNvSpPr/>
            <p:nvPr/>
          </p:nvSpPr>
          <p:spPr>
            <a:xfrm>
              <a:off x="-2" y="0"/>
              <a:ext cx="236211" cy="236207"/>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398" name="Group 398"/>
          <p:cNvGrpSpPr/>
          <p:nvPr/>
        </p:nvGrpSpPr>
        <p:grpSpPr>
          <a:xfrm>
            <a:off x="2278822" y="2659903"/>
            <a:ext cx="177158" cy="177156"/>
            <a:chOff x="-1" y="0"/>
            <a:chExt cx="236209" cy="236206"/>
          </a:xfrm>
        </p:grpSpPr>
        <p:sp>
          <p:nvSpPr>
            <p:cNvPr id="396" name="Shape 396"/>
            <p:cNvSpPr/>
            <p:nvPr/>
          </p:nvSpPr>
          <p:spPr>
            <a:xfrm>
              <a:off x="-2" y="0"/>
              <a:ext cx="236211" cy="23620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397" name="Shape 397"/>
            <p:cNvSpPr/>
            <p:nvPr/>
          </p:nvSpPr>
          <p:spPr>
            <a:xfrm>
              <a:off x="-2" y="0"/>
              <a:ext cx="236211" cy="236207"/>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401" name="Group 401"/>
          <p:cNvGrpSpPr/>
          <p:nvPr/>
        </p:nvGrpSpPr>
        <p:grpSpPr>
          <a:xfrm>
            <a:off x="2327830" y="2748117"/>
            <a:ext cx="177158" cy="177156"/>
            <a:chOff x="-1" y="0"/>
            <a:chExt cx="236209" cy="236206"/>
          </a:xfrm>
        </p:grpSpPr>
        <p:sp>
          <p:nvSpPr>
            <p:cNvPr id="399" name="Shape 399"/>
            <p:cNvSpPr/>
            <p:nvPr/>
          </p:nvSpPr>
          <p:spPr>
            <a:xfrm>
              <a:off x="-2" y="0"/>
              <a:ext cx="236211" cy="23620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1000">
                  <a:solidFill>
                    <a:srgbClr val="FFFFFF"/>
                  </a:solidFill>
                </a:defRPr>
              </a:pPr>
              <a:endParaRPr sz="750"/>
            </a:p>
          </p:txBody>
        </p:sp>
        <p:sp>
          <p:nvSpPr>
            <p:cNvPr id="400" name="Shape 400"/>
            <p:cNvSpPr/>
            <p:nvPr/>
          </p:nvSpPr>
          <p:spPr>
            <a:xfrm>
              <a:off x="-2" y="0"/>
              <a:ext cx="236211" cy="236207"/>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rgbClr val="000000"/>
              </a:solidFill>
              <a:prstDash val="solid"/>
              <a:bevel/>
            </a:ln>
            <a:effectLst/>
          </p:spPr>
          <p:txBody>
            <a:bodyPr wrap="square" lIns="0" tIns="0" rIns="0" bIns="0" numCol="1" anchor="ctr">
              <a:noAutofit/>
            </a:bodyPr>
            <a:lstStyle/>
            <a:p>
              <a:pPr lvl="0" algn="ctr">
                <a:defRPr sz="1000">
                  <a:solidFill>
                    <a:srgbClr val="FFFFFF"/>
                  </a:solidFill>
                </a:defRPr>
              </a:pPr>
              <a:endParaRPr sz="750"/>
            </a:p>
          </p:txBody>
        </p:sp>
      </p:grpSp>
      <p:grpSp>
        <p:nvGrpSpPr>
          <p:cNvPr id="454" name="Group 454"/>
          <p:cNvGrpSpPr/>
          <p:nvPr/>
        </p:nvGrpSpPr>
        <p:grpSpPr>
          <a:xfrm>
            <a:off x="2567170" y="3402938"/>
            <a:ext cx="3225678" cy="1394456"/>
            <a:chOff x="-1" y="0"/>
            <a:chExt cx="4300903" cy="1859273"/>
          </a:xfrm>
        </p:grpSpPr>
        <p:grpSp>
          <p:nvGrpSpPr>
            <p:cNvPr id="411" name="Group 411"/>
            <p:cNvGrpSpPr/>
            <p:nvPr/>
          </p:nvGrpSpPr>
          <p:grpSpPr>
            <a:xfrm>
              <a:off x="-1" y="617711"/>
              <a:ext cx="470430" cy="562971"/>
              <a:chOff x="0" y="0"/>
              <a:chExt cx="470429" cy="562970"/>
            </a:xfrm>
          </p:grpSpPr>
          <p:grpSp>
            <p:nvGrpSpPr>
              <p:cNvPr id="404" name="Group 404"/>
              <p:cNvGrpSpPr/>
              <p:nvPr/>
            </p:nvGrpSpPr>
            <p:grpSpPr>
              <a:xfrm>
                <a:off x="-1" y="0"/>
                <a:ext cx="351400" cy="351398"/>
                <a:chOff x="0" y="0"/>
                <a:chExt cx="351398" cy="351397"/>
              </a:xfrm>
            </p:grpSpPr>
            <p:sp>
              <p:nvSpPr>
                <p:cNvPr id="402" name="Shape 402"/>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600">
                      <a:solidFill>
                        <a:srgbClr val="FFFFFF"/>
                      </a:solidFill>
                    </a:defRPr>
                  </a:pPr>
                  <a:endParaRPr sz="450"/>
                </a:p>
              </p:txBody>
            </p:sp>
            <p:sp>
              <p:nvSpPr>
                <p:cNvPr id="403" name="Shape 403"/>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000000"/>
                  </a:solidFill>
                  <a:prstDash val="solid"/>
                  <a:bevel/>
                </a:ln>
                <a:effectLst/>
              </p:spPr>
              <p:txBody>
                <a:bodyPr wrap="square" lIns="0" tIns="0" rIns="0" bIns="0" numCol="1" anchor="ctr">
                  <a:noAutofit/>
                </a:bodyPr>
                <a:lstStyle/>
                <a:p>
                  <a:pPr lvl="0" algn="ctr">
                    <a:defRPr sz="600">
                      <a:solidFill>
                        <a:srgbClr val="FFFFFF"/>
                      </a:solidFill>
                    </a:defRPr>
                  </a:pPr>
                  <a:endParaRPr sz="450"/>
                </a:p>
              </p:txBody>
            </p:sp>
          </p:grpSp>
          <p:grpSp>
            <p:nvGrpSpPr>
              <p:cNvPr id="407" name="Group 407"/>
              <p:cNvGrpSpPr/>
              <p:nvPr/>
            </p:nvGrpSpPr>
            <p:grpSpPr>
              <a:xfrm>
                <a:off x="58565" y="102737"/>
                <a:ext cx="351400" cy="351398"/>
                <a:chOff x="0" y="0"/>
                <a:chExt cx="351398" cy="351397"/>
              </a:xfrm>
            </p:grpSpPr>
            <p:sp>
              <p:nvSpPr>
                <p:cNvPr id="405" name="Shape 405"/>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600">
                      <a:solidFill>
                        <a:srgbClr val="FFFFFF"/>
                      </a:solidFill>
                    </a:defRPr>
                  </a:pPr>
                  <a:endParaRPr sz="450"/>
                </a:p>
              </p:txBody>
            </p:sp>
            <p:sp>
              <p:nvSpPr>
                <p:cNvPr id="406" name="Shape 406"/>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000000"/>
                  </a:solidFill>
                  <a:prstDash val="solid"/>
                  <a:bevel/>
                </a:ln>
                <a:effectLst/>
              </p:spPr>
              <p:txBody>
                <a:bodyPr wrap="square" lIns="0" tIns="0" rIns="0" bIns="0" numCol="1" anchor="ctr">
                  <a:noAutofit/>
                </a:bodyPr>
                <a:lstStyle/>
                <a:p>
                  <a:pPr lvl="0" algn="ctr">
                    <a:defRPr sz="600">
                      <a:solidFill>
                        <a:srgbClr val="FFFFFF"/>
                      </a:solidFill>
                    </a:defRPr>
                  </a:pPr>
                  <a:endParaRPr sz="450"/>
                </a:p>
              </p:txBody>
            </p:sp>
          </p:grpSp>
          <p:grpSp>
            <p:nvGrpSpPr>
              <p:cNvPr id="410" name="Group 410"/>
              <p:cNvGrpSpPr/>
              <p:nvPr/>
            </p:nvGrpSpPr>
            <p:grpSpPr>
              <a:xfrm>
                <a:off x="119029" y="211573"/>
                <a:ext cx="351400" cy="351398"/>
                <a:chOff x="0" y="0"/>
                <a:chExt cx="351398" cy="351397"/>
              </a:xfrm>
            </p:grpSpPr>
            <p:sp>
              <p:nvSpPr>
                <p:cNvPr id="408" name="Shape 408"/>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600">
                      <a:solidFill>
                        <a:srgbClr val="FFFFFF"/>
                      </a:solidFill>
                    </a:defRPr>
                  </a:pPr>
                  <a:endParaRPr sz="450"/>
                </a:p>
              </p:txBody>
            </p:sp>
            <p:sp>
              <p:nvSpPr>
                <p:cNvPr id="409" name="Shape 409"/>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000000"/>
                  </a:solidFill>
                  <a:prstDash val="solid"/>
                  <a:bevel/>
                </a:ln>
                <a:effectLst/>
              </p:spPr>
              <p:txBody>
                <a:bodyPr wrap="square" lIns="0" tIns="0" rIns="0" bIns="0" numCol="1" anchor="ctr">
                  <a:noAutofit/>
                </a:bodyPr>
                <a:lstStyle/>
                <a:p>
                  <a:pPr lvl="0" algn="ctr">
                    <a:defRPr sz="600">
                      <a:solidFill>
                        <a:srgbClr val="FFFFFF"/>
                      </a:solidFill>
                    </a:defRPr>
                  </a:pPr>
                  <a:endParaRPr sz="450"/>
                </a:p>
              </p:txBody>
            </p:sp>
          </p:grpSp>
        </p:grpSp>
        <p:sp>
          <p:nvSpPr>
            <p:cNvPr id="412" name="Shape 412"/>
            <p:cNvSpPr/>
            <p:nvPr/>
          </p:nvSpPr>
          <p:spPr>
            <a:xfrm>
              <a:off x="518548" y="854299"/>
              <a:ext cx="334301" cy="1"/>
            </a:xfrm>
            <a:prstGeom prst="line">
              <a:avLst/>
            </a:prstGeom>
            <a:noFill/>
            <a:ln w="25400" cap="flat">
              <a:solidFill>
                <a:srgbClr val="000000"/>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415" name="Group 415"/>
            <p:cNvGrpSpPr/>
            <p:nvPr/>
          </p:nvGrpSpPr>
          <p:grpSpPr>
            <a:xfrm>
              <a:off x="893020" y="672036"/>
              <a:ext cx="366197" cy="345655"/>
              <a:chOff x="0" y="-1"/>
              <a:chExt cx="366195" cy="345654"/>
            </a:xfrm>
          </p:grpSpPr>
          <p:sp>
            <p:nvSpPr>
              <p:cNvPr id="413" name="Shape 413"/>
              <p:cNvSpPr/>
              <p:nvPr/>
            </p:nvSpPr>
            <p:spPr>
              <a:xfrm>
                <a:off x="0" y="-1"/>
                <a:ext cx="366195" cy="3456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00000"/>
                </a:solidFill>
                <a:prstDash val="solid"/>
                <a:bevel/>
              </a:ln>
              <a:effectLst/>
            </p:spPr>
            <p:txBody>
              <a:bodyPr wrap="square" lIns="0" tIns="0" rIns="0" bIns="0" numCol="1" anchor="ctr">
                <a:noAutofit/>
              </a:bodyPr>
              <a:lstStyle/>
              <a:p>
                <a:pPr lvl="0" algn="ctr">
                  <a:defRPr sz="900"/>
                </a:pPr>
                <a:endParaRPr sz="675"/>
              </a:p>
            </p:txBody>
          </p:sp>
          <p:sp>
            <p:nvSpPr>
              <p:cNvPr id="414" name="Shape 414"/>
              <p:cNvSpPr/>
              <p:nvPr/>
            </p:nvSpPr>
            <p:spPr>
              <a:xfrm>
                <a:off x="79435" y="103576"/>
                <a:ext cx="207321" cy="138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900"/>
                </a:lvl1pPr>
              </a:lstStyle>
              <a:p>
                <a:pPr lvl="0">
                  <a:defRPr sz="1800"/>
                </a:pPr>
                <a:r>
                  <a:rPr sz="675"/>
                  <a:t>map</a:t>
                </a:r>
              </a:p>
            </p:txBody>
          </p:sp>
        </p:grpSp>
        <p:grpSp>
          <p:nvGrpSpPr>
            <p:cNvPr id="418" name="Group 418"/>
            <p:cNvGrpSpPr/>
            <p:nvPr/>
          </p:nvGrpSpPr>
          <p:grpSpPr>
            <a:xfrm>
              <a:off x="1922364" y="1007855"/>
              <a:ext cx="366197" cy="345655"/>
              <a:chOff x="0" y="-1"/>
              <a:chExt cx="366195" cy="345654"/>
            </a:xfrm>
          </p:grpSpPr>
          <p:sp>
            <p:nvSpPr>
              <p:cNvPr id="416" name="Shape 416"/>
              <p:cNvSpPr/>
              <p:nvPr/>
            </p:nvSpPr>
            <p:spPr>
              <a:xfrm>
                <a:off x="0" y="-1"/>
                <a:ext cx="366195" cy="3456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00000"/>
                </a:solidFill>
                <a:prstDash val="solid"/>
                <a:bevel/>
              </a:ln>
              <a:effectLst/>
            </p:spPr>
            <p:txBody>
              <a:bodyPr wrap="square" lIns="0" tIns="0" rIns="0" bIns="0" numCol="1" anchor="ctr">
                <a:noAutofit/>
              </a:bodyPr>
              <a:lstStyle/>
              <a:p>
                <a:pPr lvl="0" algn="ctr">
                  <a:defRPr sz="900"/>
                </a:pPr>
                <a:endParaRPr sz="675"/>
              </a:p>
            </p:txBody>
          </p:sp>
          <p:sp>
            <p:nvSpPr>
              <p:cNvPr id="417" name="Shape 417"/>
              <p:cNvSpPr/>
              <p:nvPr/>
            </p:nvSpPr>
            <p:spPr>
              <a:xfrm>
                <a:off x="96534" y="103576"/>
                <a:ext cx="173124" cy="138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900"/>
                </a:lvl1pPr>
              </a:lstStyle>
              <a:p>
                <a:pPr lvl="0">
                  <a:defRPr sz="1800"/>
                </a:pPr>
                <a:r>
                  <a:rPr sz="675"/>
                  <a:t>join</a:t>
                </a:r>
              </a:p>
            </p:txBody>
          </p:sp>
        </p:grpSp>
        <p:grpSp>
          <p:nvGrpSpPr>
            <p:cNvPr id="428" name="Group 428"/>
            <p:cNvGrpSpPr/>
            <p:nvPr/>
          </p:nvGrpSpPr>
          <p:grpSpPr>
            <a:xfrm>
              <a:off x="905636" y="1296301"/>
              <a:ext cx="470430" cy="562972"/>
              <a:chOff x="0" y="0"/>
              <a:chExt cx="470429" cy="562970"/>
            </a:xfrm>
          </p:grpSpPr>
          <p:grpSp>
            <p:nvGrpSpPr>
              <p:cNvPr id="421" name="Group 421"/>
              <p:cNvGrpSpPr/>
              <p:nvPr/>
            </p:nvGrpSpPr>
            <p:grpSpPr>
              <a:xfrm>
                <a:off x="-1" y="0"/>
                <a:ext cx="351400" cy="351398"/>
                <a:chOff x="0" y="0"/>
                <a:chExt cx="351398" cy="351397"/>
              </a:xfrm>
            </p:grpSpPr>
            <p:sp>
              <p:nvSpPr>
                <p:cNvPr id="419" name="Shape 419"/>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600">
                      <a:solidFill>
                        <a:srgbClr val="FFFFFF"/>
                      </a:solidFill>
                    </a:defRPr>
                  </a:pPr>
                  <a:endParaRPr sz="450"/>
                </a:p>
              </p:txBody>
            </p:sp>
            <p:sp>
              <p:nvSpPr>
                <p:cNvPr id="420" name="Shape 420"/>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000000"/>
                  </a:solidFill>
                  <a:prstDash val="solid"/>
                  <a:bevel/>
                </a:ln>
                <a:effectLst/>
              </p:spPr>
              <p:txBody>
                <a:bodyPr wrap="square" lIns="0" tIns="0" rIns="0" bIns="0" numCol="1" anchor="ctr">
                  <a:noAutofit/>
                </a:bodyPr>
                <a:lstStyle/>
                <a:p>
                  <a:pPr lvl="0" algn="ctr">
                    <a:defRPr sz="600">
                      <a:solidFill>
                        <a:srgbClr val="FFFFFF"/>
                      </a:solidFill>
                    </a:defRPr>
                  </a:pPr>
                  <a:endParaRPr sz="450"/>
                </a:p>
              </p:txBody>
            </p:sp>
          </p:grpSp>
          <p:grpSp>
            <p:nvGrpSpPr>
              <p:cNvPr id="424" name="Group 424"/>
              <p:cNvGrpSpPr/>
              <p:nvPr/>
            </p:nvGrpSpPr>
            <p:grpSpPr>
              <a:xfrm>
                <a:off x="58565" y="102737"/>
                <a:ext cx="351400" cy="351398"/>
                <a:chOff x="0" y="0"/>
                <a:chExt cx="351398" cy="351397"/>
              </a:xfrm>
            </p:grpSpPr>
            <p:sp>
              <p:nvSpPr>
                <p:cNvPr id="422" name="Shape 422"/>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600">
                      <a:solidFill>
                        <a:srgbClr val="FFFFFF"/>
                      </a:solidFill>
                    </a:defRPr>
                  </a:pPr>
                  <a:endParaRPr sz="450"/>
                </a:p>
              </p:txBody>
            </p:sp>
            <p:sp>
              <p:nvSpPr>
                <p:cNvPr id="423" name="Shape 423"/>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000000"/>
                  </a:solidFill>
                  <a:prstDash val="solid"/>
                  <a:bevel/>
                </a:ln>
                <a:effectLst/>
              </p:spPr>
              <p:txBody>
                <a:bodyPr wrap="square" lIns="0" tIns="0" rIns="0" bIns="0" numCol="1" anchor="ctr">
                  <a:noAutofit/>
                </a:bodyPr>
                <a:lstStyle/>
                <a:p>
                  <a:pPr lvl="0" algn="ctr">
                    <a:defRPr sz="600">
                      <a:solidFill>
                        <a:srgbClr val="FFFFFF"/>
                      </a:solidFill>
                    </a:defRPr>
                  </a:pPr>
                  <a:endParaRPr sz="450"/>
                </a:p>
              </p:txBody>
            </p:sp>
          </p:grpSp>
          <p:grpSp>
            <p:nvGrpSpPr>
              <p:cNvPr id="427" name="Group 427"/>
              <p:cNvGrpSpPr/>
              <p:nvPr/>
            </p:nvGrpSpPr>
            <p:grpSpPr>
              <a:xfrm>
                <a:off x="119029" y="211573"/>
                <a:ext cx="351400" cy="351398"/>
                <a:chOff x="0" y="0"/>
                <a:chExt cx="351398" cy="351397"/>
              </a:xfrm>
            </p:grpSpPr>
            <p:sp>
              <p:nvSpPr>
                <p:cNvPr id="425" name="Shape 425"/>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600">
                      <a:solidFill>
                        <a:srgbClr val="FFFFFF"/>
                      </a:solidFill>
                    </a:defRPr>
                  </a:pPr>
                  <a:endParaRPr sz="450"/>
                </a:p>
              </p:txBody>
            </p:sp>
            <p:sp>
              <p:nvSpPr>
                <p:cNvPr id="426" name="Shape 426"/>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000000"/>
                  </a:solidFill>
                  <a:prstDash val="solid"/>
                  <a:bevel/>
                </a:ln>
                <a:effectLst/>
              </p:spPr>
              <p:txBody>
                <a:bodyPr wrap="square" lIns="0" tIns="0" rIns="0" bIns="0" numCol="1" anchor="ctr">
                  <a:noAutofit/>
                </a:bodyPr>
                <a:lstStyle/>
                <a:p>
                  <a:pPr lvl="0" algn="ctr">
                    <a:defRPr sz="600">
                      <a:solidFill>
                        <a:srgbClr val="FFFFFF"/>
                      </a:solidFill>
                    </a:defRPr>
                  </a:pPr>
                  <a:endParaRPr sz="450"/>
                </a:p>
              </p:txBody>
            </p:sp>
          </p:grpSp>
        </p:grpSp>
        <p:sp>
          <p:nvSpPr>
            <p:cNvPr id="429" name="Shape 429"/>
            <p:cNvSpPr/>
            <p:nvPr/>
          </p:nvSpPr>
          <p:spPr>
            <a:xfrm>
              <a:off x="1318950" y="896147"/>
              <a:ext cx="563444" cy="175700"/>
            </a:xfrm>
            <a:prstGeom prst="line">
              <a:avLst/>
            </a:prstGeom>
            <a:noFill/>
            <a:ln w="25400" cap="flat">
              <a:solidFill>
                <a:srgbClr val="000000"/>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430" name="Shape 430"/>
            <p:cNvSpPr/>
            <p:nvPr/>
          </p:nvSpPr>
          <p:spPr>
            <a:xfrm flipV="1">
              <a:off x="1442706" y="1257178"/>
              <a:ext cx="439687" cy="250697"/>
            </a:xfrm>
            <a:prstGeom prst="line">
              <a:avLst/>
            </a:prstGeom>
            <a:noFill/>
            <a:ln w="25400" cap="flat">
              <a:solidFill>
                <a:srgbClr val="000000"/>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433" name="Group 433"/>
            <p:cNvGrpSpPr/>
            <p:nvPr/>
          </p:nvGrpSpPr>
          <p:grpSpPr>
            <a:xfrm>
              <a:off x="1922364" y="253818"/>
              <a:ext cx="366197" cy="345655"/>
              <a:chOff x="0" y="-1"/>
              <a:chExt cx="366195" cy="345654"/>
            </a:xfrm>
          </p:grpSpPr>
          <p:sp>
            <p:nvSpPr>
              <p:cNvPr id="431" name="Shape 431"/>
              <p:cNvSpPr/>
              <p:nvPr/>
            </p:nvSpPr>
            <p:spPr>
              <a:xfrm>
                <a:off x="0" y="-1"/>
                <a:ext cx="366195" cy="3456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00000"/>
                </a:solidFill>
                <a:prstDash val="solid"/>
                <a:bevel/>
              </a:ln>
              <a:effectLst/>
            </p:spPr>
            <p:txBody>
              <a:bodyPr wrap="square" lIns="0" tIns="0" rIns="0" bIns="0" numCol="1" anchor="ctr">
                <a:noAutofit/>
              </a:bodyPr>
              <a:lstStyle/>
              <a:p>
                <a:pPr lvl="0" algn="ctr">
                  <a:defRPr sz="900"/>
                </a:pPr>
                <a:endParaRPr sz="675"/>
              </a:p>
            </p:txBody>
          </p:sp>
          <p:sp>
            <p:nvSpPr>
              <p:cNvPr id="432" name="Shape 432"/>
              <p:cNvSpPr/>
              <p:nvPr/>
            </p:nvSpPr>
            <p:spPr>
              <a:xfrm>
                <a:off x="89054" y="103576"/>
                <a:ext cx="188085" cy="138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900"/>
                </a:lvl1pPr>
              </a:lstStyle>
              <a:p>
                <a:pPr lvl="0">
                  <a:defRPr sz="1800"/>
                </a:pPr>
                <a:r>
                  <a:rPr sz="675"/>
                  <a:t>red.</a:t>
                </a:r>
              </a:p>
            </p:txBody>
          </p:sp>
        </p:grpSp>
        <p:grpSp>
          <p:nvGrpSpPr>
            <p:cNvPr id="436" name="Group 436"/>
            <p:cNvGrpSpPr/>
            <p:nvPr/>
          </p:nvGrpSpPr>
          <p:grpSpPr>
            <a:xfrm>
              <a:off x="2841710" y="616494"/>
              <a:ext cx="366197" cy="345655"/>
              <a:chOff x="0" y="-1"/>
              <a:chExt cx="366195" cy="345654"/>
            </a:xfrm>
          </p:grpSpPr>
          <p:sp>
            <p:nvSpPr>
              <p:cNvPr id="434" name="Shape 434"/>
              <p:cNvSpPr/>
              <p:nvPr/>
            </p:nvSpPr>
            <p:spPr>
              <a:xfrm>
                <a:off x="0" y="-1"/>
                <a:ext cx="366195" cy="3456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00000"/>
                </a:solidFill>
                <a:prstDash val="solid"/>
                <a:bevel/>
              </a:ln>
              <a:effectLst/>
            </p:spPr>
            <p:txBody>
              <a:bodyPr wrap="square" lIns="0" tIns="0" rIns="0" bIns="0" numCol="1" anchor="ctr">
                <a:noAutofit/>
              </a:bodyPr>
              <a:lstStyle/>
              <a:p>
                <a:pPr lvl="0" algn="ctr">
                  <a:defRPr sz="900"/>
                </a:pPr>
                <a:endParaRPr sz="675"/>
              </a:p>
            </p:txBody>
          </p:sp>
          <p:sp>
            <p:nvSpPr>
              <p:cNvPr id="435" name="Shape 435"/>
              <p:cNvSpPr/>
              <p:nvPr/>
            </p:nvSpPr>
            <p:spPr>
              <a:xfrm>
                <a:off x="96534" y="103576"/>
                <a:ext cx="173124" cy="138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900"/>
                </a:lvl1pPr>
              </a:lstStyle>
              <a:p>
                <a:pPr lvl="0">
                  <a:defRPr sz="1800"/>
                </a:pPr>
                <a:r>
                  <a:rPr sz="675"/>
                  <a:t>join</a:t>
                </a:r>
              </a:p>
            </p:txBody>
          </p:sp>
        </p:grpSp>
        <p:sp>
          <p:nvSpPr>
            <p:cNvPr id="437" name="Shape 437"/>
            <p:cNvSpPr/>
            <p:nvPr/>
          </p:nvSpPr>
          <p:spPr>
            <a:xfrm flipV="1">
              <a:off x="2288558" y="854299"/>
              <a:ext cx="513180" cy="242994"/>
            </a:xfrm>
            <a:prstGeom prst="line">
              <a:avLst/>
            </a:prstGeom>
            <a:noFill/>
            <a:ln w="25400" cap="flat">
              <a:solidFill>
                <a:srgbClr val="000000"/>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438" name="Shape 438"/>
            <p:cNvSpPr/>
            <p:nvPr/>
          </p:nvSpPr>
          <p:spPr>
            <a:xfrm>
              <a:off x="2328530" y="535475"/>
              <a:ext cx="473209" cy="184974"/>
            </a:xfrm>
            <a:prstGeom prst="line">
              <a:avLst/>
            </a:prstGeom>
            <a:noFill/>
            <a:ln w="25400" cap="flat">
              <a:solidFill>
                <a:srgbClr val="000000"/>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439" name="Shape 439"/>
            <p:cNvSpPr/>
            <p:nvPr/>
          </p:nvSpPr>
          <p:spPr>
            <a:xfrm flipH="1">
              <a:off x="1081336" y="0"/>
              <a:ext cx="1" cy="599472"/>
            </a:xfrm>
            <a:prstGeom prst="line">
              <a:avLst/>
            </a:prstGeom>
            <a:noFill/>
            <a:ln w="25400" cap="flat">
              <a:solidFill>
                <a:srgbClr val="000000"/>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440" name="Shape 440"/>
            <p:cNvSpPr/>
            <p:nvPr/>
          </p:nvSpPr>
          <p:spPr>
            <a:xfrm flipV="1">
              <a:off x="3041427" y="1"/>
              <a:ext cx="1" cy="562683"/>
            </a:xfrm>
            <a:prstGeom prst="line">
              <a:avLst/>
            </a:prstGeom>
            <a:noFill/>
            <a:ln w="25400" cap="flat">
              <a:solidFill>
                <a:srgbClr val="0000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441" name="Shape 441"/>
            <p:cNvSpPr/>
            <p:nvPr/>
          </p:nvSpPr>
          <p:spPr>
            <a:xfrm flipH="1" flipV="1">
              <a:off x="1076117" y="0"/>
              <a:ext cx="1965310" cy="1"/>
            </a:xfrm>
            <a:prstGeom prst="line">
              <a:avLst/>
            </a:prstGeom>
            <a:noFill/>
            <a:ln w="25400" cap="flat">
              <a:solidFill>
                <a:srgbClr val="0000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442" name="Shape 442"/>
            <p:cNvSpPr/>
            <p:nvPr/>
          </p:nvSpPr>
          <p:spPr>
            <a:xfrm flipV="1">
              <a:off x="1304837" y="457748"/>
              <a:ext cx="577556" cy="264550"/>
            </a:xfrm>
            <a:prstGeom prst="line">
              <a:avLst/>
            </a:prstGeom>
            <a:noFill/>
            <a:ln w="25400" cap="flat">
              <a:solidFill>
                <a:srgbClr val="000000"/>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443" name="Shape 443"/>
            <p:cNvSpPr/>
            <p:nvPr/>
          </p:nvSpPr>
          <p:spPr>
            <a:xfrm flipV="1">
              <a:off x="3262267" y="793411"/>
              <a:ext cx="461908" cy="125"/>
            </a:xfrm>
            <a:prstGeom prst="line">
              <a:avLst/>
            </a:prstGeom>
            <a:noFill/>
            <a:ln w="25400" cap="flat">
              <a:solidFill>
                <a:srgbClr val="000000"/>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453" name="Group 453"/>
            <p:cNvGrpSpPr/>
            <p:nvPr/>
          </p:nvGrpSpPr>
          <p:grpSpPr>
            <a:xfrm>
              <a:off x="3830472" y="534321"/>
              <a:ext cx="470430" cy="562972"/>
              <a:chOff x="0" y="0"/>
              <a:chExt cx="470429" cy="562970"/>
            </a:xfrm>
          </p:grpSpPr>
          <p:grpSp>
            <p:nvGrpSpPr>
              <p:cNvPr id="446" name="Group 446"/>
              <p:cNvGrpSpPr/>
              <p:nvPr/>
            </p:nvGrpSpPr>
            <p:grpSpPr>
              <a:xfrm>
                <a:off x="-1" y="0"/>
                <a:ext cx="351400" cy="351398"/>
                <a:chOff x="0" y="0"/>
                <a:chExt cx="351398" cy="351397"/>
              </a:xfrm>
            </p:grpSpPr>
            <p:sp>
              <p:nvSpPr>
                <p:cNvPr id="444" name="Shape 444"/>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600">
                      <a:solidFill>
                        <a:srgbClr val="FFFFFF"/>
                      </a:solidFill>
                    </a:defRPr>
                  </a:pPr>
                  <a:endParaRPr sz="450"/>
                </a:p>
              </p:txBody>
            </p:sp>
            <p:sp>
              <p:nvSpPr>
                <p:cNvPr id="445" name="Shape 445"/>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000000"/>
                  </a:solidFill>
                  <a:prstDash val="solid"/>
                  <a:bevel/>
                </a:ln>
                <a:effectLst/>
              </p:spPr>
              <p:txBody>
                <a:bodyPr wrap="square" lIns="0" tIns="0" rIns="0" bIns="0" numCol="1" anchor="ctr">
                  <a:noAutofit/>
                </a:bodyPr>
                <a:lstStyle/>
                <a:p>
                  <a:pPr lvl="0" algn="ctr">
                    <a:defRPr sz="600">
                      <a:solidFill>
                        <a:srgbClr val="FFFFFF"/>
                      </a:solidFill>
                    </a:defRPr>
                  </a:pPr>
                  <a:endParaRPr sz="450"/>
                </a:p>
              </p:txBody>
            </p:sp>
          </p:grpSp>
          <p:grpSp>
            <p:nvGrpSpPr>
              <p:cNvPr id="449" name="Group 449"/>
              <p:cNvGrpSpPr/>
              <p:nvPr/>
            </p:nvGrpSpPr>
            <p:grpSpPr>
              <a:xfrm>
                <a:off x="58565" y="102737"/>
                <a:ext cx="351400" cy="351398"/>
                <a:chOff x="0" y="0"/>
                <a:chExt cx="351398" cy="351397"/>
              </a:xfrm>
            </p:grpSpPr>
            <p:sp>
              <p:nvSpPr>
                <p:cNvPr id="447" name="Shape 447"/>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600">
                      <a:solidFill>
                        <a:srgbClr val="FFFFFF"/>
                      </a:solidFill>
                    </a:defRPr>
                  </a:pPr>
                  <a:endParaRPr sz="450"/>
                </a:p>
              </p:txBody>
            </p:sp>
            <p:sp>
              <p:nvSpPr>
                <p:cNvPr id="448" name="Shape 448"/>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000000"/>
                  </a:solidFill>
                  <a:prstDash val="solid"/>
                  <a:bevel/>
                </a:ln>
                <a:effectLst/>
              </p:spPr>
              <p:txBody>
                <a:bodyPr wrap="square" lIns="0" tIns="0" rIns="0" bIns="0" numCol="1" anchor="ctr">
                  <a:noAutofit/>
                </a:bodyPr>
                <a:lstStyle/>
                <a:p>
                  <a:pPr lvl="0" algn="ctr">
                    <a:defRPr sz="600">
                      <a:solidFill>
                        <a:srgbClr val="FFFFFF"/>
                      </a:solidFill>
                    </a:defRPr>
                  </a:pPr>
                  <a:endParaRPr sz="450"/>
                </a:p>
              </p:txBody>
            </p:sp>
          </p:grpSp>
          <p:grpSp>
            <p:nvGrpSpPr>
              <p:cNvPr id="452" name="Group 452"/>
              <p:cNvGrpSpPr/>
              <p:nvPr/>
            </p:nvGrpSpPr>
            <p:grpSpPr>
              <a:xfrm>
                <a:off x="119029" y="211573"/>
                <a:ext cx="351400" cy="351398"/>
                <a:chOff x="0" y="0"/>
                <a:chExt cx="351398" cy="351397"/>
              </a:xfrm>
            </p:grpSpPr>
            <p:sp>
              <p:nvSpPr>
                <p:cNvPr id="450" name="Shape 450"/>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D9D9"/>
                </a:solidFill>
                <a:ln w="12700" cap="flat">
                  <a:noFill/>
                  <a:miter lim="400000"/>
                </a:ln>
                <a:effectLst/>
              </p:spPr>
              <p:txBody>
                <a:bodyPr wrap="square" lIns="0" tIns="0" rIns="0" bIns="0" numCol="1" anchor="ctr">
                  <a:noAutofit/>
                </a:bodyPr>
                <a:lstStyle/>
                <a:p>
                  <a:pPr lvl="0" algn="ctr">
                    <a:defRPr sz="600">
                      <a:solidFill>
                        <a:srgbClr val="FFFFFF"/>
                      </a:solidFill>
                    </a:defRPr>
                  </a:pPr>
                  <a:endParaRPr sz="450"/>
                </a:p>
              </p:txBody>
            </p:sp>
            <p:sp>
              <p:nvSpPr>
                <p:cNvPr id="451" name="Shape 451"/>
                <p:cNvSpPr/>
                <p:nvPr/>
              </p:nvSpPr>
              <p:spPr>
                <a:xfrm>
                  <a:off x="-1" y="-1"/>
                  <a:ext cx="351399" cy="351399"/>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rgbClr val="000000"/>
                  </a:solidFill>
                  <a:prstDash val="solid"/>
                  <a:bevel/>
                </a:ln>
                <a:effectLst/>
              </p:spPr>
              <p:txBody>
                <a:bodyPr wrap="square" lIns="0" tIns="0" rIns="0" bIns="0" numCol="1" anchor="ctr">
                  <a:noAutofit/>
                </a:bodyPr>
                <a:lstStyle/>
                <a:p>
                  <a:pPr lvl="0" algn="ctr">
                    <a:defRPr sz="600">
                      <a:solidFill>
                        <a:srgbClr val="FFFFFF"/>
                      </a:solidFill>
                    </a:defRPr>
                  </a:pPr>
                  <a:endParaRPr sz="450"/>
                </a:p>
              </p:txBody>
            </p:sp>
          </p:grpSp>
        </p:grpSp>
      </p:grpSp>
      <p:sp>
        <p:nvSpPr>
          <p:cNvPr id="455" name="Shape 455"/>
          <p:cNvSpPr/>
          <p:nvPr/>
        </p:nvSpPr>
        <p:spPr>
          <a:xfrm>
            <a:off x="1555116" y="3101723"/>
            <a:ext cx="6255542" cy="1"/>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n-lt"/>
                <a:ea typeface="+mn-ea"/>
                <a:cs typeface="+mn-cs"/>
                <a:sym typeface="Helvetica"/>
              </a:defRPr>
            </a:pPr>
            <a:endParaRPr sz="900"/>
          </a:p>
        </p:txBody>
      </p:sp>
      <p:sp>
        <p:nvSpPr>
          <p:cNvPr id="456" name="Shape 456"/>
          <p:cNvSpPr/>
          <p:nvPr/>
        </p:nvSpPr>
        <p:spPr>
          <a:xfrm>
            <a:off x="6057900" y="1313565"/>
            <a:ext cx="1836200" cy="1338828"/>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p>
            <a:pPr lvl="0"/>
            <a:r>
              <a:rPr sz="1350">
                <a:latin typeface="+mj-lt"/>
                <a:ea typeface="+mj-ea"/>
                <a:cs typeface="+mj-cs"/>
                <a:sym typeface="Avenir Book"/>
              </a:rPr>
              <a:t>Loop outside the system, in driver program</a:t>
            </a:r>
          </a:p>
          <a:p>
            <a:pPr lvl="0"/>
            <a:endParaRPr sz="1350">
              <a:latin typeface="+mj-lt"/>
              <a:ea typeface="+mj-ea"/>
              <a:cs typeface="+mj-cs"/>
              <a:sym typeface="Avenir Book"/>
            </a:endParaRPr>
          </a:p>
          <a:p>
            <a:pPr lvl="0"/>
            <a:r>
              <a:rPr sz="1350">
                <a:latin typeface="+mj-lt"/>
                <a:ea typeface="+mj-ea"/>
                <a:cs typeface="+mj-cs"/>
                <a:sym typeface="Avenir Book"/>
              </a:rPr>
              <a:t>Iterative program looks like many independent jobs</a:t>
            </a:r>
          </a:p>
        </p:txBody>
      </p:sp>
      <p:sp>
        <p:nvSpPr>
          <p:cNvPr id="457" name="Shape 457"/>
          <p:cNvSpPr/>
          <p:nvPr/>
        </p:nvSpPr>
        <p:spPr>
          <a:xfrm>
            <a:off x="6057900" y="3305029"/>
            <a:ext cx="1836200" cy="1338828"/>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p>
            <a:pPr lvl="0"/>
            <a:r>
              <a:rPr sz="1350">
                <a:latin typeface="+mj-lt"/>
                <a:ea typeface="+mj-ea"/>
                <a:cs typeface="+mj-cs"/>
                <a:sym typeface="Avenir Book"/>
              </a:rPr>
              <a:t>Dataflows with feedback edges</a:t>
            </a:r>
          </a:p>
          <a:p>
            <a:pPr lvl="0"/>
            <a:endParaRPr sz="1350">
              <a:latin typeface="+mj-lt"/>
              <a:ea typeface="+mj-ea"/>
              <a:cs typeface="+mj-cs"/>
              <a:sym typeface="Avenir Book"/>
            </a:endParaRPr>
          </a:p>
          <a:p>
            <a:pPr lvl="0"/>
            <a:r>
              <a:rPr sz="1350">
                <a:latin typeface="+mj-lt"/>
                <a:ea typeface="+mj-ea"/>
                <a:cs typeface="+mj-cs"/>
                <a:sym typeface="Avenir Book"/>
              </a:rPr>
              <a:t>System is iteration-aware, can optimize the job </a:t>
            </a:r>
          </a:p>
        </p:txBody>
      </p:sp>
      <p:sp>
        <p:nvSpPr>
          <p:cNvPr id="458" name="Shape 458"/>
          <p:cNvSpPr>
            <a:spLocks noGrp="1"/>
          </p:cNvSpPr>
          <p:nvPr>
            <p:ph type="sldNum" sz="quarter" idx="4294967295"/>
          </p:nvPr>
        </p:nvSpPr>
        <p:spPr>
          <a:xfrm>
            <a:off x="6057900" y="4656772"/>
            <a:ext cx="1600200" cy="220981"/>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900">
                <a:solidFill>
                  <a:srgbClr val="888888"/>
                </a:solidFill>
              </a:rPr>
              <a:t>61</a:t>
            </a:fld>
            <a:endParaRPr sz="900">
              <a:solidFill>
                <a:srgbClr val="888888"/>
              </a:solidFill>
            </a:endParaRPr>
          </a:p>
        </p:txBody>
      </p:sp>
      <p:grpSp>
        <p:nvGrpSpPr>
          <p:cNvPr id="461" name="Group 461"/>
          <p:cNvGrpSpPr/>
          <p:nvPr/>
        </p:nvGrpSpPr>
        <p:grpSpPr>
          <a:xfrm>
            <a:off x="1475081" y="3621439"/>
            <a:ext cx="753847" cy="827072"/>
            <a:chOff x="0" y="0"/>
            <a:chExt cx="1005127" cy="1102760"/>
          </a:xfrm>
        </p:grpSpPr>
        <p:pic>
          <p:nvPicPr>
            <p:cNvPr id="459" name="pasted-image.png"/>
            <p:cNvPicPr/>
            <p:nvPr/>
          </p:nvPicPr>
          <p:blipFill>
            <a:blip r:embed="rId6">
              <a:extLst/>
            </a:blip>
            <a:stretch>
              <a:fillRect/>
            </a:stretch>
          </p:blipFill>
          <p:spPr>
            <a:xfrm>
              <a:off x="0" y="0"/>
              <a:ext cx="1005127" cy="869645"/>
            </a:xfrm>
            <a:prstGeom prst="rect">
              <a:avLst/>
            </a:prstGeom>
            <a:ln w="12700" cap="flat">
              <a:noFill/>
              <a:miter lim="400000"/>
            </a:ln>
            <a:effectLst/>
          </p:spPr>
        </p:pic>
        <p:sp>
          <p:nvSpPr>
            <p:cNvPr id="460" name="Shape 460"/>
            <p:cNvSpPr/>
            <p:nvPr/>
          </p:nvSpPr>
          <p:spPr>
            <a:xfrm>
              <a:off x="260645" y="825762"/>
              <a:ext cx="689258"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b="1">
                  <a:latin typeface="+mj-lt"/>
                  <a:ea typeface="+mj-ea"/>
                  <a:cs typeface="+mj-cs"/>
                  <a:sym typeface="Avenir Book"/>
                </a:defRPr>
              </a:lvl1pPr>
            </a:lstStyle>
            <a:p>
              <a:pPr lvl="0">
                <a:defRPr b="0"/>
              </a:pPr>
              <a:r>
                <a:rPr sz="1350"/>
                <a:t>Flink</a:t>
              </a:r>
            </a:p>
          </p:txBody>
        </p:sp>
      </p:grpSp>
      <p:grpSp>
        <p:nvGrpSpPr>
          <p:cNvPr id="464" name="Group 464"/>
          <p:cNvGrpSpPr/>
          <p:nvPr/>
        </p:nvGrpSpPr>
        <p:grpSpPr>
          <a:xfrm>
            <a:off x="3934760" y="3278172"/>
            <a:ext cx="274648" cy="259241"/>
            <a:chOff x="0" y="-1"/>
            <a:chExt cx="366195" cy="345654"/>
          </a:xfrm>
        </p:grpSpPr>
        <p:sp>
          <p:nvSpPr>
            <p:cNvPr id="462" name="Shape 462"/>
            <p:cNvSpPr/>
            <p:nvPr/>
          </p:nvSpPr>
          <p:spPr>
            <a:xfrm>
              <a:off x="0" y="-1"/>
              <a:ext cx="366195" cy="3456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000000"/>
              </a:solidFill>
              <a:prstDash val="solid"/>
              <a:bevel/>
            </a:ln>
            <a:effectLst/>
          </p:spPr>
          <p:txBody>
            <a:bodyPr wrap="square" lIns="0" tIns="0" rIns="0" bIns="0" numCol="1" anchor="ctr">
              <a:noAutofit/>
            </a:bodyPr>
            <a:lstStyle/>
            <a:p>
              <a:pPr lvl="0" algn="ctr">
                <a:defRPr sz="900"/>
              </a:pPr>
              <a:endParaRPr sz="675"/>
            </a:p>
          </p:txBody>
        </p:sp>
        <p:sp>
          <p:nvSpPr>
            <p:cNvPr id="463" name="Shape 463"/>
            <p:cNvSpPr/>
            <p:nvPr/>
          </p:nvSpPr>
          <p:spPr>
            <a:xfrm>
              <a:off x="86915" y="103576"/>
              <a:ext cx="192360" cy="138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900"/>
              </a:lvl1pPr>
            </a:lstStyle>
            <a:p>
              <a:pPr lvl="0">
                <a:defRPr sz="1800"/>
              </a:pPr>
              <a:r>
                <a:rPr sz="675"/>
                <a:t>iter.</a:t>
              </a:r>
            </a:p>
          </p:txBody>
        </p:sp>
      </p:grpSp>
    </p:spTree>
    <p:extLst>
      <p:ext uri="{BB962C8B-B14F-4D97-AF65-F5344CB8AC3E}">
        <p14:creationId xmlns:p14="http://schemas.microsoft.com/office/powerpoint/2010/main" val="908790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vert="horz" lIns="0" tIns="0" rIns="0" bIns="0" rtlCol="0" anchor="ctr">
            <a:normAutofit/>
          </a:bodyPr>
          <a:lstStyle/>
          <a:p>
            <a:pPr lvl="0">
              <a:defRPr sz="1800"/>
            </a:pPr>
            <a:r>
              <a:rPr sz="3300" dirty="0"/>
              <a:t>Rich set of operators</a:t>
            </a:r>
          </a:p>
        </p:txBody>
      </p:sp>
      <p:sp>
        <p:nvSpPr>
          <p:cNvPr id="169" name="Shape 169"/>
          <p:cNvSpPr>
            <a:spLocks noGrp="1"/>
          </p:cNvSpPr>
          <p:nvPr>
            <p:ph type="sldNum" sz="quarter" idx="12"/>
          </p:nvPr>
        </p:nvSpPr>
        <p:spPr>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900">
                <a:solidFill>
                  <a:srgbClr val="888888"/>
                </a:solidFill>
              </a:rPr>
              <a:t>62</a:t>
            </a:fld>
            <a:endParaRPr sz="900">
              <a:solidFill>
                <a:srgbClr val="888888"/>
              </a:solidFill>
            </a:endParaRPr>
          </a:p>
        </p:txBody>
      </p:sp>
      <p:grpSp>
        <p:nvGrpSpPr>
          <p:cNvPr id="214" name="Group 214"/>
          <p:cNvGrpSpPr/>
          <p:nvPr/>
        </p:nvGrpSpPr>
        <p:grpSpPr>
          <a:xfrm>
            <a:off x="2284266" y="3116015"/>
            <a:ext cx="4204673" cy="1407319"/>
            <a:chOff x="-2" y="210"/>
            <a:chExt cx="5606229" cy="1876424"/>
          </a:xfrm>
        </p:grpSpPr>
        <p:sp>
          <p:nvSpPr>
            <p:cNvPr id="170" name="Shape 170"/>
            <p:cNvSpPr/>
            <p:nvPr/>
          </p:nvSpPr>
          <p:spPr>
            <a:xfrm>
              <a:off x="2609784" y="615845"/>
              <a:ext cx="269656" cy="247939"/>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173" name="Group 173"/>
            <p:cNvGrpSpPr/>
            <p:nvPr/>
          </p:nvGrpSpPr>
          <p:grpSpPr>
            <a:xfrm>
              <a:off x="1949171" y="14908"/>
              <a:ext cx="791748" cy="728764"/>
              <a:chOff x="-21" y="-19"/>
              <a:chExt cx="791747" cy="728763"/>
            </a:xfrm>
          </p:grpSpPr>
          <p:sp>
            <p:nvSpPr>
              <p:cNvPr id="171" name="Shape 171"/>
              <p:cNvSpPr/>
              <p:nvPr/>
            </p:nvSpPr>
            <p:spPr>
              <a:xfrm>
                <a:off x="-21" y="-19"/>
                <a:ext cx="791687" cy="728763"/>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5"/>
                      <a:pt x="20639" y="12954"/>
                      <a:pt x="16797" y="16797"/>
                    </a:cubicBezTo>
                    <a:cubicBezTo>
                      <a:pt x="12954" y="20640"/>
                      <a:pt x="6724" y="20640"/>
                      <a:pt x="2881" y="16797"/>
                    </a:cubicBezTo>
                    <a:cubicBezTo>
                      <a:pt x="-961" y="12954"/>
                      <a:pt x="-961" y="6725"/>
                      <a:pt x="2881" y="2882"/>
                    </a:cubicBezTo>
                    <a:cubicBezTo>
                      <a:pt x="6724" y="-960"/>
                      <a:pt x="12954" y="-960"/>
                      <a:pt x="16797" y="2882"/>
                    </a:cubicBezTo>
                  </a:path>
                </a:pathLst>
              </a:custGeom>
              <a:solidFill>
                <a:srgbClr val="C4BD97"/>
              </a:solidFill>
              <a:ln w="25400" cap="flat">
                <a:solidFill>
                  <a:srgbClr val="000000"/>
                </a:solidFill>
                <a:prstDash val="solid"/>
                <a:round/>
              </a:ln>
              <a:effectLst/>
            </p:spPr>
            <p:txBody>
              <a:bodyPr wrap="square" lIns="0" tIns="0" rIns="0" bIns="0" numCol="1" anchor="ctr">
                <a:noAutofit/>
              </a:bodyPr>
              <a:lstStyle/>
              <a:p>
                <a:pPr algn="ctr" defTabSz="685800">
                  <a:defRPr sz="2800">
                    <a:latin typeface="Gill Sans"/>
                    <a:ea typeface="Gill Sans"/>
                    <a:cs typeface="Gill Sans"/>
                    <a:sym typeface="Gill Sans"/>
                  </a:defRPr>
                </a:pPr>
                <a:endParaRPr sz="2100"/>
              </a:p>
            </p:txBody>
          </p:sp>
          <p:sp>
            <p:nvSpPr>
              <p:cNvPr id="172" name="Shape 172"/>
              <p:cNvSpPr/>
              <p:nvPr/>
            </p:nvSpPr>
            <p:spPr>
              <a:xfrm>
                <a:off x="0" y="233581"/>
                <a:ext cx="791726" cy="26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spAutoFit/>
              </a:bodyPr>
              <a:lstStyle>
                <a:lvl1pPr algn="ctr" defTabSz="914400">
                  <a:defRPr sz="1200" b="1">
                    <a:latin typeface="Helvetica Neue"/>
                    <a:ea typeface="Helvetica Neue"/>
                    <a:cs typeface="Helvetica Neue"/>
                    <a:sym typeface="Helvetica Neue"/>
                  </a:defRPr>
                </a:lvl1pPr>
              </a:lstStyle>
              <a:p>
                <a:pPr lvl="0">
                  <a:defRPr sz="1800" b="0"/>
                </a:pPr>
                <a:r>
                  <a:rPr sz="900"/>
                  <a:t>Reduce</a:t>
                </a:r>
              </a:p>
            </p:txBody>
          </p:sp>
        </p:grpSp>
        <p:grpSp>
          <p:nvGrpSpPr>
            <p:cNvPr id="176" name="Group 176"/>
            <p:cNvGrpSpPr/>
            <p:nvPr/>
          </p:nvGrpSpPr>
          <p:grpSpPr>
            <a:xfrm>
              <a:off x="2873002" y="582525"/>
              <a:ext cx="791750" cy="728764"/>
              <a:chOff x="-21" y="-19"/>
              <a:chExt cx="791749" cy="728763"/>
            </a:xfrm>
          </p:grpSpPr>
          <p:sp>
            <p:nvSpPr>
              <p:cNvPr id="174" name="Shape 174"/>
              <p:cNvSpPr/>
              <p:nvPr/>
            </p:nvSpPr>
            <p:spPr>
              <a:xfrm>
                <a:off x="-21" y="-19"/>
                <a:ext cx="791688" cy="728763"/>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5"/>
                      <a:pt x="20639" y="12954"/>
                      <a:pt x="16797" y="16797"/>
                    </a:cubicBezTo>
                    <a:cubicBezTo>
                      <a:pt x="12954" y="20640"/>
                      <a:pt x="6724" y="20640"/>
                      <a:pt x="2881" y="16797"/>
                    </a:cubicBezTo>
                    <a:cubicBezTo>
                      <a:pt x="-961" y="12954"/>
                      <a:pt x="-961" y="6725"/>
                      <a:pt x="2881" y="2882"/>
                    </a:cubicBezTo>
                    <a:cubicBezTo>
                      <a:pt x="6724" y="-960"/>
                      <a:pt x="12954" y="-960"/>
                      <a:pt x="16797" y="2882"/>
                    </a:cubicBezTo>
                  </a:path>
                </a:pathLst>
              </a:custGeom>
              <a:solidFill>
                <a:srgbClr val="93CDDD"/>
              </a:solidFill>
              <a:ln w="25400" cap="flat">
                <a:solidFill>
                  <a:srgbClr val="000000"/>
                </a:solidFill>
                <a:prstDash val="solid"/>
                <a:round/>
              </a:ln>
              <a:effectLst/>
            </p:spPr>
            <p:txBody>
              <a:bodyPr wrap="square" lIns="0" tIns="0" rIns="0" bIns="0" numCol="1" anchor="ctr">
                <a:noAutofit/>
              </a:bodyPr>
              <a:lstStyle/>
              <a:p>
                <a:pPr algn="ctr" defTabSz="685800">
                  <a:defRPr sz="2800">
                    <a:latin typeface="Gill Sans"/>
                    <a:ea typeface="Gill Sans"/>
                    <a:cs typeface="Gill Sans"/>
                    <a:sym typeface="Gill Sans"/>
                  </a:defRPr>
                </a:pPr>
                <a:endParaRPr sz="2100"/>
              </a:p>
            </p:txBody>
          </p:sp>
          <p:sp>
            <p:nvSpPr>
              <p:cNvPr id="175" name="Shape 175"/>
              <p:cNvSpPr/>
              <p:nvPr/>
            </p:nvSpPr>
            <p:spPr>
              <a:xfrm>
                <a:off x="-1" y="233581"/>
                <a:ext cx="791729" cy="26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spAutoFit/>
              </a:bodyPr>
              <a:lstStyle>
                <a:lvl1pPr algn="ctr" defTabSz="914400">
                  <a:defRPr sz="1200" b="1">
                    <a:latin typeface="Helvetica Neue"/>
                    <a:ea typeface="Helvetica Neue"/>
                    <a:cs typeface="Helvetica Neue"/>
                    <a:sym typeface="Helvetica Neue"/>
                  </a:defRPr>
                </a:lvl1pPr>
              </a:lstStyle>
              <a:p>
                <a:pPr lvl="0">
                  <a:defRPr sz="1800" b="0"/>
                </a:pPr>
                <a:r>
                  <a:rPr sz="900"/>
                  <a:t>Join</a:t>
                </a:r>
              </a:p>
            </p:txBody>
          </p:sp>
        </p:grpSp>
        <p:grpSp>
          <p:nvGrpSpPr>
            <p:cNvPr id="179" name="Group 179"/>
            <p:cNvGrpSpPr/>
            <p:nvPr/>
          </p:nvGrpSpPr>
          <p:grpSpPr>
            <a:xfrm>
              <a:off x="1949171" y="1142927"/>
              <a:ext cx="791748" cy="728764"/>
              <a:chOff x="-21" y="-19"/>
              <a:chExt cx="791747" cy="728763"/>
            </a:xfrm>
          </p:grpSpPr>
          <p:sp>
            <p:nvSpPr>
              <p:cNvPr id="177" name="Shape 177"/>
              <p:cNvSpPr/>
              <p:nvPr/>
            </p:nvSpPr>
            <p:spPr>
              <a:xfrm>
                <a:off x="-21" y="-19"/>
                <a:ext cx="791687" cy="728763"/>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5"/>
                      <a:pt x="20639" y="12954"/>
                      <a:pt x="16797" y="16797"/>
                    </a:cubicBezTo>
                    <a:cubicBezTo>
                      <a:pt x="12954" y="20640"/>
                      <a:pt x="6724" y="20640"/>
                      <a:pt x="2881" y="16797"/>
                    </a:cubicBezTo>
                    <a:cubicBezTo>
                      <a:pt x="-961" y="12954"/>
                      <a:pt x="-961" y="6725"/>
                      <a:pt x="2881" y="2882"/>
                    </a:cubicBezTo>
                    <a:cubicBezTo>
                      <a:pt x="6724" y="-960"/>
                      <a:pt x="12954" y="-960"/>
                      <a:pt x="16797" y="2882"/>
                    </a:cubicBezTo>
                  </a:path>
                </a:pathLst>
              </a:custGeom>
              <a:solidFill>
                <a:srgbClr val="D99694"/>
              </a:solidFill>
              <a:ln w="25400" cap="flat">
                <a:solidFill>
                  <a:srgbClr val="000000"/>
                </a:solidFill>
                <a:prstDash val="solid"/>
                <a:round/>
              </a:ln>
              <a:effectLst/>
            </p:spPr>
            <p:txBody>
              <a:bodyPr wrap="square" lIns="0" tIns="0" rIns="0" bIns="0" numCol="1" anchor="ctr">
                <a:noAutofit/>
              </a:bodyPr>
              <a:lstStyle/>
              <a:p>
                <a:pPr algn="ctr" defTabSz="685800">
                  <a:defRPr sz="2800">
                    <a:latin typeface="Gill Sans"/>
                    <a:ea typeface="Gill Sans"/>
                    <a:cs typeface="Gill Sans"/>
                    <a:sym typeface="Gill Sans"/>
                  </a:defRPr>
                </a:pPr>
                <a:endParaRPr sz="2100"/>
              </a:p>
            </p:txBody>
          </p:sp>
          <p:sp>
            <p:nvSpPr>
              <p:cNvPr id="178" name="Shape 178"/>
              <p:cNvSpPr/>
              <p:nvPr/>
            </p:nvSpPr>
            <p:spPr>
              <a:xfrm>
                <a:off x="0" y="233581"/>
                <a:ext cx="791726" cy="26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spAutoFit/>
              </a:bodyPr>
              <a:lstStyle>
                <a:lvl1pPr algn="ctr" defTabSz="914400">
                  <a:defRPr sz="1200" b="1">
                    <a:latin typeface="Helvetica Neue"/>
                    <a:ea typeface="Helvetica Neue"/>
                    <a:cs typeface="Helvetica Neue"/>
                    <a:sym typeface="Helvetica Neue"/>
                  </a:defRPr>
                </a:lvl1pPr>
              </a:lstStyle>
              <a:p>
                <a:pPr lvl="0">
                  <a:defRPr sz="1800" b="0"/>
                </a:pPr>
                <a:r>
                  <a:rPr sz="900"/>
                  <a:t>Map</a:t>
                </a:r>
              </a:p>
            </p:txBody>
          </p:sp>
        </p:grpSp>
        <p:grpSp>
          <p:nvGrpSpPr>
            <p:cNvPr id="182" name="Group 182"/>
            <p:cNvGrpSpPr/>
            <p:nvPr/>
          </p:nvGrpSpPr>
          <p:grpSpPr>
            <a:xfrm>
              <a:off x="3920750" y="582525"/>
              <a:ext cx="791750" cy="728764"/>
              <a:chOff x="-21" y="-19"/>
              <a:chExt cx="791749" cy="728763"/>
            </a:xfrm>
          </p:grpSpPr>
          <p:sp>
            <p:nvSpPr>
              <p:cNvPr id="180" name="Shape 180"/>
              <p:cNvSpPr/>
              <p:nvPr/>
            </p:nvSpPr>
            <p:spPr>
              <a:xfrm>
                <a:off x="-21" y="-19"/>
                <a:ext cx="791688" cy="728763"/>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5"/>
                      <a:pt x="20639" y="12954"/>
                      <a:pt x="16797" y="16797"/>
                    </a:cubicBezTo>
                    <a:cubicBezTo>
                      <a:pt x="12954" y="20640"/>
                      <a:pt x="6724" y="20640"/>
                      <a:pt x="2881" y="16797"/>
                    </a:cubicBezTo>
                    <a:cubicBezTo>
                      <a:pt x="-961" y="12954"/>
                      <a:pt x="-961" y="6725"/>
                      <a:pt x="2881" y="2882"/>
                    </a:cubicBezTo>
                    <a:cubicBezTo>
                      <a:pt x="6724" y="-960"/>
                      <a:pt x="12954" y="-960"/>
                      <a:pt x="16797" y="2882"/>
                    </a:cubicBezTo>
                  </a:path>
                </a:pathLst>
              </a:custGeom>
              <a:solidFill>
                <a:srgbClr val="C4BD97"/>
              </a:solidFill>
              <a:ln w="25400" cap="flat">
                <a:solidFill>
                  <a:srgbClr val="000000"/>
                </a:solidFill>
                <a:prstDash val="solid"/>
                <a:round/>
              </a:ln>
              <a:effectLst/>
            </p:spPr>
            <p:txBody>
              <a:bodyPr wrap="square" lIns="0" tIns="0" rIns="0" bIns="0" numCol="1" anchor="ctr">
                <a:noAutofit/>
              </a:bodyPr>
              <a:lstStyle/>
              <a:p>
                <a:pPr algn="ctr" defTabSz="685800">
                  <a:defRPr sz="2800">
                    <a:latin typeface="Gill Sans"/>
                    <a:ea typeface="Gill Sans"/>
                    <a:cs typeface="Gill Sans"/>
                    <a:sym typeface="Gill Sans"/>
                  </a:defRPr>
                </a:pPr>
                <a:endParaRPr sz="2100"/>
              </a:p>
            </p:txBody>
          </p:sp>
          <p:sp>
            <p:nvSpPr>
              <p:cNvPr id="181" name="Shape 181"/>
              <p:cNvSpPr/>
              <p:nvPr/>
            </p:nvSpPr>
            <p:spPr>
              <a:xfrm>
                <a:off x="-1" y="233581"/>
                <a:ext cx="791729" cy="26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spAutoFit/>
              </a:bodyPr>
              <a:lstStyle>
                <a:lvl1pPr algn="ctr" defTabSz="914400">
                  <a:defRPr sz="1200" b="1">
                    <a:latin typeface="Helvetica Neue"/>
                    <a:ea typeface="Helvetica Neue"/>
                    <a:cs typeface="Helvetica Neue"/>
                    <a:sym typeface="Helvetica Neue"/>
                  </a:defRPr>
                </a:lvl1pPr>
              </a:lstStyle>
              <a:p>
                <a:pPr lvl="0">
                  <a:defRPr sz="1800" b="0"/>
                </a:pPr>
                <a:r>
                  <a:rPr sz="900"/>
                  <a:t>Reduce</a:t>
                </a:r>
              </a:p>
            </p:txBody>
          </p:sp>
        </p:grpSp>
        <p:grpSp>
          <p:nvGrpSpPr>
            <p:cNvPr id="185" name="Group 185"/>
            <p:cNvGrpSpPr/>
            <p:nvPr/>
          </p:nvGrpSpPr>
          <p:grpSpPr>
            <a:xfrm>
              <a:off x="884930" y="12877"/>
              <a:ext cx="791750" cy="728764"/>
              <a:chOff x="-21" y="-19"/>
              <a:chExt cx="791749" cy="728763"/>
            </a:xfrm>
          </p:grpSpPr>
          <p:sp>
            <p:nvSpPr>
              <p:cNvPr id="183" name="Shape 183"/>
              <p:cNvSpPr/>
              <p:nvPr/>
            </p:nvSpPr>
            <p:spPr>
              <a:xfrm>
                <a:off x="-21" y="-19"/>
                <a:ext cx="791688" cy="728763"/>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5"/>
                      <a:pt x="20639" y="12954"/>
                      <a:pt x="16797" y="16797"/>
                    </a:cubicBezTo>
                    <a:cubicBezTo>
                      <a:pt x="12954" y="20640"/>
                      <a:pt x="6724" y="20640"/>
                      <a:pt x="2881" y="16797"/>
                    </a:cubicBezTo>
                    <a:cubicBezTo>
                      <a:pt x="-961" y="12954"/>
                      <a:pt x="-961" y="6725"/>
                      <a:pt x="2881" y="2882"/>
                    </a:cubicBezTo>
                    <a:cubicBezTo>
                      <a:pt x="6724" y="-960"/>
                      <a:pt x="12954" y="-960"/>
                      <a:pt x="16797" y="2882"/>
                    </a:cubicBezTo>
                  </a:path>
                </a:pathLst>
              </a:custGeom>
              <a:solidFill>
                <a:srgbClr val="D99694"/>
              </a:solidFill>
              <a:ln w="25400" cap="flat">
                <a:solidFill>
                  <a:srgbClr val="000000"/>
                </a:solidFill>
                <a:prstDash val="solid"/>
                <a:round/>
              </a:ln>
              <a:effectLst/>
            </p:spPr>
            <p:txBody>
              <a:bodyPr wrap="square" lIns="0" tIns="0" rIns="0" bIns="0" numCol="1" anchor="ctr">
                <a:noAutofit/>
              </a:bodyPr>
              <a:lstStyle/>
              <a:p>
                <a:pPr algn="ctr" defTabSz="685800">
                  <a:defRPr sz="2800">
                    <a:latin typeface="Gill Sans"/>
                    <a:ea typeface="Gill Sans"/>
                    <a:cs typeface="Gill Sans"/>
                    <a:sym typeface="Gill Sans"/>
                  </a:defRPr>
                </a:pPr>
                <a:endParaRPr sz="2100"/>
              </a:p>
            </p:txBody>
          </p:sp>
          <p:sp>
            <p:nvSpPr>
              <p:cNvPr id="184" name="Shape 184"/>
              <p:cNvSpPr/>
              <p:nvPr/>
            </p:nvSpPr>
            <p:spPr>
              <a:xfrm>
                <a:off x="-1" y="233581"/>
                <a:ext cx="791729" cy="26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spAutoFit/>
              </a:bodyPr>
              <a:lstStyle>
                <a:lvl1pPr algn="ctr" defTabSz="914400">
                  <a:defRPr sz="1200" b="1">
                    <a:latin typeface="Helvetica Neue"/>
                    <a:ea typeface="Helvetica Neue"/>
                    <a:cs typeface="Helvetica Neue"/>
                    <a:sym typeface="Helvetica Neue"/>
                  </a:defRPr>
                </a:lvl1pPr>
              </a:lstStyle>
              <a:p>
                <a:pPr lvl="0">
                  <a:defRPr sz="1800" b="0"/>
                </a:pPr>
                <a:r>
                  <a:rPr sz="900"/>
                  <a:t>Map</a:t>
                </a:r>
              </a:p>
            </p:txBody>
          </p:sp>
        </p:grpSp>
        <p:sp>
          <p:nvSpPr>
            <p:cNvPr id="186" name="Shape 186"/>
            <p:cNvSpPr/>
            <p:nvPr/>
          </p:nvSpPr>
          <p:spPr>
            <a:xfrm>
              <a:off x="3259424" y="292448"/>
              <a:ext cx="1066226" cy="1"/>
            </a:xfrm>
            <a:prstGeom prst="line">
              <a:avLst/>
            </a:prstGeom>
            <a:noFill/>
            <a:ln w="38100" cap="flat">
              <a:solidFill>
                <a:srgbClr val="000000"/>
              </a:solidFill>
              <a:prstDash val="solid"/>
              <a:roun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187" name="Shape 187"/>
            <p:cNvSpPr/>
            <p:nvPr/>
          </p:nvSpPr>
          <p:spPr>
            <a:xfrm flipV="1">
              <a:off x="3269301" y="287500"/>
              <a:ext cx="1" cy="286688"/>
            </a:xfrm>
            <a:prstGeom prst="line">
              <a:avLst/>
            </a:prstGeom>
            <a:noFill/>
            <a:ln w="38100" cap="flat">
              <a:solidFill>
                <a:srgbClr val="000000"/>
              </a:solidFill>
              <a:prstDash val="solid"/>
              <a:round/>
              <a:headEnd type="stealth"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188" name="Shape 188"/>
            <p:cNvSpPr/>
            <p:nvPr/>
          </p:nvSpPr>
          <p:spPr>
            <a:xfrm flipV="1">
              <a:off x="4310804" y="289452"/>
              <a:ext cx="1" cy="286688"/>
            </a:xfrm>
            <a:prstGeom prst="line">
              <a:avLst/>
            </a:prstGeom>
            <a:noFill/>
            <a:ln w="38100" cap="flat">
              <a:solidFill>
                <a:srgbClr val="000000"/>
              </a:solidFill>
              <a:prstDash val="solid"/>
              <a:roun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189" name="Shape 189"/>
            <p:cNvSpPr/>
            <p:nvPr/>
          </p:nvSpPr>
          <p:spPr>
            <a:xfrm>
              <a:off x="625455" y="374547"/>
              <a:ext cx="260385" cy="1"/>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190" name="Shape 190"/>
            <p:cNvSpPr/>
            <p:nvPr/>
          </p:nvSpPr>
          <p:spPr>
            <a:xfrm>
              <a:off x="3418820" y="210"/>
              <a:ext cx="752728" cy="287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914400">
                <a:defRPr sz="1200" b="1">
                  <a:latin typeface="Helvetica Neue"/>
                  <a:ea typeface="Helvetica Neue"/>
                  <a:cs typeface="Helvetica Neue"/>
                  <a:sym typeface="Helvetica Neue"/>
                </a:defRPr>
              </a:lvl1pPr>
            </a:lstStyle>
            <a:p>
              <a:pPr lvl="0">
                <a:defRPr sz="1800" b="0"/>
              </a:pPr>
              <a:r>
                <a:rPr sz="900"/>
                <a:t>Iterate</a:t>
              </a:r>
            </a:p>
          </p:txBody>
        </p:sp>
        <p:sp>
          <p:nvSpPr>
            <p:cNvPr id="191" name="Shape 191"/>
            <p:cNvSpPr/>
            <p:nvPr/>
          </p:nvSpPr>
          <p:spPr>
            <a:xfrm flipV="1">
              <a:off x="2599304" y="985313"/>
              <a:ext cx="269656" cy="247939"/>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192" name="Shape 192"/>
            <p:cNvSpPr/>
            <p:nvPr/>
          </p:nvSpPr>
          <p:spPr>
            <a:xfrm>
              <a:off x="1685124" y="381640"/>
              <a:ext cx="260385" cy="1"/>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193" name="Shape 193"/>
            <p:cNvSpPr/>
            <p:nvPr/>
          </p:nvSpPr>
          <p:spPr>
            <a:xfrm>
              <a:off x="3654768" y="947105"/>
              <a:ext cx="260385" cy="1"/>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199" name="Group 199"/>
            <p:cNvGrpSpPr/>
            <p:nvPr/>
          </p:nvGrpSpPr>
          <p:grpSpPr>
            <a:xfrm>
              <a:off x="1066787" y="1153482"/>
              <a:ext cx="624857" cy="723152"/>
              <a:chOff x="-2" y="-1"/>
              <a:chExt cx="624856" cy="723150"/>
            </a:xfrm>
          </p:grpSpPr>
          <p:grpSp>
            <p:nvGrpSpPr>
              <p:cNvPr id="196" name="Group 196"/>
              <p:cNvGrpSpPr/>
              <p:nvPr/>
            </p:nvGrpSpPr>
            <p:grpSpPr>
              <a:xfrm>
                <a:off x="-2" y="0"/>
                <a:ext cx="624856" cy="723149"/>
                <a:chOff x="-1" y="0"/>
                <a:chExt cx="624854" cy="723148"/>
              </a:xfrm>
            </p:grpSpPr>
            <p:sp>
              <p:nvSpPr>
                <p:cNvPr id="194" name="Shape 194"/>
                <p:cNvSpPr/>
                <p:nvPr/>
              </p:nvSpPr>
              <p:spPr>
                <a:xfrm>
                  <a:off x="-1" y="0"/>
                  <a:ext cx="624854" cy="723148"/>
                </a:xfrm>
                <a:custGeom>
                  <a:avLst/>
                  <a:gdLst/>
                  <a:ahLst/>
                  <a:cxnLst>
                    <a:cxn ang="0">
                      <a:pos x="wd2" y="hd2"/>
                    </a:cxn>
                    <a:cxn ang="5400000">
                      <a:pos x="wd2" y="hd2"/>
                    </a:cxn>
                    <a:cxn ang="10800000">
                      <a:pos x="wd2" y="hd2"/>
                    </a:cxn>
                    <a:cxn ang="16200000">
                      <a:pos x="wd2" y="hd2"/>
                    </a:cxn>
                  </a:cxnLst>
                  <a:rect l="0" t="0" r="r" b="b"/>
                  <a:pathLst>
                    <a:path w="21600" h="21600" extrusionOk="0">
                      <a:moveTo>
                        <a:pt x="0" y="1954"/>
                      </a:moveTo>
                      <a:cubicBezTo>
                        <a:pt x="0" y="874"/>
                        <a:pt x="4835" y="0"/>
                        <a:pt x="10800" y="0"/>
                      </a:cubicBezTo>
                      <a:cubicBezTo>
                        <a:pt x="16764" y="0"/>
                        <a:pt x="21600" y="874"/>
                        <a:pt x="21600" y="1954"/>
                      </a:cubicBezTo>
                      <a:lnTo>
                        <a:pt x="21600" y="19646"/>
                      </a:lnTo>
                      <a:cubicBezTo>
                        <a:pt x="21600" y="20726"/>
                        <a:pt x="16764" y="21600"/>
                        <a:pt x="10800" y="21600"/>
                      </a:cubicBezTo>
                      <a:cubicBezTo>
                        <a:pt x="4835" y="21600"/>
                        <a:pt x="0" y="20726"/>
                        <a:pt x="0" y="19646"/>
                      </a:cubicBezTo>
                      <a:close/>
                    </a:path>
                  </a:pathLst>
                </a:custGeom>
                <a:solidFill>
                  <a:srgbClr val="D6D6D6"/>
                </a:solidFill>
                <a:ln w="19050" cap="flat">
                  <a:solidFill>
                    <a:srgbClr val="000000"/>
                  </a:solidFill>
                  <a:prstDash val="solid"/>
                  <a:round/>
                </a:ln>
                <a:effectLst/>
              </p:spPr>
              <p:txBody>
                <a:bodyPr wrap="square" lIns="0" tIns="0" rIns="0" bIns="0" numCol="1" anchor="ctr">
                  <a:noAutofit/>
                </a:bodyPr>
                <a:lstStyle/>
                <a:p>
                  <a:pPr algn="ctr" defTabSz="685800">
                    <a:defRPr sz="2800">
                      <a:latin typeface="Gill Sans"/>
                      <a:ea typeface="Gill Sans"/>
                      <a:cs typeface="Gill Sans"/>
                      <a:sym typeface="Gill Sans"/>
                    </a:defRPr>
                  </a:pPr>
                  <a:endParaRPr sz="2100"/>
                </a:p>
              </p:txBody>
            </p:sp>
            <p:sp>
              <p:nvSpPr>
                <p:cNvPr id="195" name="Shape 195"/>
                <p:cNvSpPr/>
                <p:nvPr/>
              </p:nvSpPr>
              <p:spPr>
                <a:xfrm>
                  <a:off x="-1" y="230786"/>
                  <a:ext cx="624854" cy="26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spAutoFit/>
                </a:bodyPr>
                <a:lstStyle>
                  <a:lvl1pPr algn="ctr" defTabSz="914400">
                    <a:defRPr sz="1200" b="1">
                      <a:latin typeface="Helvetica Neue"/>
                      <a:ea typeface="Helvetica Neue"/>
                      <a:cs typeface="Helvetica Neue"/>
                      <a:sym typeface="Helvetica Neue"/>
                    </a:defRPr>
                  </a:lvl1pPr>
                </a:lstStyle>
                <a:p>
                  <a:pPr lvl="0">
                    <a:defRPr sz="1800" b="0"/>
                  </a:pPr>
                  <a:r>
                    <a:rPr sz="900"/>
                    <a:t>Source</a:t>
                  </a:r>
                </a:p>
              </p:txBody>
            </p:sp>
          </p:grpSp>
          <p:sp>
            <p:nvSpPr>
              <p:cNvPr id="197" name="Shape 197"/>
              <p:cNvSpPr/>
              <p:nvPr/>
            </p:nvSpPr>
            <p:spPr>
              <a:xfrm>
                <a:off x="-1" y="-1"/>
                <a:ext cx="624854" cy="13085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4" y="0"/>
                      <a:pt x="21600" y="4835"/>
                      <a:pt x="21600" y="10800"/>
                    </a:cubicBezTo>
                    <a:cubicBezTo>
                      <a:pt x="21600" y="16765"/>
                      <a:pt x="16764" y="21600"/>
                      <a:pt x="10800" y="21600"/>
                    </a:cubicBezTo>
                    <a:cubicBezTo>
                      <a:pt x="4835" y="21600"/>
                      <a:pt x="0" y="16765"/>
                      <a:pt x="0" y="10800"/>
                    </a:cubicBezTo>
                    <a:close/>
                  </a:path>
                </a:pathLst>
              </a:custGeom>
              <a:solidFill>
                <a:srgbClr val="FFFFFF">
                  <a:alpha val="39999"/>
                </a:srgbClr>
              </a:solidFill>
              <a:ln w="12700" cap="flat">
                <a:noFill/>
                <a:miter lim="400000"/>
              </a:ln>
              <a:effectLst/>
            </p:spPr>
            <p:txBody>
              <a:bodyPr wrap="square" lIns="0" tIns="0" rIns="0" bIns="0" numCol="1" anchor="t">
                <a:noAutofit/>
              </a:bodyPr>
              <a:lstStyle/>
              <a:p>
                <a:pPr defTabSz="685800">
                  <a:defRPr sz="1000">
                    <a:latin typeface="Arial"/>
                    <a:ea typeface="Arial"/>
                    <a:cs typeface="Arial"/>
                    <a:sym typeface="Arial"/>
                  </a:defRPr>
                </a:pPr>
                <a:endParaRPr sz="750"/>
              </a:p>
            </p:txBody>
          </p:sp>
          <p:sp>
            <p:nvSpPr>
              <p:cNvPr id="198" name="Shape 198"/>
              <p:cNvSpPr/>
              <p:nvPr/>
            </p:nvSpPr>
            <p:spPr>
              <a:xfrm>
                <a:off x="-1" y="0"/>
                <a:ext cx="624854" cy="723148"/>
              </a:xfrm>
              <a:custGeom>
                <a:avLst/>
                <a:gdLst/>
                <a:ahLst/>
                <a:cxnLst>
                  <a:cxn ang="0">
                    <a:pos x="wd2" y="hd2"/>
                  </a:cxn>
                  <a:cxn ang="5400000">
                    <a:pos x="wd2" y="hd2"/>
                  </a:cxn>
                  <a:cxn ang="10800000">
                    <a:pos x="wd2" y="hd2"/>
                  </a:cxn>
                  <a:cxn ang="16200000">
                    <a:pos x="wd2" y="hd2"/>
                  </a:cxn>
                </a:cxnLst>
                <a:rect l="0" t="0" r="r" b="b"/>
                <a:pathLst>
                  <a:path w="21600" h="21600" extrusionOk="0">
                    <a:moveTo>
                      <a:pt x="21600" y="1954"/>
                    </a:moveTo>
                    <a:cubicBezTo>
                      <a:pt x="21600" y="3033"/>
                      <a:pt x="16764" y="3908"/>
                      <a:pt x="10800" y="3908"/>
                    </a:cubicBezTo>
                    <a:cubicBezTo>
                      <a:pt x="4835" y="3908"/>
                      <a:pt x="0" y="3033"/>
                      <a:pt x="0" y="1954"/>
                    </a:cubicBezTo>
                    <a:cubicBezTo>
                      <a:pt x="0" y="874"/>
                      <a:pt x="4835" y="0"/>
                      <a:pt x="10800" y="0"/>
                    </a:cubicBezTo>
                    <a:cubicBezTo>
                      <a:pt x="16764" y="0"/>
                      <a:pt x="21600" y="874"/>
                      <a:pt x="21600" y="1954"/>
                    </a:cubicBezTo>
                    <a:lnTo>
                      <a:pt x="21600" y="19646"/>
                    </a:lnTo>
                    <a:cubicBezTo>
                      <a:pt x="21600" y="20726"/>
                      <a:pt x="16764" y="21600"/>
                      <a:pt x="10800" y="21600"/>
                    </a:cubicBezTo>
                    <a:cubicBezTo>
                      <a:pt x="4835" y="21600"/>
                      <a:pt x="0" y="20726"/>
                      <a:pt x="0" y="19646"/>
                    </a:cubicBezTo>
                    <a:lnTo>
                      <a:pt x="0" y="1954"/>
                    </a:lnTo>
                  </a:path>
                </a:pathLst>
              </a:custGeom>
              <a:noFill/>
              <a:ln w="19050" cap="flat">
                <a:solidFill>
                  <a:srgbClr val="797979"/>
                </a:solidFill>
                <a:prstDash val="solid"/>
                <a:round/>
              </a:ln>
              <a:effectLst/>
            </p:spPr>
            <p:txBody>
              <a:bodyPr wrap="square" lIns="0" tIns="0" rIns="0" bIns="0" numCol="1" anchor="t">
                <a:noAutofit/>
              </a:bodyPr>
              <a:lstStyle/>
              <a:p>
                <a:pPr defTabSz="685800">
                  <a:defRPr sz="1000">
                    <a:latin typeface="Arial"/>
                    <a:ea typeface="Arial"/>
                    <a:cs typeface="Arial"/>
                    <a:sym typeface="Arial"/>
                  </a:defRPr>
                </a:pPr>
                <a:endParaRPr sz="750"/>
              </a:p>
            </p:txBody>
          </p:sp>
        </p:grpSp>
        <p:sp>
          <p:nvSpPr>
            <p:cNvPr id="200" name="Shape 200"/>
            <p:cNvSpPr/>
            <p:nvPr/>
          </p:nvSpPr>
          <p:spPr>
            <a:xfrm>
              <a:off x="1685124" y="1512570"/>
              <a:ext cx="260385" cy="1"/>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sp>
          <p:nvSpPr>
            <p:cNvPr id="201" name="Shape 201"/>
            <p:cNvSpPr/>
            <p:nvPr/>
          </p:nvSpPr>
          <p:spPr>
            <a:xfrm>
              <a:off x="4715431" y="947105"/>
              <a:ext cx="260385" cy="1"/>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lvl="0">
                <a:defRPr sz="1200">
                  <a:latin typeface="+mn-lt"/>
                  <a:ea typeface="+mn-ea"/>
                  <a:cs typeface="+mn-cs"/>
                  <a:sym typeface="Helvetica"/>
                </a:defRPr>
              </a:pPr>
              <a:endParaRPr sz="900"/>
            </a:p>
          </p:txBody>
        </p:sp>
        <p:grpSp>
          <p:nvGrpSpPr>
            <p:cNvPr id="207" name="Group 207"/>
            <p:cNvGrpSpPr/>
            <p:nvPr/>
          </p:nvGrpSpPr>
          <p:grpSpPr>
            <a:xfrm>
              <a:off x="4981371" y="588018"/>
              <a:ext cx="624856" cy="723152"/>
              <a:chOff x="-2" y="-1"/>
              <a:chExt cx="624855" cy="723150"/>
            </a:xfrm>
          </p:grpSpPr>
          <p:grpSp>
            <p:nvGrpSpPr>
              <p:cNvPr id="204" name="Group 204"/>
              <p:cNvGrpSpPr/>
              <p:nvPr/>
            </p:nvGrpSpPr>
            <p:grpSpPr>
              <a:xfrm>
                <a:off x="-2" y="0"/>
                <a:ext cx="624855" cy="723149"/>
                <a:chOff x="-1" y="0"/>
                <a:chExt cx="624853" cy="723148"/>
              </a:xfrm>
            </p:grpSpPr>
            <p:sp>
              <p:nvSpPr>
                <p:cNvPr id="202" name="Shape 202"/>
                <p:cNvSpPr/>
                <p:nvPr/>
              </p:nvSpPr>
              <p:spPr>
                <a:xfrm>
                  <a:off x="-1" y="0"/>
                  <a:ext cx="624853" cy="723148"/>
                </a:xfrm>
                <a:custGeom>
                  <a:avLst/>
                  <a:gdLst/>
                  <a:ahLst/>
                  <a:cxnLst>
                    <a:cxn ang="0">
                      <a:pos x="wd2" y="hd2"/>
                    </a:cxn>
                    <a:cxn ang="5400000">
                      <a:pos x="wd2" y="hd2"/>
                    </a:cxn>
                    <a:cxn ang="10800000">
                      <a:pos x="wd2" y="hd2"/>
                    </a:cxn>
                    <a:cxn ang="16200000">
                      <a:pos x="wd2" y="hd2"/>
                    </a:cxn>
                  </a:cxnLst>
                  <a:rect l="0" t="0" r="r" b="b"/>
                  <a:pathLst>
                    <a:path w="21600" h="21600" extrusionOk="0">
                      <a:moveTo>
                        <a:pt x="0" y="1954"/>
                      </a:moveTo>
                      <a:cubicBezTo>
                        <a:pt x="0" y="874"/>
                        <a:pt x="4835" y="0"/>
                        <a:pt x="10800" y="0"/>
                      </a:cubicBezTo>
                      <a:cubicBezTo>
                        <a:pt x="16764" y="0"/>
                        <a:pt x="21600" y="874"/>
                        <a:pt x="21600" y="1954"/>
                      </a:cubicBezTo>
                      <a:lnTo>
                        <a:pt x="21600" y="19646"/>
                      </a:lnTo>
                      <a:cubicBezTo>
                        <a:pt x="21600" y="20726"/>
                        <a:pt x="16764" y="21600"/>
                        <a:pt x="10800" y="21600"/>
                      </a:cubicBezTo>
                      <a:cubicBezTo>
                        <a:pt x="4835" y="21600"/>
                        <a:pt x="0" y="20726"/>
                        <a:pt x="0" y="19646"/>
                      </a:cubicBezTo>
                      <a:close/>
                    </a:path>
                  </a:pathLst>
                </a:custGeom>
                <a:solidFill>
                  <a:srgbClr val="D6D6D6"/>
                </a:solidFill>
                <a:ln w="19050" cap="flat">
                  <a:solidFill>
                    <a:srgbClr val="000000"/>
                  </a:solidFill>
                  <a:prstDash val="solid"/>
                  <a:round/>
                </a:ln>
                <a:effectLst/>
              </p:spPr>
              <p:txBody>
                <a:bodyPr wrap="square" lIns="0" tIns="0" rIns="0" bIns="0" numCol="1" anchor="ctr">
                  <a:noAutofit/>
                </a:bodyPr>
                <a:lstStyle/>
                <a:p>
                  <a:pPr algn="ctr" defTabSz="685800">
                    <a:defRPr sz="2800">
                      <a:latin typeface="Gill Sans"/>
                      <a:ea typeface="Gill Sans"/>
                      <a:cs typeface="Gill Sans"/>
                      <a:sym typeface="Gill Sans"/>
                    </a:defRPr>
                  </a:pPr>
                  <a:endParaRPr sz="2100"/>
                </a:p>
              </p:txBody>
            </p:sp>
            <p:sp>
              <p:nvSpPr>
                <p:cNvPr id="203" name="Shape 203"/>
                <p:cNvSpPr/>
                <p:nvPr/>
              </p:nvSpPr>
              <p:spPr>
                <a:xfrm>
                  <a:off x="-1" y="230786"/>
                  <a:ext cx="624853" cy="26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spAutoFit/>
                </a:bodyPr>
                <a:lstStyle>
                  <a:lvl1pPr algn="ctr" defTabSz="914400">
                    <a:defRPr sz="1200" b="1">
                      <a:latin typeface="Helvetica Neue"/>
                      <a:ea typeface="Helvetica Neue"/>
                      <a:cs typeface="Helvetica Neue"/>
                      <a:sym typeface="Helvetica Neue"/>
                    </a:defRPr>
                  </a:lvl1pPr>
                </a:lstStyle>
                <a:p>
                  <a:pPr lvl="0">
                    <a:defRPr sz="1800" b="0"/>
                  </a:pPr>
                  <a:r>
                    <a:rPr sz="900"/>
                    <a:t>Sink</a:t>
                  </a:r>
                </a:p>
              </p:txBody>
            </p:sp>
          </p:grpSp>
          <p:sp>
            <p:nvSpPr>
              <p:cNvPr id="205" name="Shape 205"/>
              <p:cNvSpPr/>
              <p:nvPr/>
            </p:nvSpPr>
            <p:spPr>
              <a:xfrm>
                <a:off x="-1" y="-1"/>
                <a:ext cx="624853" cy="13085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4" y="0"/>
                      <a:pt x="21600" y="4835"/>
                      <a:pt x="21600" y="10800"/>
                    </a:cubicBezTo>
                    <a:cubicBezTo>
                      <a:pt x="21600" y="16765"/>
                      <a:pt x="16764" y="21600"/>
                      <a:pt x="10800" y="21600"/>
                    </a:cubicBezTo>
                    <a:cubicBezTo>
                      <a:pt x="4835" y="21600"/>
                      <a:pt x="0" y="16765"/>
                      <a:pt x="0" y="10800"/>
                    </a:cubicBezTo>
                    <a:close/>
                  </a:path>
                </a:pathLst>
              </a:custGeom>
              <a:solidFill>
                <a:srgbClr val="FFFFFF">
                  <a:alpha val="39999"/>
                </a:srgbClr>
              </a:solidFill>
              <a:ln w="12700" cap="flat">
                <a:noFill/>
                <a:miter lim="400000"/>
              </a:ln>
              <a:effectLst/>
            </p:spPr>
            <p:txBody>
              <a:bodyPr wrap="square" lIns="0" tIns="0" rIns="0" bIns="0" numCol="1" anchor="t">
                <a:noAutofit/>
              </a:bodyPr>
              <a:lstStyle/>
              <a:p>
                <a:pPr defTabSz="685800">
                  <a:defRPr sz="1000">
                    <a:latin typeface="Arial"/>
                    <a:ea typeface="Arial"/>
                    <a:cs typeface="Arial"/>
                    <a:sym typeface="Arial"/>
                  </a:defRPr>
                </a:pPr>
                <a:endParaRPr sz="750"/>
              </a:p>
            </p:txBody>
          </p:sp>
          <p:sp>
            <p:nvSpPr>
              <p:cNvPr id="206" name="Shape 206"/>
              <p:cNvSpPr/>
              <p:nvPr/>
            </p:nvSpPr>
            <p:spPr>
              <a:xfrm>
                <a:off x="-1" y="0"/>
                <a:ext cx="624853" cy="723148"/>
              </a:xfrm>
              <a:custGeom>
                <a:avLst/>
                <a:gdLst/>
                <a:ahLst/>
                <a:cxnLst>
                  <a:cxn ang="0">
                    <a:pos x="wd2" y="hd2"/>
                  </a:cxn>
                  <a:cxn ang="5400000">
                    <a:pos x="wd2" y="hd2"/>
                  </a:cxn>
                  <a:cxn ang="10800000">
                    <a:pos x="wd2" y="hd2"/>
                  </a:cxn>
                  <a:cxn ang="16200000">
                    <a:pos x="wd2" y="hd2"/>
                  </a:cxn>
                </a:cxnLst>
                <a:rect l="0" t="0" r="r" b="b"/>
                <a:pathLst>
                  <a:path w="21600" h="21600" extrusionOk="0">
                    <a:moveTo>
                      <a:pt x="21600" y="1954"/>
                    </a:moveTo>
                    <a:cubicBezTo>
                      <a:pt x="21600" y="3033"/>
                      <a:pt x="16764" y="3908"/>
                      <a:pt x="10800" y="3908"/>
                    </a:cubicBezTo>
                    <a:cubicBezTo>
                      <a:pt x="4835" y="3908"/>
                      <a:pt x="0" y="3033"/>
                      <a:pt x="0" y="1954"/>
                    </a:cubicBezTo>
                    <a:cubicBezTo>
                      <a:pt x="0" y="874"/>
                      <a:pt x="4835" y="0"/>
                      <a:pt x="10800" y="0"/>
                    </a:cubicBezTo>
                    <a:cubicBezTo>
                      <a:pt x="16764" y="0"/>
                      <a:pt x="21600" y="874"/>
                      <a:pt x="21600" y="1954"/>
                    </a:cubicBezTo>
                    <a:lnTo>
                      <a:pt x="21600" y="19646"/>
                    </a:lnTo>
                    <a:cubicBezTo>
                      <a:pt x="21600" y="20726"/>
                      <a:pt x="16764" y="21600"/>
                      <a:pt x="10800" y="21600"/>
                    </a:cubicBezTo>
                    <a:cubicBezTo>
                      <a:pt x="4835" y="21600"/>
                      <a:pt x="0" y="20726"/>
                      <a:pt x="0" y="19646"/>
                    </a:cubicBezTo>
                    <a:lnTo>
                      <a:pt x="0" y="1954"/>
                    </a:lnTo>
                  </a:path>
                </a:pathLst>
              </a:custGeom>
              <a:noFill/>
              <a:ln w="19050" cap="flat">
                <a:solidFill>
                  <a:srgbClr val="797979"/>
                </a:solidFill>
                <a:prstDash val="solid"/>
                <a:round/>
              </a:ln>
              <a:effectLst/>
            </p:spPr>
            <p:txBody>
              <a:bodyPr wrap="square" lIns="0" tIns="0" rIns="0" bIns="0" numCol="1" anchor="t">
                <a:noAutofit/>
              </a:bodyPr>
              <a:lstStyle/>
              <a:p>
                <a:pPr defTabSz="685800">
                  <a:defRPr sz="1000">
                    <a:latin typeface="Arial"/>
                    <a:ea typeface="Arial"/>
                    <a:cs typeface="Arial"/>
                    <a:sym typeface="Arial"/>
                  </a:defRPr>
                </a:pPr>
                <a:endParaRPr sz="750"/>
              </a:p>
            </p:txBody>
          </p:sp>
        </p:grpSp>
        <p:grpSp>
          <p:nvGrpSpPr>
            <p:cNvPr id="213" name="Group 213"/>
            <p:cNvGrpSpPr/>
            <p:nvPr/>
          </p:nvGrpSpPr>
          <p:grpSpPr>
            <a:xfrm>
              <a:off x="-2" y="11321"/>
              <a:ext cx="624856" cy="723152"/>
              <a:chOff x="-2" y="-1"/>
              <a:chExt cx="624855" cy="723150"/>
            </a:xfrm>
          </p:grpSpPr>
          <p:grpSp>
            <p:nvGrpSpPr>
              <p:cNvPr id="210" name="Group 210"/>
              <p:cNvGrpSpPr/>
              <p:nvPr/>
            </p:nvGrpSpPr>
            <p:grpSpPr>
              <a:xfrm>
                <a:off x="-2" y="0"/>
                <a:ext cx="624855" cy="723149"/>
                <a:chOff x="-1" y="0"/>
                <a:chExt cx="624853" cy="723148"/>
              </a:xfrm>
            </p:grpSpPr>
            <p:sp>
              <p:nvSpPr>
                <p:cNvPr id="208" name="Shape 208"/>
                <p:cNvSpPr/>
                <p:nvPr/>
              </p:nvSpPr>
              <p:spPr>
                <a:xfrm>
                  <a:off x="-1" y="0"/>
                  <a:ext cx="624853" cy="723148"/>
                </a:xfrm>
                <a:custGeom>
                  <a:avLst/>
                  <a:gdLst/>
                  <a:ahLst/>
                  <a:cxnLst>
                    <a:cxn ang="0">
                      <a:pos x="wd2" y="hd2"/>
                    </a:cxn>
                    <a:cxn ang="5400000">
                      <a:pos x="wd2" y="hd2"/>
                    </a:cxn>
                    <a:cxn ang="10800000">
                      <a:pos x="wd2" y="hd2"/>
                    </a:cxn>
                    <a:cxn ang="16200000">
                      <a:pos x="wd2" y="hd2"/>
                    </a:cxn>
                  </a:cxnLst>
                  <a:rect l="0" t="0" r="r" b="b"/>
                  <a:pathLst>
                    <a:path w="21600" h="21600" extrusionOk="0">
                      <a:moveTo>
                        <a:pt x="0" y="1954"/>
                      </a:moveTo>
                      <a:cubicBezTo>
                        <a:pt x="0" y="874"/>
                        <a:pt x="4835" y="0"/>
                        <a:pt x="10800" y="0"/>
                      </a:cubicBezTo>
                      <a:cubicBezTo>
                        <a:pt x="16764" y="0"/>
                        <a:pt x="21600" y="874"/>
                        <a:pt x="21600" y="1954"/>
                      </a:cubicBezTo>
                      <a:lnTo>
                        <a:pt x="21600" y="19646"/>
                      </a:lnTo>
                      <a:cubicBezTo>
                        <a:pt x="21600" y="20726"/>
                        <a:pt x="16764" y="21600"/>
                        <a:pt x="10800" y="21600"/>
                      </a:cubicBezTo>
                      <a:cubicBezTo>
                        <a:pt x="4835" y="21600"/>
                        <a:pt x="0" y="20726"/>
                        <a:pt x="0" y="19646"/>
                      </a:cubicBezTo>
                      <a:close/>
                    </a:path>
                  </a:pathLst>
                </a:custGeom>
                <a:solidFill>
                  <a:srgbClr val="D6D6D6"/>
                </a:solidFill>
                <a:ln w="19050" cap="flat">
                  <a:solidFill>
                    <a:srgbClr val="000000"/>
                  </a:solidFill>
                  <a:prstDash val="solid"/>
                  <a:round/>
                </a:ln>
                <a:effectLst/>
              </p:spPr>
              <p:txBody>
                <a:bodyPr wrap="square" lIns="0" tIns="0" rIns="0" bIns="0" numCol="1" anchor="ctr">
                  <a:noAutofit/>
                </a:bodyPr>
                <a:lstStyle/>
                <a:p>
                  <a:pPr algn="ctr" defTabSz="685800">
                    <a:defRPr sz="2800">
                      <a:latin typeface="Gill Sans"/>
                      <a:ea typeface="Gill Sans"/>
                      <a:cs typeface="Gill Sans"/>
                      <a:sym typeface="Gill Sans"/>
                    </a:defRPr>
                  </a:pPr>
                  <a:endParaRPr sz="2100"/>
                </a:p>
              </p:txBody>
            </p:sp>
            <p:sp>
              <p:nvSpPr>
                <p:cNvPr id="209" name="Shape 209"/>
                <p:cNvSpPr/>
                <p:nvPr/>
              </p:nvSpPr>
              <p:spPr>
                <a:xfrm>
                  <a:off x="-1" y="230786"/>
                  <a:ext cx="624853" cy="26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spAutoFit/>
                </a:bodyPr>
                <a:lstStyle>
                  <a:lvl1pPr algn="ctr" defTabSz="914400">
                    <a:defRPr sz="1200" b="1">
                      <a:latin typeface="Helvetica Neue"/>
                      <a:ea typeface="Helvetica Neue"/>
                      <a:cs typeface="Helvetica Neue"/>
                      <a:sym typeface="Helvetica Neue"/>
                    </a:defRPr>
                  </a:lvl1pPr>
                </a:lstStyle>
                <a:p>
                  <a:pPr lvl="0">
                    <a:defRPr sz="1800" b="0"/>
                  </a:pPr>
                  <a:r>
                    <a:rPr sz="900"/>
                    <a:t>Source</a:t>
                  </a:r>
                </a:p>
              </p:txBody>
            </p:sp>
          </p:grpSp>
          <p:sp>
            <p:nvSpPr>
              <p:cNvPr id="211" name="Shape 211"/>
              <p:cNvSpPr/>
              <p:nvPr/>
            </p:nvSpPr>
            <p:spPr>
              <a:xfrm>
                <a:off x="-1" y="-1"/>
                <a:ext cx="624853" cy="13085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4" y="0"/>
                      <a:pt x="21600" y="4835"/>
                      <a:pt x="21600" y="10800"/>
                    </a:cubicBezTo>
                    <a:cubicBezTo>
                      <a:pt x="21600" y="16765"/>
                      <a:pt x="16764" y="21600"/>
                      <a:pt x="10800" y="21600"/>
                    </a:cubicBezTo>
                    <a:cubicBezTo>
                      <a:pt x="4835" y="21600"/>
                      <a:pt x="0" y="16765"/>
                      <a:pt x="0" y="10800"/>
                    </a:cubicBezTo>
                    <a:close/>
                  </a:path>
                </a:pathLst>
              </a:custGeom>
              <a:solidFill>
                <a:srgbClr val="FFFFFF">
                  <a:alpha val="39999"/>
                </a:srgbClr>
              </a:solidFill>
              <a:ln w="12700" cap="flat">
                <a:noFill/>
                <a:miter lim="400000"/>
              </a:ln>
              <a:effectLst/>
            </p:spPr>
            <p:txBody>
              <a:bodyPr wrap="square" lIns="0" tIns="0" rIns="0" bIns="0" numCol="1" anchor="t">
                <a:noAutofit/>
              </a:bodyPr>
              <a:lstStyle/>
              <a:p>
                <a:pPr defTabSz="685800">
                  <a:defRPr sz="1000">
                    <a:latin typeface="Arial"/>
                    <a:ea typeface="Arial"/>
                    <a:cs typeface="Arial"/>
                    <a:sym typeface="Arial"/>
                  </a:defRPr>
                </a:pPr>
                <a:endParaRPr sz="750"/>
              </a:p>
            </p:txBody>
          </p:sp>
          <p:sp>
            <p:nvSpPr>
              <p:cNvPr id="212" name="Shape 212"/>
              <p:cNvSpPr/>
              <p:nvPr/>
            </p:nvSpPr>
            <p:spPr>
              <a:xfrm>
                <a:off x="-1" y="0"/>
                <a:ext cx="624853" cy="723148"/>
              </a:xfrm>
              <a:custGeom>
                <a:avLst/>
                <a:gdLst/>
                <a:ahLst/>
                <a:cxnLst>
                  <a:cxn ang="0">
                    <a:pos x="wd2" y="hd2"/>
                  </a:cxn>
                  <a:cxn ang="5400000">
                    <a:pos x="wd2" y="hd2"/>
                  </a:cxn>
                  <a:cxn ang="10800000">
                    <a:pos x="wd2" y="hd2"/>
                  </a:cxn>
                  <a:cxn ang="16200000">
                    <a:pos x="wd2" y="hd2"/>
                  </a:cxn>
                </a:cxnLst>
                <a:rect l="0" t="0" r="r" b="b"/>
                <a:pathLst>
                  <a:path w="21600" h="21600" extrusionOk="0">
                    <a:moveTo>
                      <a:pt x="21600" y="1954"/>
                    </a:moveTo>
                    <a:cubicBezTo>
                      <a:pt x="21600" y="3033"/>
                      <a:pt x="16764" y="3908"/>
                      <a:pt x="10800" y="3908"/>
                    </a:cubicBezTo>
                    <a:cubicBezTo>
                      <a:pt x="4835" y="3908"/>
                      <a:pt x="0" y="3033"/>
                      <a:pt x="0" y="1954"/>
                    </a:cubicBezTo>
                    <a:cubicBezTo>
                      <a:pt x="0" y="874"/>
                      <a:pt x="4835" y="0"/>
                      <a:pt x="10800" y="0"/>
                    </a:cubicBezTo>
                    <a:cubicBezTo>
                      <a:pt x="16764" y="0"/>
                      <a:pt x="21600" y="874"/>
                      <a:pt x="21600" y="1954"/>
                    </a:cubicBezTo>
                    <a:lnTo>
                      <a:pt x="21600" y="19646"/>
                    </a:lnTo>
                    <a:cubicBezTo>
                      <a:pt x="21600" y="20726"/>
                      <a:pt x="16764" y="21600"/>
                      <a:pt x="10800" y="21600"/>
                    </a:cubicBezTo>
                    <a:cubicBezTo>
                      <a:pt x="4835" y="21600"/>
                      <a:pt x="0" y="20726"/>
                      <a:pt x="0" y="19646"/>
                    </a:cubicBezTo>
                    <a:lnTo>
                      <a:pt x="0" y="1954"/>
                    </a:lnTo>
                  </a:path>
                </a:pathLst>
              </a:custGeom>
              <a:noFill/>
              <a:ln w="19050" cap="flat">
                <a:solidFill>
                  <a:srgbClr val="797979"/>
                </a:solidFill>
                <a:prstDash val="solid"/>
                <a:round/>
              </a:ln>
              <a:effectLst/>
            </p:spPr>
            <p:txBody>
              <a:bodyPr wrap="square" lIns="0" tIns="0" rIns="0" bIns="0" numCol="1" anchor="t">
                <a:noAutofit/>
              </a:bodyPr>
              <a:lstStyle/>
              <a:p>
                <a:pPr defTabSz="685800">
                  <a:defRPr sz="1000">
                    <a:latin typeface="Arial"/>
                    <a:ea typeface="Arial"/>
                    <a:cs typeface="Arial"/>
                    <a:sym typeface="Arial"/>
                  </a:defRPr>
                </a:pPr>
                <a:endParaRPr sz="750"/>
              </a:p>
            </p:txBody>
          </p:sp>
        </p:grpSp>
      </p:grpSp>
      <p:sp>
        <p:nvSpPr>
          <p:cNvPr id="215" name="Shape 215"/>
          <p:cNvSpPr/>
          <p:nvPr/>
        </p:nvSpPr>
        <p:spPr>
          <a:xfrm>
            <a:off x="1795815" y="1252822"/>
            <a:ext cx="5760685" cy="1061829"/>
          </a:xfrm>
          <a:prstGeom prst="rect">
            <a:avLst/>
          </a:prstGeom>
          <a:ln w="12700">
            <a:miter lim="400000"/>
          </a:ln>
          <a:extLst>
            <a:ext uri="{C572A759-6A51-4108-AA02-DFA0A04FC94B}">
              <ma14:wrappingTextBoxFlag xmlns:ma14="http://schemas.microsoft.com/office/mac/drawingml/2011/main" val="1"/>
            </a:ext>
          </a:extLst>
        </p:spPr>
        <p:txBody>
          <a:bodyPr wrap="square" lIns="34289" rIns="34289">
            <a:spAutoFit/>
          </a:bodyPr>
          <a:lstStyle>
            <a:lvl1pPr>
              <a:defRPr sz="2800">
                <a:latin typeface="+mj-lt"/>
                <a:ea typeface="+mj-ea"/>
                <a:cs typeface="+mj-cs"/>
                <a:sym typeface="Avenir Book"/>
              </a:defRPr>
            </a:lvl1pPr>
          </a:lstStyle>
          <a:p>
            <a:pPr lvl="0">
              <a:defRPr sz="1800"/>
            </a:pPr>
            <a:r>
              <a:rPr sz="2100" dirty="0"/>
              <a:t>Map, Reduce, Join, CoGroup, Union, Iterate, Delta Iterate, Filter, FlatMap, GroupReduce, Project, Aggregate, Distinct, Vertex-Update, </a:t>
            </a:r>
            <a:r>
              <a:rPr sz="2100" dirty="0" smtClean="0"/>
              <a:t>Accumulators</a:t>
            </a:r>
            <a:r>
              <a:rPr lang="en-US" sz="2100" dirty="0" smtClean="0"/>
              <a:t>, …</a:t>
            </a:r>
            <a:endParaRPr sz="2100" dirty="0"/>
          </a:p>
        </p:txBody>
      </p:sp>
    </p:spTree>
    <p:extLst>
      <p:ext uri="{BB962C8B-B14F-4D97-AF65-F5344CB8AC3E}">
        <p14:creationId xmlns:p14="http://schemas.microsoft.com/office/powerpoint/2010/main" val="607023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07319" y="992604"/>
            <a:ext cx="6329363" cy="757238"/>
          </a:xfrm>
          <a:prstGeom prst="rect">
            <a:avLst/>
          </a:prstGeom>
        </p:spPr>
      </p:pic>
      <p:sp>
        <p:nvSpPr>
          <p:cNvPr id="6" name="Geschweifte Klammer links 5"/>
          <p:cNvSpPr/>
          <p:nvPr/>
        </p:nvSpPr>
        <p:spPr>
          <a:xfrm rot="16200000">
            <a:off x="2859878" y="804489"/>
            <a:ext cx="195272" cy="231457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350"/>
          </a:p>
        </p:txBody>
      </p:sp>
      <p:grpSp>
        <p:nvGrpSpPr>
          <p:cNvPr id="19" name="Gruppieren 18"/>
          <p:cNvGrpSpPr/>
          <p:nvPr/>
        </p:nvGrpSpPr>
        <p:grpSpPr>
          <a:xfrm>
            <a:off x="1800225" y="2120648"/>
            <a:ext cx="2314578" cy="693613"/>
            <a:chOff x="310964" y="3558447"/>
            <a:chExt cx="3925354" cy="2754217"/>
          </a:xfrm>
        </p:grpSpPr>
        <p:sp>
          <p:nvSpPr>
            <p:cNvPr id="20" name="Shape 394"/>
            <p:cNvSpPr/>
            <p:nvPr/>
          </p:nvSpPr>
          <p:spPr>
            <a:xfrm>
              <a:off x="310964" y="3558447"/>
              <a:ext cx="3925354" cy="2754217"/>
            </a:xfrm>
            <a:prstGeom prst="roundRect">
              <a:avLst>
                <a:gd name="adj" fmla="val 8968"/>
              </a:avLst>
            </a:prstGeom>
            <a:noFill/>
            <a:ln w="19050" cap="flat">
              <a:solidFill>
                <a:srgbClr val="E6B8AF"/>
              </a:solidFill>
              <a:prstDash val="solid"/>
              <a:round/>
              <a:headEnd type="none" w="med" len="med"/>
              <a:tailEnd type="none" w="med" len="med"/>
            </a:ln>
          </p:spPr>
          <p:txBody>
            <a:bodyPr lIns="68569" tIns="68569" rIns="68569" bIns="68569" anchor="ctr" anchorCtr="0">
              <a:noAutofit/>
            </a:bodyPr>
            <a:lstStyle/>
            <a:p>
              <a:endParaRPr sz="1350" b="1"/>
            </a:p>
          </p:txBody>
        </p:sp>
        <p:sp>
          <p:nvSpPr>
            <p:cNvPr id="21" name="Shape 392"/>
            <p:cNvSpPr txBox="1"/>
            <p:nvPr/>
          </p:nvSpPr>
          <p:spPr>
            <a:xfrm>
              <a:off x="310964" y="3558451"/>
              <a:ext cx="3925353" cy="2754213"/>
            </a:xfrm>
            <a:prstGeom prst="rect">
              <a:avLst/>
            </a:prstGeom>
            <a:noFill/>
            <a:ln>
              <a:noFill/>
            </a:ln>
          </p:spPr>
          <p:txBody>
            <a:bodyPr lIns="68569" tIns="68569" rIns="68569" bIns="68569" anchor="ctr" anchorCtr="0">
              <a:noAutofit/>
            </a:bodyPr>
            <a:lstStyle/>
            <a:p>
              <a:r>
                <a:rPr lang="de-DE" sz="1350" dirty="0">
                  <a:latin typeface="Avenir Next" charset="0"/>
                  <a:ea typeface="Avenir Next" charset="0"/>
                  <a:cs typeface="Avenir Next" charset="0"/>
                </a:rPr>
                <a:t>Streams </a:t>
              </a:r>
              <a:r>
                <a:rPr lang="de-DE" sz="1350" dirty="0" err="1">
                  <a:latin typeface="Avenir Next" charset="0"/>
                  <a:ea typeface="Avenir Next" charset="0"/>
                  <a:cs typeface="Avenir Next" charset="0"/>
                </a:rPr>
                <a:t>are</a:t>
              </a:r>
              <a:r>
                <a:rPr lang="de-DE" sz="1350" dirty="0">
                  <a:latin typeface="Avenir Next" charset="0"/>
                  <a:ea typeface="Avenir Next" charset="0"/>
                  <a:cs typeface="Avenir Next" charset="0"/>
                </a:rPr>
                <a:t> </a:t>
              </a:r>
              <a:r>
                <a:rPr lang="en-US" sz="1350" dirty="0">
                  <a:latin typeface="Avenir Next" charset="0"/>
                  <a:ea typeface="Avenir Next" charset="0"/>
                  <a:cs typeface="Avenir Next" charset="0"/>
                </a:rPr>
                <a:t>represented as</a:t>
              </a:r>
            </a:p>
            <a:p>
              <a:r>
                <a:rPr lang="en-US" sz="1350" dirty="0">
                  <a:solidFill>
                    <a:schemeClr val="dk1"/>
                  </a:solidFill>
                  <a:latin typeface="Avenir Next" charset="0"/>
                  <a:ea typeface="Avenir Next" charset="0"/>
                  <a:cs typeface="Avenir Next" charset="0"/>
                </a:rPr>
                <a:t>FIFO-Queue of data-items</a:t>
              </a:r>
              <a:endParaRPr lang="en" sz="1350" dirty="0">
                <a:solidFill>
                  <a:schemeClr val="dk1"/>
                </a:solidFill>
                <a:latin typeface="Avenir Next" charset="0"/>
                <a:ea typeface="Avenir Next" charset="0"/>
                <a:cs typeface="Avenir Next" charset="0"/>
              </a:endParaRPr>
            </a:p>
          </p:txBody>
        </p:sp>
      </p:grpSp>
      <p:sp>
        <p:nvSpPr>
          <p:cNvPr id="23" name="Geschweifte Klammer links 22"/>
          <p:cNvSpPr/>
          <p:nvPr/>
        </p:nvSpPr>
        <p:spPr>
          <a:xfrm rot="16200000">
            <a:off x="4992289" y="1196215"/>
            <a:ext cx="195272" cy="15359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350"/>
          </a:p>
        </p:txBody>
      </p:sp>
      <p:grpSp>
        <p:nvGrpSpPr>
          <p:cNvPr id="24" name="Gruppieren 23"/>
          <p:cNvGrpSpPr/>
          <p:nvPr/>
        </p:nvGrpSpPr>
        <p:grpSpPr>
          <a:xfrm>
            <a:off x="4321970" y="2120648"/>
            <a:ext cx="1535908" cy="693613"/>
            <a:chOff x="310964" y="3558447"/>
            <a:chExt cx="3925354" cy="2754217"/>
          </a:xfrm>
        </p:grpSpPr>
        <p:sp>
          <p:nvSpPr>
            <p:cNvPr id="25" name="Shape 394"/>
            <p:cNvSpPr/>
            <p:nvPr/>
          </p:nvSpPr>
          <p:spPr>
            <a:xfrm>
              <a:off x="310964" y="3558447"/>
              <a:ext cx="3925354" cy="2754217"/>
            </a:xfrm>
            <a:prstGeom prst="roundRect">
              <a:avLst>
                <a:gd name="adj" fmla="val 8968"/>
              </a:avLst>
            </a:prstGeom>
            <a:noFill/>
            <a:ln w="19050" cap="flat">
              <a:solidFill>
                <a:srgbClr val="E6B8AF"/>
              </a:solidFill>
              <a:prstDash val="solid"/>
              <a:round/>
              <a:headEnd type="none" w="med" len="med"/>
              <a:tailEnd type="none" w="med" len="med"/>
            </a:ln>
          </p:spPr>
          <p:txBody>
            <a:bodyPr lIns="68569" tIns="68569" rIns="68569" bIns="68569" anchor="ctr" anchorCtr="0">
              <a:noAutofit/>
            </a:bodyPr>
            <a:lstStyle/>
            <a:p>
              <a:endParaRPr sz="1350" b="1"/>
            </a:p>
          </p:txBody>
        </p:sp>
        <p:sp>
          <p:nvSpPr>
            <p:cNvPr id="26" name="Shape 392"/>
            <p:cNvSpPr txBox="1"/>
            <p:nvPr/>
          </p:nvSpPr>
          <p:spPr>
            <a:xfrm>
              <a:off x="310964" y="3558451"/>
              <a:ext cx="3925353" cy="2754213"/>
            </a:xfrm>
            <a:prstGeom prst="rect">
              <a:avLst/>
            </a:prstGeom>
            <a:noFill/>
            <a:ln>
              <a:noFill/>
            </a:ln>
          </p:spPr>
          <p:txBody>
            <a:bodyPr lIns="68569" tIns="68569" rIns="68569" bIns="68569" anchor="ctr" anchorCtr="0">
              <a:noAutofit/>
            </a:bodyPr>
            <a:lstStyle/>
            <a:p>
              <a:r>
                <a:rPr lang="de-DE" sz="1350" dirty="0">
                  <a:latin typeface="Avenir Next" charset="0"/>
                  <a:ea typeface="Avenir Next" charset="0"/>
                  <a:cs typeface="Avenir Next" charset="0"/>
                </a:rPr>
                <a:t>The </a:t>
              </a:r>
              <a:r>
                <a:rPr lang="de-DE" sz="1350" dirty="0" err="1">
                  <a:latin typeface="Avenir Next" charset="0"/>
                  <a:ea typeface="Avenir Next" charset="0"/>
                  <a:cs typeface="Avenir Next" charset="0"/>
                </a:rPr>
                <a:t>window</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operator</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keeps</a:t>
              </a:r>
              <a:r>
                <a:rPr lang="de-DE" sz="1350" dirty="0">
                  <a:latin typeface="Avenir Next" charset="0"/>
                  <a:ea typeface="Avenir Next" charset="0"/>
                  <a:cs typeface="Avenir Next" charset="0"/>
                </a:rPr>
                <a:t> a FIFO-</a:t>
              </a:r>
              <a:r>
                <a:rPr lang="de-DE" sz="1350" dirty="0" err="1">
                  <a:latin typeface="Avenir Next" charset="0"/>
                  <a:ea typeface="Avenir Next" charset="0"/>
                  <a:cs typeface="Avenir Next" charset="0"/>
                </a:rPr>
                <a:t>Buffer</a:t>
              </a:r>
              <a:endParaRPr lang="en" sz="1350" dirty="0">
                <a:solidFill>
                  <a:schemeClr val="dk1"/>
                </a:solidFill>
                <a:latin typeface="Avenir Next" charset="0"/>
                <a:ea typeface="Avenir Next" charset="0"/>
                <a:cs typeface="Avenir Next" charset="0"/>
              </a:endParaRPr>
            </a:p>
          </p:txBody>
        </p:sp>
      </p:grpSp>
      <p:sp>
        <p:nvSpPr>
          <p:cNvPr id="27" name="Geschweifte Klammer links 26"/>
          <p:cNvSpPr/>
          <p:nvPr/>
        </p:nvSpPr>
        <p:spPr>
          <a:xfrm rot="16200000">
            <a:off x="6685360" y="1192971"/>
            <a:ext cx="195272" cy="15359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350"/>
          </a:p>
        </p:txBody>
      </p:sp>
      <p:grpSp>
        <p:nvGrpSpPr>
          <p:cNvPr id="28" name="Gruppieren 27"/>
          <p:cNvGrpSpPr/>
          <p:nvPr/>
        </p:nvGrpSpPr>
        <p:grpSpPr>
          <a:xfrm>
            <a:off x="6015042" y="2120648"/>
            <a:ext cx="1535908" cy="693613"/>
            <a:chOff x="310964" y="3558447"/>
            <a:chExt cx="3925354" cy="2754217"/>
          </a:xfrm>
        </p:grpSpPr>
        <p:sp>
          <p:nvSpPr>
            <p:cNvPr id="29" name="Shape 394"/>
            <p:cNvSpPr/>
            <p:nvPr/>
          </p:nvSpPr>
          <p:spPr>
            <a:xfrm>
              <a:off x="310964" y="3558447"/>
              <a:ext cx="3925354" cy="2754217"/>
            </a:xfrm>
            <a:prstGeom prst="roundRect">
              <a:avLst>
                <a:gd name="adj" fmla="val 8968"/>
              </a:avLst>
            </a:prstGeom>
            <a:noFill/>
            <a:ln w="19050" cap="flat">
              <a:solidFill>
                <a:srgbClr val="E6B8AF"/>
              </a:solidFill>
              <a:prstDash val="solid"/>
              <a:round/>
              <a:headEnd type="none" w="med" len="med"/>
              <a:tailEnd type="none" w="med" len="med"/>
            </a:ln>
          </p:spPr>
          <p:txBody>
            <a:bodyPr lIns="68569" tIns="68569" rIns="68569" bIns="68569" anchor="ctr" anchorCtr="0">
              <a:noAutofit/>
            </a:bodyPr>
            <a:lstStyle/>
            <a:p>
              <a:endParaRPr sz="1350" b="1"/>
            </a:p>
          </p:txBody>
        </p:sp>
        <p:sp>
          <p:nvSpPr>
            <p:cNvPr id="30" name="Shape 392"/>
            <p:cNvSpPr txBox="1"/>
            <p:nvPr/>
          </p:nvSpPr>
          <p:spPr>
            <a:xfrm>
              <a:off x="310964" y="3558451"/>
              <a:ext cx="3925353" cy="2754213"/>
            </a:xfrm>
            <a:prstGeom prst="rect">
              <a:avLst/>
            </a:prstGeom>
            <a:noFill/>
            <a:ln>
              <a:noFill/>
            </a:ln>
          </p:spPr>
          <p:txBody>
            <a:bodyPr lIns="68569" tIns="68569" rIns="68569" bIns="68569" anchor="ctr" anchorCtr="0">
              <a:noAutofit/>
            </a:bodyPr>
            <a:lstStyle/>
            <a:p>
              <a:r>
                <a:rPr lang="de-DE" sz="1350" dirty="0">
                  <a:latin typeface="Avenir Next" charset="0"/>
                  <a:ea typeface="Avenir Next" charset="0"/>
                  <a:cs typeface="Avenir Next" charset="0"/>
                </a:rPr>
                <a:t>After </a:t>
              </a:r>
              <a:r>
                <a:rPr lang="de-DE" sz="1350" dirty="0" err="1">
                  <a:latin typeface="Avenir Next" charset="0"/>
                  <a:ea typeface="Avenir Next" charset="0"/>
                  <a:cs typeface="Avenir Next" charset="0"/>
                </a:rPr>
                <a:t>some</a:t>
              </a:r>
              <a:r>
                <a:rPr lang="de-DE" sz="1350" dirty="0">
                  <a:latin typeface="Avenir Next" charset="0"/>
                  <a:ea typeface="Avenir Next" charset="0"/>
                  <a:cs typeface="Avenir Next" charset="0"/>
                </a:rPr>
                <a:t> time, </a:t>
              </a:r>
              <a:r>
                <a:rPr lang="de-DE" sz="1350" dirty="0" err="1">
                  <a:latin typeface="Avenir Next" charset="0"/>
                  <a:ea typeface="Avenir Next" charset="0"/>
                  <a:cs typeface="Avenir Next" charset="0"/>
                </a:rPr>
                <a:t>data</a:t>
              </a:r>
              <a:r>
                <a:rPr lang="de-DE" sz="1350" dirty="0">
                  <a:latin typeface="Avenir Next" charset="0"/>
                  <a:ea typeface="Avenir Next" charset="0"/>
                  <a:cs typeface="Avenir Next" charset="0"/>
                </a:rPr>
                <a:t>-items </a:t>
              </a:r>
              <a:r>
                <a:rPr lang="de-DE" sz="1350" dirty="0" err="1">
                  <a:latin typeface="Avenir Next" charset="0"/>
                  <a:ea typeface="Avenir Next" charset="0"/>
                  <a:cs typeface="Avenir Next" charset="0"/>
                </a:rPr>
                <a:t>expire</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they</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are</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deleted</a:t>
              </a:r>
              <a:r>
                <a:rPr lang="de-DE" sz="1350" dirty="0">
                  <a:latin typeface="Avenir Next" charset="0"/>
                  <a:ea typeface="Avenir Next" charset="0"/>
                  <a:cs typeface="Avenir Next" charset="0"/>
                </a:rPr>
                <a:t>)</a:t>
              </a:r>
              <a:endParaRPr lang="en" sz="1350" dirty="0">
                <a:solidFill>
                  <a:schemeClr val="dk1"/>
                </a:solidFill>
                <a:latin typeface="Avenir Next" charset="0"/>
                <a:ea typeface="Avenir Next" charset="0"/>
                <a:cs typeface="Avenir Next" charset="0"/>
              </a:endParaRPr>
            </a:p>
          </p:txBody>
        </p:sp>
      </p:grpSp>
      <p:sp>
        <p:nvSpPr>
          <p:cNvPr id="3" name="Title 2"/>
          <p:cNvSpPr>
            <a:spLocks noGrp="1"/>
          </p:cNvSpPr>
          <p:nvPr>
            <p:ph type="title"/>
          </p:nvPr>
        </p:nvSpPr>
        <p:spPr/>
        <p:txBody>
          <a:bodyPr>
            <a:normAutofit fontScale="90000"/>
          </a:bodyPr>
          <a:lstStyle/>
          <a:p>
            <a:r>
              <a:rPr lang="en-US" dirty="0" smtClean="0"/>
              <a:t>Stream Discretization Policies</a:t>
            </a:r>
            <a:endParaRPr lang="en-US" dirty="0"/>
          </a:p>
        </p:txBody>
      </p:sp>
    </p:spTree>
    <p:extLst>
      <p:ext uri="{BB962C8B-B14F-4D97-AF65-F5344CB8AC3E}">
        <p14:creationId xmlns:p14="http://schemas.microsoft.com/office/powerpoint/2010/main" val="1392586853"/>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07319" y="992604"/>
            <a:ext cx="6329363" cy="757238"/>
          </a:xfrm>
          <a:prstGeom prst="rect">
            <a:avLst/>
          </a:prstGeom>
        </p:spPr>
      </p:pic>
      <p:pic>
        <p:nvPicPr>
          <p:cNvPr id="2" name="Grafik 1"/>
          <p:cNvPicPr>
            <a:picLocks noChangeAspect="1"/>
          </p:cNvPicPr>
          <p:nvPr/>
        </p:nvPicPr>
        <p:blipFill>
          <a:blip r:embed="rId4"/>
          <a:stretch>
            <a:fillRect/>
          </a:stretch>
        </p:blipFill>
        <p:spPr>
          <a:xfrm>
            <a:off x="1500187" y="1364079"/>
            <a:ext cx="5957888" cy="314325"/>
          </a:xfrm>
          <a:prstGeom prst="rect">
            <a:avLst/>
          </a:prstGeom>
        </p:spPr>
      </p:pic>
      <p:grpSp>
        <p:nvGrpSpPr>
          <p:cNvPr id="22" name="Gruppieren 21"/>
          <p:cNvGrpSpPr/>
          <p:nvPr/>
        </p:nvGrpSpPr>
        <p:grpSpPr>
          <a:xfrm>
            <a:off x="3321844" y="1885573"/>
            <a:ext cx="1993106" cy="893638"/>
            <a:chOff x="310964" y="3558447"/>
            <a:chExt cx="3925354" cy="2754217"/>
          </a:xfrm>
        </p:grpSpPr>
        <p:sp>
          <p:nvSpPr>
            <p:cNvPr id="31" name="Shape 394"/>
            <p:cNvSpPr/>
            <p:nvPr/>
          </p:nvSpPr>
          <p:spPr>
            <a:xfrm>
              <a:off x="310964" y="3558447"/>
              <a:ext cx="3925354" cy="2754217"/>
            </a:xfrm>
            <a:prstGeom prst="roundRect">
              <a:avLst>
                <a:gd name="adj" fmla="val 8968"/>
              </a:avLst>
            </a:prstGeom>
            <a:noFill/>
            <a:ln w="19050" cap="flat">
              <a:solidFill>
                <a:srgbClr val="E6B8AF"/>
              </a:solidFill>
              <a:prstDash val="solid"/>
              <a:round/>
              <a:headEnd type="none" w="med" len="med"/>
              <a:tailEnd type="none" w="med" len="med"/>
            </a:ln>
          </p:spPr>
          <p:txBody>
            <a:bodyPr lIns="68569" tIns="68569" rIns="68569" bIns="68569" anchor="ctr" anchorCtr="0">
              <a:noAutofit/>
            </a:bodyPr>
            <a:lstStyle/>
            <a:p>
              <a:endParaRPr sz="1350" b="1"/>
            </a:p>
          </p:txBody>
        </p:sp>
        <p:sp>
          <p:nvSpPr>
            <p:cNvPr id="32" name="Shape 392"/>
            <p:cNvSpPr txBox="1"/>
            <p:nvPr/>
          </p:nvSpPr>
          <p:spPr>
            <a:xfrm>
              <a:off x="310964" y="3558451"/>
              <a:ext cx="3925353" cy="2754213"/>
            </a:xfrm>
            <a:prstGeom prst="rect">
              <a:avLst/>
            </a:prstGeom>
            <a:noFill/>
            <a:ln>
              <a:noFill/>
            </a:ln>
          </p:spPr>
          <p:txBody>
            <a:bodyPr lIns="68569" tIns="68569" rIns="68569" bIns="68569" anchor="ctr" anchorCtr="0">
              <a:noAutofit/>
            </a:bodyPr>
            <a:lstStyle/>
            <a:p>
              <a:r>
                <a:rPr lang="de-DE" sz="1350" dirty="0">
                  <a:latin typeface="Avenir Next" charset="0"/>
                  <a:ea typeface="Avenir Next" charset="0"/>
                  <a:cs typeface="Avenir Next" charset="0"/>
                </a:rPr>
                <a:t>The </a:t>
              </a:r>
              <a:r>
                <a:rPr lang="de-DE" sz="1350" dirty="0" err="1">
                  <a:latin typeface="Avenir Next" charset="0"/>
                  <a:ea typeface="Avenir Next" charset="0"/>
                  <a:cs typeface="Avenir Next" charset="0"/>
                </a:rPr>
                <a:t>window</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operator</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is</a:t>
              </a:r>
              <a:r>
                <a:rPr lang="de-DE" sz="1350" dirty="0">
                  <a:latin typeface="Avenir Next" charset="0"/>
                  <a:ea typeface="Avenir Next" charset="0"/>
                  <a:cs typeface="Avenir Next" charset="0"/>
                </a:rPr>
                <a:t> </a:t>
              </a:r>
              <a:r>
                <a:rPr lang="de-DE" sz="1350" b="1" dirty="0" err="1">
                  <a:latin typeface="Avenir Next" charset="0"/>
                  <a:ea typeface="Avenir Next" charset="0"/>
                  <a:cs typeface="Avenir Next" charset="0"/>
                </a:rPr>
                <a:t>event</a:t>
              </a:r>
              <a:r>
                <a:rPr lang="de-DE" sz="1350" b="1" dirty="0">
                  <a:latin typeface="Avenir Next" charset="0"/>
                  <a:ea typeface="Avenir Next" charset="0"/>
                  <a:cs typeface="Avenir Next" charset="0"/>
                </a:rPr>
                <a:t> </a:t>
              </a:r>
              <a:r>
                <a:rPr lang="de-DE" sz="1350" b="1" dirty="0" err="1">
                  <a:latin typeface="Avenir Next" charset="0"/>
                  <a:ea typeface="Avenir Next" charset="0"/>
                  <a:cs typeface="Avenir Next" charset="0"/>
                </a:rPr>
                <a:t>driven</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by</a:t>
              </a:r>
              <a:endParaRPr lang="de-DE" sz="1350" dirty="0">
                <a:latin typeface="Avenir Next" charset="0"/>
                <a:ea typeface="Avenir Next" charset="0"/>
                <a:cs typeface="Avenir Next" charset="0"/>
              </a:endParaRPr>
            </a:p>
            <a:p>
              <a:r>
                <a:rPr lang="de-DE" sz="1350" b="1" dirty="0" err="1">
                  <a:latin typeface="Avenir Next" charset="0"/>
                  <a:ea typeface="Avenir Next" charset="0"/>
                  <a:cs typeface="Avenir Next" charset="0"/>
                </a:rPr>
                <a:t>data</a:t>
              </a:r>
              <a:r>
                <a:rPr lang="de-DE" sz="1350" b="1" dirty="0">
                  <a:latin typeface="Avenir Next" charset="0"/>
                  <a:ea typeface="Avenir Next" charset="0"/>
                  <a:cs typeface="Avenir Next" charset="0"/>
                </a:rPr>
                <a:t>-item </a:t>
              </a:r>
              <a:r>
                <a:rPr lang="de-DE" sz="1350" b="1" dirty="0" err="1" smtClean="0">
                  <a:latin typeface="Avenir Next" charset="0"/>
                  <a:ea typeface="Avenir Next" charset="0"/>
                  <a:cs typeface="Avenir Next" charset="0"/>
                </a:rPr>
                <a:t>arrival</a:t>
              </a:r>
              <a:endParaRPr lang="en" sz="1350" b="1" dirty="0">
                <a:solidFill>
                  <a:schemeClr val="dk1"/>
                </a:solidFill>
                <a:latin typeface="Avenir Next" charset="0"/>
                <a:ea typeface="Avenir Next" charset="0"/>
                <a:cs typeface="Avenir Next" charset="0"/>
              </a:endParaRPr>
            </a:p>
          </p:txBody>
        </p:sp>
      </p:grpSp>
      <p:sp>
        <p:nvSpPr>
          <p:cNvPr id="33" name="Gleichschenkliges Dreieck 32"/>
          <p:cNvSpPr/>
          <p:nvPr/>
        </p:nvSpPr>
        <p:spPr>
          <a:xfrm>
            <a:off x="4166829" y="1754882"/>
            <a:ext cx="290872" cy="130692"/>
          </a:xfrm>
          <a:prstGeom prst="triangle">
            <a:avLst>
              <a:gd name="adj" fmla="val 49359"/>
            </a:avLst>
          </a:prstGeom>
          <a:solidFill>
            <a:srgbClr val="E6B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4" name="Title 3"/>
          <p:cNvSpPr>
            <a:spLocks noGrp="1"/>
          </p:cNvSpPr>
          <p:nvPr>
            <p:ph type="title"/>
          </p:nvPr>
        </p:nvSpPr>
        <p:spPr/>
        <p:txBody>
          <a:bodyPr>
            <a:normAutofit fontScale="90000"/>
          </a:bodyPr>
          <a:lstStyle/>
          <a:p>
            <a:r>
              <a:rPr lang="en-US" dirty="0"/>
              <a:t>Stream Discretization Policies</a:t>
            </a:r>
          </a:p>
        </p:txBody>
      </p:sp>
    </p:spTree>
    <p:extLst>
      <p:ext uri="{BB962C8B-B14F-4D97-AF65-F5344CB8AC3E}">
        <p14:creationId xmlns:p14="http://schemas.microsoft.com/office/powerpoint/2010/main" val="946766679"/>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07319" y="992604"/>
            <a:ext cx="6329363" cy="757238"/>
          </a:xfrm>
          <a:prstGeom prst="rect">
            <a:avLst/>
          </a:prstGeom>
        </p:spPr>
      </p:pic>
      <p:pic>
        <p:nvPicPr>
          <p:cNvPr id="2" name="Grafik 1"/>
          <p:cNvPicPr>
            <a:picLocks noChangeAspect="1"/>
          </p:cNvPicPr>
          <p:nvPr/>
        </p:nvPicPr>
        <p:blipFill>
          <a:blip r:embed="rId4"/>
          <a:stretch>
            <a:fillRect/>
          </a:stretch>
        </p:blipFill>
        <p:spPr>
          <a:xfrm>
            <a:off x="1500187" y="1364079"/>
            <a:ext cx="5957888" cy="314325"/>
          </a:xfrm>
          <a:prstGeom prst="rect">
            <a:avLst/>
          </a:prstGeom>
        </p:spPr>
      </p:pic>
      <p:grpSp>
        <p:nvGrpSpPr>
          <p:cNvPr id="22" name="Gruppieren 21"/>
          <p:cNvGrpSpPr/>
          <p:nvPr/>
        </p:nvGrpSpPr>
        <p:grpSpPr>
          <a:xfrm>
            <a:off x="3321844" y="1885573"/>
            <a:ext cx="1993106" cy="893638"/>
            <a:chOff x="310964" y="3558447"/>
            <a:chExt cx="3925354" cy="2754217"/>
          </a:xfrm>
        </p:grpSpPr>
        <p:sp>
          <p:nvSpPr>
            <p:cNvPr id="31" name="Shape 394"/>
            <p:cNvSpPr/>
            <p:nvPr/>
          </p:nvSpPr>
          <p:spPr>
            <a:xfrm>
              <a:off x="310964" y="3558447"/>
              <a:ext cx="3925354" cy="2754217"/>
            </a:xfrm>
            <a:prstGeom prst="roundRect">
              <a:avLst>
                <a:gd name="adj" fmla="val 8968"/>
              </a:avLst>
            </a:prstGeom>
            <a:noFill/>
            <a:ln w="19050" cap="flat">
              <a:solidFill>
                <a:srgbClr val="E6B8AF"/>
              </a:solidFill>
              <a:prstDash val="solid"/>
              <a:round/>
              <a:headEnd type="none" w="med" len="med"/>
              <a:tailEnd type="none" w="med" len="med"/>
            </a:ln>
          </p:spPr>
          <p:txBody>
            <a:bodyPr lIns="68569" tIns="68569" rIns="68569" bIns="68569" anchor="ctr" anchorCtr="0">
              <a:noAutofit/>
            </a:bodyPr>
            <a:lstStyle/>
            <a:p>
              <a:endParaRPr sz="1350" b="1"/>
            </a:p>
          </p:txBody>
        </p:sp>
        <p:sp>
          <p:nvSpPr>
            <p:cNvPr id="32" name="Shape 392"/>
            <p:cNvSpPr txBox="1"/>
            <p:nvPr/>
          </p:nvSpPr>
          <p:spPr>
            <a:xfrm>
              <a:off x="310964" y="3558451"/>
              <a:ext cx="3925353" cy="2754213"/>
            </a:xfrm>
            <a:prstGeom prst="rect">
              <a:avLst/>
            </a:prstGeom>
            <a:noFill/>
            <a:ln>
              <a:noFill/>
            </a:ln>
          </p:spPr>
          <p:txBody>
            <a:bodyPr lIns="68569" tIns="68569" rIns="68569" bIns="68569" anchor="ctr" anchorCtr="0">
              <a:noAutofit/>
            </a:bodyPr>
            <a:lstStyle/>
            <a:p>
              <a:r>
                <a:rPr lang="de-DE" sz="1350" dirty="0">
                  <a:latin typeface="Avenir Next" charset="0"/>
                  <a:ea typeface="Avenir Next" charset="0"/>
                  <a:cs typeface="Avenir Next" charset="0"/>
                </a:rPr>
                <a:t>The </a:t>
              </a:r>
              <a:r>
                <a:rPr lang="de-DE" sz="1350" dirty="0" err="1">
                  <a:latin typeface="Avenir Next" charset="0"/>
                  <a:ea typeface="Avenir Next" charset="0"/>
                  <a:cs typeface="Avenir Next" charset="0"/>
                </a:rPr>
                <a:t>window</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operator</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is</a:t>
              </a:r>
              <a:r>
                <a:rPr lang="de-DE" sz="1350" dirty="0">
                  <a:latin typeface="Avenir Next" charset="0"/>
                  <a:ea typeface="Avenir Next" charset="0"/>
                  <a:cs typeface="Avenir Next" charset="0"/>
                </a:rPr>
                <a:t> </a:t>
              </a:r>
              <a:r>
                <a:rPr lang="de-DE" sz="1350" b="1" dirty="0" err="1">
                  <a:latin typeface="Avenir Next" charset="0"/>
                  <a:ea typeface="Avenir Next" charset="0"/>
                  <a:cs typeface="Avenir Next" charset="0"/>
                </a:rPr>
                <a:t>event</a:t>
              </a:r>
              <a:r>
                <a:rPr lang="de-DE" sz="1350" b="1" dirty="0">
                  <a:latin typeface="Avenir Next" charset="0"/>
                  <a:ea typeface="Avenir Next" charset="0"/>
                  <a:cs typeface="Avenir Next" charset="0"/>
                </a:rPr>
                <a:t> </a:t>
              </a:r>
              <a:r>
                <a:rPr lang="de-DE" sz="1350" b="1" dirty="0" err="1">
                  <a:latin typeface="Avenir Next" charset="0"/>
                  <a:ea typeface="Avenir Next" charset="0"/>
                  <a:cs typeface="Avenir Next" charset="0"/>
                </a:rPr>
                <a:t>driven</a:t>
              </a:r>
              <a:r>
                <a:rPr lang="de-DE" sz="1350" dirty="0">
                  <a:latin typeface="Avenir Next" charset="0"/>
                  <a:ea typeface="Avenir Next" charset="0"/>
                  <a:cs typeface="Avenir Next" charset="0"/>
                </a:rPr>
                <a:t> </a:t>
              </a:r>
              <a:r>
                <a:rPr lang="de-DE" sz="1350" dirty="0" err="1">
                  <a:latin typeface="Avenir Next" charset="0"/>
                  <a:ea typeface="Avenir Next" charset="0"/>
                  <a:cs typeface="Avenir Next" charset="0"/>
                </a:rPr>
                <a:t>by</a:t>
              </a:r>
              <a:endParaRPr lang="de-DE" sz="1350" dirty="0">
                <a:latin typeface="Avenir Next" charset="0"/>
                <a:ea typeface="Avenir Next" charset="0"/>
                <a:cs typeface="Avenir Next" charset="0"/>
              </a:endParaRPr>
            </a:p>
            <a:p>
              <a:r>
                <a:rPr lang="de-DE" sz="1350" b="1" dirty="0" err="1">
                  <a:latin typeface="Avenir Next" charset="0"/>
                  <a:ea typeface="Avenir Next" charset="0"/>
                  <a:cs typeface="Avenir Next" charset="0"/>
                </a:rPr>
                <a:t>data</a:t>
              </a:r>
              <a:r>
                <a:rPr lang="de-DE" sz="1350" b="1" dirty="0">
                  <a:latin typeface="Avenir Next" charset="0"/>
                  <a:ea typeface="Avenir Next" charset="0"/>
                  <a:cs typeface="Avenir Next" charset="0"/>
                </a:rPr>
                <a:t>-item </a:t>
              </a:r>
              <a:r>
                <a:rPr lang="de-DE" sz="1350" b="1" dirty="0" err="1">
                  <a:latin typeface="Avenir Next" charset="0"/>
                  <a:ea typeface="Avenir Next" charset="0"/>
                  <a:cs typeface="Avenir Next" charset="0"/>
                </a:rPr>
                <a:t>arrivals</a:t>
              </a:r>
              <a:endParaRPr lang="en" sz="1350" b="1" dirty="0">
                <a:solidFill>
                  <a:schemeClr val="dk1"/>
                </a:solidFill>
                <a:latin typeface="Avenir Next" charset="0"/>
                <a:ea typeface="Avenir Next" charset="0"/>
                <a:cs typeface="Avenir Next" charset="0"/>
              </a:endParaRPr>
            </a:p>
          </p:txBody>
        </p:sp>
      </p:grpSp>
      <p:sp>
        <p:nvSpPr>
          <p:cNvPr id="33" name="Gleichschenkliges Dreieck 32"/>
          <p:cNvSpPr/>
          <p:nvPr/>
        </p:nvSpPr>
        <p:spPr>
          <a:xfrm>
            <a:off x="4166829" y="1754882"/>
            <a:ext cx="290872" cy="130692"/>
          </a:xfrm>
          <a:prstGeom prst="triangle">
            <a:avLst>
              <a:gd name="adj" fmla="val 49359"/>
            </a:avLst>
          </a:prstGeom>
          <a:solidFill>
            <a:srgbClr val="E6B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3" name="Rechteck 2"/>
          <p:cNvSpPr/>
          <p:nvPr/>
        </p:nvSpPr>
        <p:spPr>
          <a:xfrm>
            <a:off x="1275206" y="3129254"/>
            <a:ext cx="3203925" cy="1708160"/>
          </a:xfrm>
          <a:prstGeom prst="rect">
            <a:avLst/>
          </a:prstGeom>
        </p:spPr>
        <p:txBody>
          <a:bodyPr wrap="square">
            <a:spAutoFit/>
          </a:bodyPr>
          <a:lstStyle/>
          <a:p>
            <a:r>
              <a:rPr lang="en-US" sz="1500" b="1" dirty="0">
                <a:solidFill>
                  <a:srgbClr val="C00000"/>
                </a:solidFill>
                <a:latin typeface="Avenir Next" charset="0"/>
                <a:ea typeface="Avenir Next" charset="0"/>
                <a:cs typeface="Avenir Next" charset="0"/>
              </a:rPr>
              <a:t>1.) Trigger Policies (TPs</a:t>
            </a:r>
            <a:r>
              <a:rPr lang="en-US" sz="1500" b="1" dirty="0" smtClean="0">
                <a:solidFill>
                  <a:srgbClr val="C00000"/>
                </a:solidFill>
                <a:latin typeface="Avenir Next" charset="0"/>
                <a:ea typeface="Avenir Next" charset="0"/>
                <a:cs typeface="Avenir Next" charset="0"/>
              </a:rPr>
              <a:t>)</a:t>
            </a:r>
            <a:endParaRPr lang="en-US" sz="1500" b="1" dirty="0">
              <a:solidFill>
                <a:srgbClr val="C00000"/>
              </a:solidFill>
              <a:latin typeface="Avenir Next" charset="0"/>
              <a:ea typeface="Avenir Next" charset="0"/>
              <a:cs typeface="Avenir Next" charset="0"/>
            </a:endParaRPr>
          </a:p>
          <a:p>
            <a:r>
              <a:rPr lang="en-US" sz="1500" dirty="0" smtClean="0">
                <a:latin typeface="Avenir Next" charset="0"/>
                <a:ea typeface="Avenir Next" charset="0"/>
                <a:cs typeface="Avenir Next" charset="0"/>
              </a:rPr>
              <a:t>Specify </a:t>
            </a:r>
            <a:r>
              <a:rPr lang="en-US" sz="1500" dirty="0">
                <a:latin typeface="Avenir Next" charset="0"/>
                <a:ea typeface="Avenir Next" charset="0"/>
                <a:cs typeface="Avenir Next" charset="0"/>
              </a:rPr>
              <a:t>when the </a:t>
            </a:r>
            <a:r>
              <a:rPr lang="en-US" sz="1500" dirty="0" smtClean="0">
                <a:latin typeface="Avenir Next" charset="0"/>
                <a:ea typeface="Avenir Next" charset="0"/>
                <a:cs typeface="Avenir Next" charset="0"/>
              </a:rPr>
              <a:t>aggregate is </a:t>
            </a:r>
            <a:r>
              <a:rPr lang="en-US" sz="1500" dirty="0">
                <a:latin typeface="Avenir Next" charset="0"/>
                <a:ea typeface="Avenir Next" charset="0"/>
                <a:cs typeface="Avenir Next" charset="0"/>
              </a:rPr>
              <a:t>executed on the </a:t>
            </a:r>
            <a:r>
              <a:rPr lang="en-US" sz="1500" dirty="0" smtClean="0">
                <a:latin typeface="Avenir Next" charset="0"/>
                <a:ea typeface="Avenir Next" charset="0"/>
                <a:cs typeface="Avenir Next" charset="0"/>
              </a:rPr>
              <a:t>current </a:t>
            </a:r>
            <a:r>
              <a:rPr lang="en-US" sz="1500" dirty="0">
                <a:latin typeface="Avenir Next" charset="0"/>
                <a:ea typeface="Avenir Next" charset="0"/>
                <a:cs typeface="Avenir Next" charset="0"/>
              </a:rPr>
              <a:t>buffer </a:t>
            </a:r>
            <a:r>
              <a:rPr lang="en-US" sz="1500" dirty="0" smtClean="0">
                <a:latin typeface="Avenir Next" charset="0"/>
                <a:ea typeface="Avenir Next" charset="0"/>
                <a:cs typeface="Avenir Next" charset="0"/>
              </a:rPr>
              <a:t>content.</a:t>
            </a:r>
            <a:br>
              <a:rPr lang="en-US" sz="1500" dirty="0" smtClean="0">
                <a:latin typeface="Avenir Next" charset="0"/>
                <a:ea typeface="Avenir Next" charset="0"/>
                <a:cs typeface="Avenir Next" charset="0"/>
              </a:rPr>
            </a:br>
            <a:endParaRPr lang="en-US" sz="1500" dirty="0" smtClean="0">
              <a:latin typeface="Avenir Next" charset="0"/>
              <a:ea typeface="Avenir Next" charset="0"/>
              <a:cs typeface="Avenir Next" charset="0"/>
            </a:endParaRPr>
          </a:p>
          <a:p>
            <a:r>
              <a:rPr lang="en-US" sz="1500" dirty="0" smtClean="0">
                <a:latin typeface="Avenir Next" charset="0"/>
                <a:ea typeface="Avenir Next" charset="0"/>
                <a:cs typeface="Avenir Next" charset="0"/>
              </a:rPr>
              <a:t>Define </a:t>
            </a:r>
            <a:r>
              <a:rPr lang="en-US" sz="1500" dirty="0">
                <a:latin typeface="Avenir Next" charset="0"/>
                <a:ea typeface="Avenir Next" charset="0"/>
                <a:cs typeface="Avenir Next" charset="0"/>
              </a:rPr>
              <a:t>the </a:t>
            </a:r>
            <a:r>
              <a:rPr lang="en-US" sz="1500" dirty="0" smtClean="0">
                <a:latin typeface="Avenir Next" charset="0"/>
                <a:ea typeface="Avenir Next" charset="0"/>
                <a:cs typeface="Avenir Next" charset="0"/>
              </a:rPr>
              <a:t>moment </a:t>
            </a:r>
            <a:r>
              <a:rPr lang="en-US" sz="1500" dirty="0">
                <a:latin typeface="Avenir Next" charset="0"/>
                <a:ea typeface="Avenir Next" charset="0"/>
                <a:cs typeface="Avenir Next" charset="0"/>
              </a:rPr>
              <a:t>that results are emitted</a:t>
            </a:r>
            <a:r>
              <a:rPr lang="en-US" sz="1500" dirty="0" smtClean="0">
                <a:latin typeface="Avenir Next" charset="0"/>
                <a:ea typeface="Avenir Next" charset="0"/>
                <a:cs typeface="Avenir Next" charset="0"/>
              </a:rPr>
              <a:t>.</a:t>
            </a:r>
            <a:endParaRPr lang="en-US" sz="1500" dirty="0">
              <a:latin typeface="Avenir Next" charset="0"/>
              <a:ea typeface="Avenir Next" charset="0"/>
              <a:cs typeface="Avenir Next" charset="0"/>
            </a:endParaRPr>
          </a:p>
        </p:txBody>
      </p:sp>
      <p:sp>
        <p:nvSpPr>
          <p:cNvPr id="4" name="Rechteck 3"/>
          <p:cNvSpPr/>
          <p:nvPr/>
        </p:nvSpPr>
        <p:spPr>
          <a:xfrm>
            <a:off x="4571999" y="3129924"/>
            <a:ext cx="3186113" cy="1246495"/>
          </a:xfrm>
          <a:prstGeom prst="rect">
            <a:avLst/>
          </a:prstGeom>
        </p:spPr>
        <p:txBody>
          <a:bodyPr wrap="square">
            <a:spAutoFit/>
          </a:bodyPr>
          <a:lstStyle/>
          <a:p>
            <a:r>
              <a:rPr lang="en-US" sz="1500" b="1" dirty="0">
                <a:solidFill>
                  <a:srgbClr val="C00000"/>
                </a:solidFill>
                <a:latin typeface="Avenir Next" charset="0"/>
                <a:ea typeface="Avenir Next" charset="0"/>
                <a:cs typeface="Avenir Next" charset="0"/>
              </a:rPr>
              <a:t>2.) </a:t>
            </a:r>
            <a:r>
              <a:rPr lang="en-US" sz="1500" b="1" dirty="0" smtClean="0">
                <a:solidFill>
                  <a:srgbClr val="C00000"/>
                </a:solidFill>
                <a:latin typeface="Avenir Next" charset="0"/>
                <a:ea typeface="Avenir Next" charset="0"/>
                <a:cs typeface="Avenir Next" charset="0"/>
              </a:rPr>
              <a:t>Eviction </a:t>
            </a:r>
            <a:r>
              <a:rPr lang="en-US" sz="1500" b="1" dirty="0">
                <a:solidFill>
                  <a:srgbClr val="C00000"/>
                </a:solidFill>
                <a:latin typeface="Avenir Next" charset="0"/>
                <a:ea typeface="Avenir Next" charset="0"/>
                <a:cs typeface="Avenir Next" charset="0"/>
              </a:rPr>
              <a:t>Policies (EPs</a:t>
            </a:r>
            <a:r>
              <a:rPr lang="en-US" sz="1500" b="1" dirty="0" smtClean="0">
                <a:solidFill>
                  <a:srgbClr val="C00000"/>
                </a:solidFill>
                <a:latin typeface="Avenir Next" charset="0"/>
                <a:ea typeface="Avenir Next" charset="0"/>
                <a:cs typeface="Avenir Next" charset="0"/>
              </a:rPr>
              <a:t>)</a:t>
            </a:r>
            <a:br>
              <a:rPr lang="en-US" sz="1500" b="1" dirty="0" smtClean="0">
                <a:solidFill>
                  <a:srgbClr val="C00000"/>
                </a:solidFill>
                <a:latin typeface="Avenir Next" charset="0"/>
                <a:ea typeface="Avenir Next" charset="0"/>
                <a:cs typeface="Avenir Next" charset="0"/>
              </a:rPr>
            </a:br>
            <a:r>
              <a:rPr lang="en-US" sz="1500" dirty="0">
                <a:latin typeface="Avenir Next" charset="0"/>
                <a:ea typeface="Avenir Next" charset="0"/>
                <a:cs typeface="Avenir Next" charset="0"/>
              </a:rPr>
              <a:t>Specify when data-items are removed from the </a:t>
            </a:r>
            <a:r>
              <a:rPr lang="en-US" sz="1500" dirty="0" smtClean="0">
                <a:latin typeface="Avenir Next" charset="0"/>
                <a:ea typeface="Avenir Next" charset="0"/>
                <a:cs typeface="Avenir Next" charset="0"/>
              </a:rPr>
              <a:t>buffer.</a:t>
            </a:r>
          </a:p>
          <a:p>
            <a:r>
              <a:rPr lang="en-US" sz="1500" dirty="0">
                <a:latin typeface="Avenir Next" charset="0"/>
                <a:ea typeface="Avenir Next" charset="0"/>
                <a:cs typeface="Avenir Next" charset="0"/>
              </a:rPr>
              <a:t/>
            </a:r>
            <a:br>
              <a:rPr lang="en-US" sz="1500" dirty="0">
                <a:latin typeface="Avenir Next" charset="0"/>
                <a:ea typeface="Avenir Next" charset="0"/>
                <a:cs typeface="Avenir Next" charset="0"/>
              </a:rPr>
            </a:br>
            <a:r>
              <a:rPr lang="en-US" sz="1500" dirty="0" smtClean="0">
                <a:latin typeface="Avenir Next" charset="0"/>
                <a:ea typeface="Avenir Next" charset="0"/>
                <a:cs typeface="Avenir Next" charset="0"/>
              </a:rPr>
              <a:t>Defines </a:t>
            </a:r>
            <a:r>
              <a:rPr lang="en-US" sz="1500" dirty="0">
                <a:latin typeface="Avenir Next" charset="0"/>
                <a:ea typeface="Avenir Next" charset="0"/>
                <a:cs typeface="Avenir Next" charset="0"/>
              </a:rPr>
              <a:t>the size of </a:t>
            </a:r>
            <a:r>
              <a:rPr lang="en-US" sz="1500" dirty="0" smtClean="0">
                <a:latin typeface="Avenir Next" charset="0"/>
                <a:ea typeface="Avenir Next" charset="0"/>
                <a:cs typeface="Avenir Next" charset="0"/>
              </a:rPr>
              <a:t>a window.</a:t>
            </a:r>
            <a:endParaRPr lang="en-US" sz="1500" b="1" dirty="0">
              <a:solidFill>
                <a:srgbClr val="C00000"/>
              </a:solidFill>
              <a:latin typeface="Avenir Next" charset="0"/>
              <a:ea typeface="Avenir Next" charset="0"/>
              <a:cs typeface="Avenir Next" charset="0"/>
            </a:endParaRPr>
          </a:p>
        </p:txBody>
      </p:sp>
      <p:sp>
        <p:nvSpPr>
          <p:cNvPr id="6" name="Rechteckiger Pfeil 5"/>
          <p:cNvSpPr/>
          <p:nvPr/>
        </p:nvSpPr>
        <p:spPr>
          <a:xfrm rot="5400000">
            <a:off x="5443537" y="2100100"/>
            <a:ext cx="692944" cy="950120"/>
          </a:xfrm>
          <a:prstGeom prst="bentArrow">
            <a:avLst/>
          </a:prstGeom>
          <a:solidFill>
            <a:srgbClr val="E6B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solidFill>
                <a:schemeClr val="tx1"/>
              </a:solidFill>
            </a:endParaRPr>
          </a:p>
        </p:txBody>
      </p:sp>
      <p:sp>
        <p:nvSpPr>
          <p:cNvPr id="15" name="Rechteckiger Pfeil 14"/>
          <p:cNvSpPr/>
          <p:nvPr/>
        </p:nvSpPr>
        <p:spPr>
          <a:xfrm rot="5400000" flipV="1">
            <a:off x="2487811" y="2087599"/>
            <a:ext cx="692944" cy="975122"/>
          </a:xfrm>
          <a:prstGeom prst="bentArrow">
            <a:avLst/>
          </a:prstGeom>
          <a:solidFill>
            <a:srgbClr val="E6B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solidFill>
                <a:schemeClr val="tx1"/>
              </a:solidFill>
            </a:endParaRPr>
          </a:p>
        </p:txBody>
      </p:sp>
      <p:sp>
        <p:nvSpPr>
          <p:cNvPr id="8" name="Title 7"/>
          <p:cNvSpPr>
            <a:spLocks noGrp="1"/>
          </p:cNvSpPr>
          <p:nvPr>
            <p:ph type="title"/>
          </p:nvPr>
        </p:nvSpPr>
        <p:spPr/>
        <p:txBody>
          <a:bodyPr>
            <a:normAutofit fontScale="90000"/>
          </a:bodyPr>
          <a:lstStyle/>
          <a:p>
            <a:r>
              <a:rPr lang="en-US" dirty="0"/>
              <a:t>Stream Discretization Policies</a:t>
            </a:r>
          </a:p>
        </p:txBody>
      </p:sp>
    </p:spTree>
    <p:extLst>
      <p:ext uri="{BB962C8B-B14F-4D97-AF65-F5344CB8AC3E}">
        <p14:creationId xmlns:p14="http://schemas.microsoft.com/office/powerpoint/2010/main" val="1810996753"/>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07319" y="992604"/>
            <a:ext cx="6329363" cy="757238"/>
          </a:xfrm>
          <a:prstGeom prst="rect">
            <a:avLst/>
          </a:prstGeom>
        </p:spPr>
      </p:pic>
      <p:pic>
        <p:nvPicPr>
          <p:cNvPr id="7" name="Grafik 6"/>
          <p:cNvPicPr>
            <a:picLocks noChangeAspect="1"/>
          </p:cNvPicPr>
          <p:nvPr/>
        </p:nvPicPr>
        <p:blipFill>
          <a:blip r:embed="rId4"/>
          <a:stretch>
            <a:fillRect/>
          </a:stretch>
        </p:blipFill>
        <p:spPr>
          <a:xfrm>
            <a:off x="1493044" y="1364079"/>
            <a:ext cx="5500688" cy="271463"/>
          </a:xfrm>
          <a:prstGeom prst="rect">
            <a:avLst/>
          </a:prstGeom>
        </p:spPr>
      </p:pic>
      <p:sp>
        <p:nvSpPr>
          <p:cNvPr id="17" name="Rechteck 16"/>
          <p:cNvSpPr/>
          <p:nvPr/>
        </p:nvSpPr>
        <p:spPr>
          <a:xfrm>
            <a:off x="1674967" y="1814513"/>
            <a:ext cx="6826096" cy="761747"/>
          </a:xfrm>
          <a:prstGeom prst="rect">
            <a:avLst/>
          </a:prstGeom>
        </p:spPr>
        <p:txBody>
          <a:bodyPr wrap="square">
            <a:spAutoFit/>
          </a:bodyPr>
          <a:lstStyle/>
          <a:p>
            <a:r>
              <a:rPr lang="de-DE" b="1" dirty="0">
                <a:latin typeface="+mj-lt"/>
                <a:cs typeface="Courier New" panose="02070309020205020404" pitchFamily="49" charset="0"/>
              </a:rPr>
              <a:t>Query </a:t>
            </a:r>
            <a:r>
              <a:rPr lang="de-DE" b="1" dirty="0" err="1">
                <a:latin typeface="+mj-lt"/>
                <a:cs typeface="Courier New" panose="02070309020205020404" pitchFamily="49" charset="0"/>
              </a:rPr>
              <a:t>Example</a:t>
            </a:r>
            <a:r>
              <a:rPr lang="de-DE" dirty="0">
                <a:latin typeface="+mj-lt"/>
                <a:cs typeface="Courier New" panose="02070309020205020404" pitchFamily="49" charset="0"/>
              </a:rPr>
              <a:t> (</a:t>
            </a:r>
            <a:r>
              <a:rPr lang="de-DE" dirty="0" err="1" smtClean="0">
                <a:latin typeface="+mj-lt"/>
                <a:cs typeface="Courier New" panose="02070309020205020404" pitchFamily="49" charset="0"/>
              </a:rPr>
              <a:t>tumbling</a:t>
            </a:r>
            <a:r>
              <a:rPr lang="el-GR" dirty="0" smtClean="0">
                <a:latin typeface="+mj-lt"/>
                <a:cs typeface="Courier New" panose="02070309020205020404" pitchFamily="49" charset="0"/>
              </a:rPr>
              <a:t>/</a:t>
            </a:r>
            <a:r>
              <a:rPr lang="en-US" dirty="0" smtClean="0">
                <a:latin typeface="+mj-lt"/>
                <a:cs typeface="Courier New" panose="02070309020205020404" pitchFamily="49" charset="0"/>
              </a:rPr>
              <a:t>fixed</a:t>
            </a:r>
            <a:r>
              <a:rPr lang="de-DE" dirty="0" smtClean="0">
                <a:latin typeface="+mj-lt"/>
                <a:cs typeface="Courier New" panose="02070309020205020404" pitchFamily="49" charset="0"/>
              </a:rPr>
              <a:t> </a:t>
            </a:r>
            <a:r>
              <a:rPr lang="de-DE" dirty="0" err="1">
                <a:latin typeface="+mj-lt"/>
                <a:cs typeface="Courier New" panose="02070309020205020404" pitchFamily="49" charset="0"/>
              </a:rPr>
              <a:t>window</a:t>
            </a:r>
            <a:r>
              <a:rPr lang="de-DE" dirty="0">
                <a:latin typeface="+mj-lt"/>
                <a:cs typeface="Courier New" panose="02070309020205020404" pitchFamily="49" charset="0"/>
              </a:rPr>
              <a:t> </a:t>
            </a:r>
            <a:r>
              <a:rPr lang="de-DE" dirty="0" err="1">
                <a:latin typeface="+mj-lt"/>
                <a:cs typeface="Courier New" panose="02070309020205020404" pitchFamily="49" charset="0"/>
              </a:rPr>
              <a:t>of</a:t>
            </a:r>
            <a:r>
              <a:rPr lang="de-DE" dirty="0">
                <a:latin typeface="+mj-lt"/>
                <a:cs typeface="Courier New" panose="02070309020205020404" pitchFamily="49" charset="0"/>
              </a:rPr>
              <a:t> </a:t>
            </a:r>
            <a:r>
              <a:rPr lang="de-DE" dirty="0" err="1">
                <a:latin typeface="+mj-lt"/>
                <a:cs typeface="Courier New" panose="02070309020205020404" pitchFamily="49" charset="0"/>
              </a:rPr>
              <a:t>size</a:t>
            </a:r>
            <a:r>
              <a:rPr lang="de-DE" dirty="0">
                <a:latin typeface="+mj-lt"/>
                <a:cs typeface="Courier New" panose="02070309020205020404" pitchFamily="49" charset="0"/>
              </a:rPr>
              <a:t> 3):</a:t>
            </a:r>
          </a:p>
          <a:p>
            <a:endParaRPr lang="de-DE" sz="750" dirty="0">
              <a:latin typeface="+mj-lt"/>
              <a:cs typeface="Courier New" panose="02070309020205020404" pitchFamily="49" charset="0"/>
            </a:endParaRPr>
          </a:p>
          <a:p>
            <a:r>
              <a:rPr lang="de-DE" dirty="0" err="1">
                <a:latin typeface="Courier New" panose="02070309020205020404" pitchFamily="49" charset="0"/>
                <a:cs typeface="Courier New" panose="02070309020205020404" pitchFamily="49" charset="0"/>
              </a:rPr>
              <a:t>dataStream.</a:t>
            </a:r>
            <a:r>
              <a:rPr lang="de-DE" b="1" dirty="0" err="1">
                <a:latin typeface="Courier New" panose="02070309020205020404" pitchFamily="49" charset="0"/>
                <a:cs typeface="Courier New" panose="02070309020205020404" pitchFamily="49" charset="0"/>
              </a:rPr>
              <a:t>window</a:t>
            </a:r>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Count.of</a:t>
            </a:r>
            <a:r>
              <a:rPr lang="de-DE" dirty="0">
                <a:latin typeface="Courier New" panose="02070309020205020404" pitchFamily="49" charset="0"/>
                <a:cs typeface="Courier New" panose="02070309020205020404" pitchFamily="49" charset="0"/>
              </a:rPr>
              <a:t>(3))</a:t>
            </a:r>
          </a:p>
        </p:txBody>
      </p:sp>
      <p:sp>
        <p:nvSpPr>
          <p:cNvPr id="6" name="Title 5"/>
          <p:cNvSpPr>
            <a:spLocks noGrp="1"/>
          </p:cNvSpPr>
          <p:nvPr>
            <p:ph type="title"/>
          </p:nvPr>
        </p:nvSpPr>
        <p:spPr/>
        <p:txBody>
          <a:bodyPr>
            <a:normAutofit fontScale="90000"/>
          </a:bodyPr>
          <a:lstStyle/>
          <a:p>
            <a:r>
              <a:rPr lang="en-US" dirty="0"/>
              <a:t>Stream Discretization Policies</a:t>
            </a:r>
          </a:p>
        </p:txBody>
      </p:sp>
      <p:sp>
        <p:nvSpPr>
          <p:cNvPr id="13" name="Rechteck 2"/>
          <p:cNvSpPr/>
          <p:nvPr/>
        </p:nvSpPr>
        <p:spPr>
          <a:xfrm>
            <a:off x="1275206" y="3129254"/>
            <a:ext cx="3203925" cy="1708160"/>
          </a:xfrm>
          <a:prstGeom prst="rect">
            <a:avLst/>
          </a:prstGeom>
        </p:spPr>
        <p:txBody>
          <a:bodyPr wrap="square">
            <a:spAutoFit/>
          </a:bodyPr>
          <a:lstStyle/>
          <a:p>
            <a:r>
              <a:rPr lang="en-US" sz="1500" b="1" dirty="0">
                <a:solidFill>
                  <a:schemeClr val="bg1">
                    <a:lumMod val="65000"/>
                  </a:schemeClr>
                </a:solidFill>
                <a:latin typeface="Avenir Next" charset="0"/>
                <a:ea typeface="Avenir Next" charset="0"/>
                <a:cs typeface="Avenir Next" charset="0"/>
              </a:rPr>
              <a:t>1.) Trigger Policies (TPs</a:t>
            </a:r>
            <a:r>
              <a:rPr lang="en-US" sz="1500" b="1" dirty="0" smtClean="0">
                <a:solidFill>
                  <a:schemeClr val="bg1">
                    <a:lumMod val="65000"/>
                  </a:schemeClr>
                </a:solidFill>
                <a:latin typeface="Avenir Next" charset="0"/>
                <a:ea typeface="Avenir Next" charset="0"/>
                <a:cs typeface="Avenir Next" charset="0"/>
              </a:rPr>
              <a:t>)</a:t>
            </a:r>
            <a:endParaRPr lang="en-US" sz="1500" b="1" dirty="0">
              <a:solidFill>
                <a:schemeClr val="bg1">
                  <a:lumMod val="65000"/>
                </a:schemeClr>
              </a:solidFill>
              <a:latin typeface="Avenir Next" charset="0"/>
              <a:ea typeface="Avenir Next" charset="0"/>
              <a:cs typeface="Avenir Next" charset="0"/>
            </a:endParaRPr>
          </a:p>
          <a:p>
            <a:r>
              <a:rPr lang="en-US" sz="1500" dirty="0" smtClean="0">
                <a:solidFill>
                  <a:schemeClr val="bg1">
                    <a:lumMod val="65000"/>
                  </a:schemeClr>
                </a:solidFill>
                <a:latin typeface="Avenir Next" charset="0"/>
                <a:ea typeface="Avenir Next" charset="0"/>
                <a:cs typeface="Avenir Next" charset="0"/>
              </a:rPr>
              <a:t>Specify </a:t>
            </a:r>
            <a:r>
              <a:rPr lang="en-US" sz="1500" dirty="0">
                <a:solidFill>
                  <a:schemeClr val="bg1">
                    <a:lumMod val="65000"/>
                  </a:schemeClr>
                </a:solidFill>
                <a:latin typeface="Avenir Next" charset="0"/>
                <a:ea typeface="Avenir Next" charset="0"/>
                <a:cs typeface="Avenir Next" charset="0"/>
              </a:rPr>
              <a:t>when the </a:t>
            </a:r>
            <a:r>
              <a:rPr lang="en-US" sz="1500" dirty="0" smtClean="0">
                <a:solidFill>
                  <a:schemeClr val="bg1">
                    <a:lumMod val="65000"/>
                  </a:schemeClr>
                </a:solidFill>
                <a:latin typeface="Avenir Next" charset="0"/>
                <a:ea typeface="Avenir Next" charset="0"/>
                <a:cs typeface="Avenir Next" charset="0"/>
              </a:rPr>
              <a:t>aggregate is </a:t>
            </a:r>
            <a:r>
              <a:rPr lang="en-US" sz="1500" dirty="0">
                <a:solidFill>
                  <a:schemeClr val="bg1">
                    <a:lumMod val="65000"/>
                  </a:schemeClr>
                </a:solidFill>
                <a:latin typeface="Avenir Next" charset="0"/>
                <a:ea typeface="Avenir Next" charset="0"/>
                <a:cs typeface="Avenir Next" charset="0"/>
              </a:rPr>
              <a:t>executed on the </a:t>
            </a:r>
            <a:r>
              <a:rPr lang="en-US" sz="1500" dirty="0" smtClean="0">
                <a:solidFill>
                  <a:schemeClr val="bg1">
                    <a:lumMod val="65000"/>
                  </a:schemeClr>
                </a:solidFill>
                <a:latin typeface="Avenir Next" charset="0"/>
                <a:ea typeface="Avenir Next" charset="0"/>
                <a:cs typeface="Avenir Next" charset="0"/>
              </a:rPr>
              <a:t>current </a:t>
            </a:r>
            <a:r>
              <a:rPr lang="en-US" sz="1500" dirty="0">
                <a:solidFill>
                  <a:schemeClr val="bg1">
                    <a:lumMod val="65000"/>
                  </a:schemeClr>
                </a:solidFill>
                <a:latin typeface="Avenir Next" charset="0"/>
                <a:ea typeface="Avenir Next" charset="0"/>
                <a:cs typeface="Avenir Next" charset="0"/>
              </a:rPr>
              <a:t>buffer </a:t>
            </a:r>
            <a:r>
              <a:rPr lang="en-US" sz="1500" dirty="0" smtClean="0">
                <a:solidFill>
                  <a:schemeClr val="bg1">
                    <a:lumMod val="65000"/>
                  </a:schemeClr>
                </a:solidFill>
                <a:latin typeface="Avenir Next" charset="0"/>
                <a:ea typeface="Avenir Next" charset="0"/>
                <a:cs typeface="Avenir Next" charset="0"/>
              </a:rPr>
              <a:t>content.</a:t>
            </a:r>
            <a:br>
              <a:rPr lang="en-US" sz="1500" dirty="0" smtClean="0">
                <a:solidFill>
                  <a:schemeClr val="bg1">
                    <a:lumMod val="65000"/>
                  </a:schemeClr>
                </a:solidFill>
                <a:latin typeface="Avenir Next" charset="0"/>
                <a:ea typeface="Avenir Next" charset="0"/>
                <a:cs typeface="Avenir Next" charset="0"/>
              </a:rPr>
            </a:br>
            <a:endParaRPr lang="en-US" sz="1500" dirty="0" smtClean="0">
              <a:solidFill>
                <a:schemeClr val="bg1">
                  <a:lumMod val="65000"/>
                </a:schemeClr>
              </a:solidFill>
              <a:latin typeface="Avenir Next" charset="0"/>
              <a:ea typeface="Avenir Next" charset="0"/>
              <a:cs typeface="Avenir Next" charset="0"/>
            </a:endParaRPr>
          </a:p>
          <a:p>
            <a:r>
              <a:rPr lang="en-US" sz="1500" dirty="0" smtClean="0">
                <a:solidFill>
                  <a:schemeClr val="bg1">
                    <a:lumMod val="65000"/>
                  </a:schemeClr>
                </a:solidFill>
                <a:latin typeface="Avenir Next" charset="0"/>
                <a:ea typeface="Avenir Next" charset="0"/>
                <a:cs typeface="Avenir Next" charset="0"/>
              </a:rPr>
              <a:t>Define </a:t>
            </a:r>
            <a:r>
              <a:rPr lang="en-US" sz="1500" dirty="0">
                <a:solidFill>
                  <a:schemeClr val="bg1">
                    <a:lumMod val="65000"/>
                  </a:schemeClr>
                </a:solidFill>
                <a:latin typeface="Avenir Next" charset="0"/>
                <a:ea typeface="Avenir Next" charset="0"/>
                <a:cs typeface="Avenir Next" charset="0"/>
              </a:rPr>
              <a:t>the </a:t>
            </a:r>
            <a:r>
              <a:rPr lang="en-US" sz="1500" dirty="0" smtClean="0">
                <a:solidFill>
                  <a:schemeClr val="bg1">
                    <a:lumMod val="65000"/>
                  </a:schemeClr>
                </a:solidFill>
                <a:latin typeface="Avenir Next" charset="0"/>
                <a:ea typeface="Avenir Next" charset="0"/>
                <a:cs typeface="Avenir Next" charset="0"/>
              </a:rPr>
              <a:t>moment </a:t>
            </a:r>
            <a:r>
              <a:rPr lang="en-US" sz="1500" dirty="0">
                <a:solidFill>
                  <a:schemeClr val="bg1">
                    <a:lumMod val="65000"/>
                  </a:schemeClr>
                </a:solidFill>
                <a:latin typeface="Avenir Next" charset="0"/>
                <a:ea typeface="Avenir Next" charset="0"/>
                <a:cs typeface="Avenir Next" charset="0"/>
              </a:rPr>
              <a:t>that results are emitted</a:t>
            </a:r>
            <a:r>
              <a:rPr lang="en-US" sz="1500" dirty="0" smtClean="0">
                <a:solidFill>
                  <a:schemeClr val="bg1">
                    <a:lumMod val="65000"/>
                  </a:schemeClr>
                </a:solidFill>
                <a:latin typeface="Avenir Next" charset="0"/>
                <a:ea typeface="Avenir Next" charset="0"/>
                <a:cs typeface="Avenir Next" charset="0"/>
              </a:rPr>
              <a:t>.</a:t>
            </a:r>
            <a:endParaRPr lang="en-US" sz="1500" dirty="0">
              <a:solidFill>
                <a:schemeClr val="bg1">
                  <a:lumMod val="65000"/>
                </a:schemeClr>
              </a:solidFill>
              <a:latin typeface="Avenir Next" charset="0"/>
              <a:ea typeface="Avenir Next" charset="0"/>
              <a:cs typeface="Avenir Next" charset="0"/>
            </a:endParaRPr>
          </a:p>
        </p:txBody>
      </p:sp>
      <p:sp>
        <p:nvSpPr>
          <p:cNvPr id="14" name="Rechteck 3"/>
          <p:cNvSpPr/>
          <p:nvPr/>
        </p:nvSpPr>
        <p:spPr>
          <a:xfrm>
            <a:off x="4571999" y="3129924"/>
            <a:ext cx="3186113" cy="1246495"/>
          </a:xfrm>
          <a:prstGeom prst="rect">
            <a:avLst/>
          </a:prstGeom>
        </p:spPr>
        <p:txBody>
          <a:bodyPr wrap="square">
            <a:spAutoFit/>
          </a:bodyPr>
          <a:lstStyle/>
          <a:p>
            <a:r>
              <a:rPr lang="en-US" sz="1500" b="1" dirty="0">
                <a:solidFill>
                  <a:schemeClr val="bg1">
                    <a:lumMod val="65000"/>
                  </a:schemeClr>
                </a:solidFill>
                <a:latin typeface="Avenir Next" charset="0"/>
                <a:ea typeface="Avenir Next" charset="0"/>
                <a:cs typeface="Avenir Next" charset="0"/>
              </a:rPr>
              <a:t>2.) </a:t>
            </a:r>
            <a:r>
              <a:rPr lang="en-US" sz="1500" b="1" dirty="0" smtClean="0">
                <a:solidFill>
                  <a:schemeClr val="bg1">
                    <a:lumMod val="65000"/>
                  </a:schemeClr>
                </a:solidFill>
                <a:latin typeface="Avenir Next" charset="0"/>
                <a:ea typeface="Avenir Next" charset="0"/>
                <a:cs typeface="Avenir Next" charset="0"/>
              </a:rPr>
              <a:t>Eviction </a:t>
            </a:r>
            <a:r>
              <a:rPr lang="en-US" sz="1500" b="1" dirty="0">
                <a:solidFill>
                  <a:schemeClr val="bg1">
                    <a:lumMod val="65000"/>
                  </a:schemeClr>
                </a:solidFill>
                <a:latin typeface="Avenir Next" charset="0"/>
                <a:ea typeface="Avenir Next" charset="0"/>
                <a:cs typeface="Avenir Next" charset="0"/>
              </a:rPr>
              <a:t>Policies (EPs</a:t>
            </a:r>
            <a:r>
              <a:rPr lang="en-US" sz="1500" b="1" dirty="0" smtClean="0">
                <a:solidFill>
                  <a:schemeClr val="bg1">
                    <a:lumMod val="65000"/>
                  </a:schemeClr>
                </a:solidFill>
                <a:latin typeface="Avenir Next" charset="0"/>
                <a:ea typeface="Avenir Next" charset="0"/>
                <a:cs typeface="Avenir Next" charset="0"/>
              </a:rPr>
              <a:t>)</a:t>
            </a:r>
            <a:br>
              <a:rPr lang="en-US" sz="1500" b="1" dirty="0" smtClean="0">
                <a:solidFill>
                  <a:schemeClr val="bg1">
                    <a:lumMod val="65000"/>
                  </a:schemeClr>
                </a:solidFill>
                <a:latin typeface="Avenir Next" charset="0"/>
                <a:ea typeface="Avenir Next" charset="0"/>
                <a:cs typeface="Avenir Next" charset="0"/>
              </a:rPr>
            </a:br>
            <a:r>
              <a:rPr lang="en-US" sz="1500" dirty="0">
                <a:solidFill>
                  <a:schemeClr val="bg1">
                    <a:lumMod val="65000"/>
                  </a:schemeClr>
                </a:solidFill>
                <a:latin typeface="Avenir Next" charset="0"/>
                <a:ea typeface="Avenir Next" charset="0"/>
                <a:cs typeface="Avenir Next" charset="0"/>
              </a:rPr>
              <a:t>Specify when data-items are removed from the </a:t>
            </a:r>
            <a:r>
              <a:rPr lang="en-US" sz="1500" dirty="0" smtClean="0">
                <a:solidFill>
                  <a:schemeClr val="bg1">
                    <a:lumMod val="65000"/>
                  </a:schemeClr>
                </a:solidFill>
                <a:latin typeface="Avenir Next" charset="0"/>
                <a:ea typeface="Avenir Next" charset="0"/>
                <a:cs typeface="Avenir Next" charset="0"/>
              </a:rPr>
              <a:t>buffer.</a:t>
            </a:r>
          </a:p>
          <a:p>
            <a:r>
              <a:rPr lang="en-US" sz="1500" dirty="0">
                <a:solidFill>
                  <a:schemeClr val="bg1">
                    <a:lumMod val="65000"/>
                  </a:schemeClr>
                </a:solidFill>
                <a:latin typeface="Avenir Next" charset="0"/>
                <a:ea typeface="Avenir Next" charset="0"/>
                <a:cs typeface="Avenir Next" charset="0"/>
              </a:rPr>
              <a:t/>
            </a:r>
            <a:br>
              <a:rPr lang="en-US" sz="1500" dirty="0">
                <a:solidFill>
                  <a:schemeClr val="bg1">
                    <a:lumMod val="65000"/>
                  </a:schemeClr>
                </a:solidFill>
                <a:latin typeface="Avenir Next" charset="0"/>
                <a:ea typeface="Avenir Next" charset="0"/>
                <a:cs typeface="Avenir Next" charset="0"/>
              </a:rPr>
            </a:br>
            <a:r>
              <a:rPr lang="en-US" sz="1500" dirty="0" smtClean="0">
                <a:solidFill>
                  <a:schemeClr val="bg1">
                    <a:lumMod val="65000"/>
                  </a:schemeClr>
                </a:solidFill>
                <a:latin typeface="Avenir Next" charset="0"/>
                <a:ea typeface="Avenir Next" charset="0"/>
                <a:cs typeface="Avenir Next" charset="0"/>
              </a:rPr>
              <a:t>Defines </a:t>
            </a:r>
            <a:r>
              <a:rPr lang="en-US" sz="1500" dirty="0">
                <a:solidFill>
                  <a:schemeClr val="bg1">
                    <a:lumMod val="65000"/>
                  </a:schemeClr>
                </a:solidFill>
                <a:latin typeface="Avenir Next" charset="0"/>
                <a:ea typeface="Avenir Next" charset="0"/>
                <a:cs typeface="Avenir Next" charset="0"/>
              </a:rPr>
              <a:t>the size of </a:t>
            </a:r>
            <a:r>
              <a:rPr lang="en-US" sz="1500" dirty="0" smtClean="0">
                <a:solidFill>
                  <a:schemeClr val="bg1">
                    <a:lumMod val="65000"/>
                  </a:schemeClr>
                </a:solidFill>
                <a:latin typeface="Avenir Next" charset="0"/>
                <a:ea typeface="Avenir Next" charset="0"/>
                <a:cs typeface="Avenir Next" charset="0"/>
              </a:rPr>
              <a:t>a window.</a:t>
            </a:r>
            <a:endParaRPr lang="en-US" sz="1500" b="1" dirty="0">
              <a:solidFill>
                <a:schemeClr val="bg1">
                  <a:lumMod val="65000"/>
                </a:schemeClr>
              </a:solidFill>
              <a:latin typeface="Avenir Next" charset="0"/>
              <a:ea typeface="Avenir Next" charset="0"/>
              <a:cs typeface="Avenir Next" charset="0"/>
            </a:endParaRPr>
          </a:p>
        </p:txBody>
      </p:sp>
    </p:spTree>
    <p:extLst>
      <p:ext uri="{BB962C8B-B14F-4D97-AF65-F5344CB8AC3E}">
        <p14:creationId xmlns:p14="http://schemas.microsoft.com/office/powerpoint/2010/main" val="481199468"/>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07319" y="992604"/>
            <a:ext cx="6329363" cy="757238"/>
          </a:xfrm>
          <a:prstGeom prst="rect">
            <a:avLst/>
          </a:prstGeom>
        </p:spPr>
      </p:pic>
      <p:pic>
        <p:nvPicPr>
          <p:cNvPr id="7" name="Grafik 6"/>
          <p:cNvPicPr>
            <a:picLocks noChangeAspect="1"/>
          </p:cNvPicPr>
          <p:nvPr/>
        </p:nvPicPr>
        <p:blipFill>
          <a:blip r:embed="rId4"/>
          <a:stretch>
            <a:fillRect/>
          </a:stretch>
        </p:blipFill>
        <p:spPr>
          <a:xfrm>
            <a:off x="1493044" y="1364079"/>
            <a:ext cx="5500688" cy="271463"/>
          </a:xfrm>
          <a:prstGeom prst="rect">
            <a:avLst/>
          </a:prstGeom>
        </p:spPr>
      </p:pic>
      <p:pic>
        <p:nvPicPr>
          <p:cNvPr id="11" name="Grafik 10"/>
          <p:cNvPicPr>
            <a:picLocks noChangeAspect="1"/>
          </p:cNvPicPr>
          <p:nvPr/>
        </p:nvPicPr>
        <p:blipFill>
          <a:blip r:embed="rId5"/>
          <a:stretch>
            <a:fillRect/>
          </a:stretch>
        </p:blipFill>
        <p:spPr>
          <a:xfrm>
            <a:off x="1296591" y="1667688"/>
            <a:ext cx="5822156" cy="292894"/>
          </a:xfrm>
          <a:prstGeom prst="rect">
            <a:avLst/>
          </a:prstGeom>
        </p:spPr>
      </p:pic>
      <p:sp>
        <p:nvSpPr>
          <p:cNvPr id="6" name="Title 5"/>
          <p:cNvSpPr>
            <a:spLocks noGrp="1"/>
          </p:cNvSpPr>
          <p:nvPr>
            <p:ph type="title"/>
          </p:nvPr>
        </p:nvSpPr>
        <p:spPr/>
        <p:txBody>
          <a:bodyPr>
            <a:normAutofit fontScale="90000"/>
          </a:bodyPr>
          <a:lstStyle/>
          <a:p>
            <a:r>
              <a:rPr lang="en-US" dirty="0"/>
              <a:t>Stream Discretization Policies</a:t>
            </a:r>
          </a:p>
        </p:txBody>
      </p:sp>
      <p:sp>
        <p:nvSpPr>
          <p:cNvPr id="16" name="Rechteck 2"/>
          <p:cNvSpPr/>
          <p:nvPr/>
        </p:nvSpPr>
        <p:spPr>
          <a:xfrm>
            <a:off x="1275206" y="3129254"/>
            <a:ext cx="3203925" cy="1708160"/>
          </a:xfrm>
          <a:prstGeom prst="rect">
            <a:avLst/>
          </a:prstGeom>
        </p:spPr>
        <p:txBody>
          <a:bodyPr wrap="square">
            <a:spAutoFit/>
          </a:bodyPr>
          <a:lstStyle/>
          <a:p>
            <a:r>
              <a:rPr lang="en-US" sz="1500" b="1" dirty="0">
                <a:solidFill>
                  <a:schemeClr val="bg1">
                    <a:lumMod val="65000"/>
                  </a:schemeClr>
                </a:solidFill>
                <a:latin typeface="Avenir Next" charset="0"/>
                <a:ea typeface="Avenir Next" charset="0"/>
                <a:cs typeface="Avenir Next" charset="0"/>
              </a:rPr>
              <a:t>1.) Trigger Policies (TPs</a:t>
            </a:r>
            <a:r>
              <a:rPr lang="en-US" sz="1500" b="1" dirty="0" smtClean="0">
                <a:solidFill>
                  <a:schemeClr val="bg1">
                    <a:lumMod val="65000"/>
                  </a:schemeClr>
                </a:solidFill>
                <a:latin typeface="Avenir Next" charset="0"/>
                <a:ea typeface="Avenir Next" charset="0"/>
                <a:cs typeface="Avenir Next" charset="0"/>
              </a:rPr>
              <a:t>)</a:t>
            </a:r>
            <a:endParaRPr lang="en-US" sz="1500" b="1" dirty="0">
              <a:solidFill>
                <a:schemeClr val="bg1">
                  <a:lumMod val="65000"/>
                </a:schemeClr>
              </a:solidFill>
              <a:latin typeface="Avenir Next" charset="0"/>
              <a:ea typeface="Avenir Next" charset="0"/>
              <a:cs typeface="Avenir Next" charset="0"/>
            </a:endParaRPr>
          </a:p>
          <a:p>
            <a:r>
              <a:rPr lang="en-US" sz="1500" dirty="0" smtClean="0">
                <a:solidFill>
                  <a:schemeClr val="bg1">
                    <a:lumMod val="65000"/>
                  </a:schemeClr>
                </a:solidFill>
                <a:latin typeface="Avenir Next" charset="0"/>
                <a:ea typeface="Avenir Next" charset="0"/>
                <a:cs typeface="Avenir Next" charset="0"/>
              </a:rPr>
              <a:t>Specify </a:t>
            </a:r>
            <a:r>
              <a:rPr lang="en-US" sz="1500" dirty="0">
                <a:solidFill>
                  <a:schemeClr val="bg1">
                    <a:lumMod val="65000"/>
                  </a:schemeClr>
                </a:solidFill>
                <a:latin typeface="Avenir Next" charset="0"/>
                <a:ea typeface="Avenir Next" charset="0"/>
                <a:cs typeface="Avenir Next" charset="0"/>
              </a:rPr>
              <a:t>when the </a:t>
            </a:r>
            <a:r>
              <a:rPr lang="en-US" sz="1500" dirty="0" smtClean="0">
                <a:solidFill>
                  <a:schemeClr val="bg1">
                    <a:lumMod val="65000"/>
                  </a:schemeClr>
                </a:solidFill>
                <a:latin typeface="Avenir Next" charset="0"/>
                <a:ea typeface="Avenir Next" charset="0"/>
                <a:cs typeface="Avenir Next" charset="0"/>
              </a:rPr>
              <a:t>aggregate is </a:t>
            </a:r>
            <a:r>
              <a:rPr lang="en-US" sz="1500" dirty="0">
                <a:solidFill>
                  <a:schemeClr val="bg1">
                    <a:lumMod val="65000"/>
                  </a:schemeClr>
                </a:solidFill>
                <a:latin typeface="Avenir Next" charset="0"/>
                <a:ea typeface="Avenir Next" charset="0"/>
                <a:cs typeface="Avenir Next" charset="0"/>
              </a:rPr>
              <a:t>executed on the </a:t>
            </a:r>
            <a:r>
              <a:rPr lang="en-US" sz="1500" dirty="0" smtClean="0">
                <a:solidFill>
                  <a:schemeClr val="bg1">
                    <a:lumMod val="65000"/>
                  </a:schemeClr>
                </a:solidFill>
                <a:latin typeface="Avenir Next" charset="0"/>
                <a:ea typeface="Avenir Next" charset="0"/>
                <a:cs typeface="Avenir Next" charset="0"/>
              </a:rPr>
              <a:t>current </a:t>
            </a:r>
            <a:r>
              <a:rPr lang="en-US" sz="1500" dirty="0">
                <a:solidFill>
                  <a:schemeClr val="bg1">
                    <a:lumMod val="65000"/>
                  </a:schemeClr>
                </a:solidFill>
                <a:latin typeface="Avenir Next" charset="0"/>
                <a:ea typeface="Avenir Next" charset="0"/>
                <a:cs typeface="Avenir Next" charset="0"/>
              </a:rPr>
              <a:t>buffer </a:t>
            </a:r>
            <a:r>
              <a:rPr lang="en-US" sz="1500" dirty="0" smtClean="0">
                <a:solidFill>
                  <a:schemeClr val="bg1">
                    <a:lumMod val="65000"/>
                  </a:schemeClr>
                </a:solidFill>
                <a:latin typeface="Avenir Next" charset="0"/>
                <a:ea typeface="Avenir Next" charset="0"/>
                <a:cs typeface="Avenir Next" charset="0"/>
              </a:rPr>
              <a:t>content.</a:t>
            </a:r>
            <a:br>
              <a:rPr lang="en-US" sz="1500" dirty="0" smtClean="0">
                <a:solidFill>
                  <a:schemeClr val="bg1">
                    <a:lumMod val="65000"/>
                  </a:schemeClr>
                </a:solidFill>
                <a:latin typeface="Avenir Next" charset="0"/>
                <a:ea typeface="Avenir Next" charset="0"/>
                <a:cs typeface="Avenir Next" charset="0"/>
              </a:rPr>
            </a:br>
            <a:endParaRPr lang="en-US" sz="1500" dirty="0" smtClean="0">
              <a:solidFill>
                <a:schemeClr val="bg1">
                  <a:lumMod val="65000"/>
                </a:schemeClr>
              </a:solidFill>
              <a:latin typeface="Avenir Next" charset="0"/>
              <a:ea typeface="Avenir Next" charset="0"/>
              <a:cs typeface="Avenir Next" charset="0"/>
            </a:endParaRPr>
          </a:p>
          <a:p>
            <a:r>
              <a:rPr lang="en-US" sz="1500" dirty="0" smtClean="0">
                <a:solidFill>
                  <a:schemeClr val="bg1">
                    <a:lumMod val="65000"/>
                  </a:schemeClr>
                </a:solidFill>
                <a:latin typeface="Avenir Next" charset="0"/>
                <a:ea typeface="Avenir Next" charset="0"/>
                <a:cs typeface="Avenir Next" charset="0"/>
              </a:rPr>
              <a:t>Define </a:t>
            </a:r>
            <a:r>
              <a:rPr lang="en-US" sz="1500" dirty="0">
                <a:solidFill>
                  <a:schemeClr val="bg1">
                    <a:lumMod val="65000"/>
                  </a:schemeClr>
                </a:solidFill>
                <a:latin typeface="Avenir Next" charset="0"/>
                <a:ea typeface="Avenir Next" charset="0"/>
                <a:cs typeface="Avenir Next" charset="0"/>
              </a:rPr>
              <a:t>the </a:t>
            </a:r>
            <a:r>
              <a:rPr lang="en-US" sz="1500" dirty="0" smtClean="0">
                <a:solidFill>
                  <a:schemeClr val="bg1">
                    <a:lumMod val="65000"/>
                  </a:schemeClr>
                </a:solidFill>
                <a:latin typeface="Avenir Next" charset="0"/>
                <a:ea typeface="Avenir Next" charset="0"/>
                <a:cs typeface="Avenir Next" charset="0"/>
              </a:rPr>
              <a:t>moment </a:t>
            </a:r>
            <a:r>
              <a:rPr lang="en-US" sz="1500" dirty="0">
                <a:solidFill>
                  <a:schemeClr val="bg1">
                    <a:lumMod val="65000"/>
                  </a:schemeClr>
                </a:solidFill>
                <a:latin typeface="Avenir Next" charset="0"/>
                <a:ea typeface="Avenir Next" charset="0"/>
                <a:cs typeface="Avenir Next" charset="0"/>
              </a:rPr>
              <a:t>that results are emitted</a:t>
            </a:r>
            <a:r>
              <a:rPr lang="en-US" sz="1500" dirty="0" smtClean="0">
                <a:solidFill>
                  <a:schemeClr val="bg1">
                    <a:lumMod val="65000"/>
                  </a:schemeClr>
                </a:solidFill>
                <a:latin typeface="Avenir Next" charset="0"/>
                <a:ea typeface="Avenir Next" charset="0"/>
                <a:cs typeface="Avenir Next" charset="0"/>
              </a:rPr>
              <a:t>.</a:t>
            </a:r>
            <a:endParaRPr lang="en-US" sz="1500" dirty="0">
              <a:solidFill>
                <a:schemeClr val="bg1">
                  <a:lumMod val="65000"/>
                </a:schemeClr>
              </a:solidFill>
              <a:latin typeface="Avenir Next" charset="0"/>
              <a:ea typeface="Avenir Next" charset="0"/>
              <a:cs typeface="Avenir Next" charset="0"/>
            </a:endParaRPr>
          </a:p>
        </p:txBody>
      </p:sp>
      <p:sp>
        <p:nvSpPr>
          <p:cNvPr id="17" name="Rechteck 3"/>
          <p:cNvSpPr/>
          <p:nvPr/>
        </p:nvSpPr>
        <p:spPr>
          <a:xfrm>
            <a:off x="4571999" y="3129924"/>
            <a:ext cx="3186113" cy="1246495"/>
          </a:xfrm>
          <a:prstGeom prst="rect">
            <a:avLst/>
          </a:prstGeom>
        </p:spPr>
        <p:txBody>
          <a:bodyPr wrap="square">
            <a:spAutoFit/>
          </a:bodyPr>
          <a:lstStyle/>
          <a:p>
            <a:r>
              <a:rPr lang="en-US" sz="1500" b="1" dirty="0">
                <a:solidFill>
                  <a:schemeClr val="bg1">
                    <a:lumMod val="65000"/>
                  </a:schemeClr>
                </a:solidFill>
                <a:latin typeface="Avenir Next" charset="0"/>
                <a:ea typeface="Avenir Next" charset="0"/>
                <a:cs typeface="Avenir Next" charset="0"/>
              </a:rPr>
              <a:t>2.) </a:t>
            </a:r>
            <a:r>
              <a:rPr lang="en-US" sz="1500" b="1" dirty="0" smtClean="0">
                <a:solidFill>
                  <a:schemeClr val="bg1">
                    <a:lumMod val="65000"/>
                  </a:schemeClr>
                </a:solidFill>
                <a:latin typeface="Avenir Next" charset="0"/>
                <a:ea typeface="Avenir Next" charset="0"/>
                <a:cs typeface="Avenir Next" charset="0"/>
              </a:rPr>
              <a:t>Eviction </a:t>
            </a:r>
            <a:r>
              <a:rPr lang="en-US" sz="1500" b="1" dirty="0">
                <a:solidFill>
                  <a:schemeClr val="bg1">
                    <a:lumMod val="65000"/>
                  </a:schemeClr>
                </a:solidFill>
                <a:latin typeface="Avenir Next" charset="0"/>
                <a:ea typeface="Avenir Next" charset="0"/>
                <a:cs typeface="Avenir Next" charset="0"/>
              </a:rPr>
              <a:t>Policies (EPs</a:t>
            </a:r>
            <a:r>
              <a:rPr lang="en-US" sz="1500" b="1" dirty="0" smtClean="0">
                <a:solidFill>
                  <a:schemeClr val="bg1">
                    <a:lumMod val="65000"/>
                  </a:schemeClr>
                </a:solidFill>
                <a:latin typeface="Avenir Next" charset="0"/>
                <a:ea typeface="Avenir Next" charset="0"/>
                <a:cs typeface="Avenir Next" charset="0"/>
              </a:rPr>
              <a:t>)</a:t>
            </a:r>
            <a:br>
              <a:rPr lang="en-US" sz="1500" b="1" dirty="0" smtClean="0">
                <a:solidFill>
                  <a:schemeClr val="bg1">
                    <a:lumMod val="65000"/>
                  </a:schemeClr>
                </a:solidFill>
                <a:latin typeface="Avenir Next" charset="0"/>
                <a:ea typeface="Avenir Next" charset="0"/>
                <a:cs typeface="Avenir Next" charset="0"/>
              </a:rPr>
            </a:br>
            <a:r>
              <a:rPr lang="en-US" sz="1500" dirty="0">
                <a:solidFill>
                  <a:schemeClr val="bg1">
                    <a:lumMod val="65000"/>
                  </a:schemeClr>
                </a:solidFill>
                <a:latin typeface="Avenir Next" charset="0"/>
                <a:ea typeface="Avenir Next" charset="0"/>
                <a:cs typeface="Avenir Next" charset="0"/>
              </a:rPr>
              <a:t>Specify when data-items are removed from the </a:t>
            </a:r>
            <a:r>
              <a:rPr lang="en-US" sz="1500" dirty="0" smtClean="0">
                <a:solidFill>
                  <a:schemeClr val="bg1">
                    <a:lumMod val="65000"/>
                  </a:schemeClr>
                </a:solidFill>
                <a:latin typeface="Avenir Next" charset="0"/>
                <a:ea typeface="Avenir Next" charset="0"/>
                <a:cs typeface="Avenir Next" charset="0"/>
              </a:rPr>
              <a:t>buffer.</a:t>
            </a:r>
          </a:p>
          <a:p>
            <a:r>
              <a:rPr lang="en-US" sz="1500" dirty="0">
                <a:solidFill>
                  <a:schemeClr val="bg1">
                    <a:lumMod val="65000"/>
                  </a:schemeClr>
                </a:solidFill>
                <a:latin typeface="Avenir Next" charset="0"/>
                <a:ea typeface="Avenir Next" charset="0"/>
                <a:cs typeface="Avenir Next" charset="0"/>
              </a:rPr>
              <a:t/>
            </a:r>
            <a:br>
              <a:rPr lang="en-US" sz="1500" dirty="0">
                <a:solidFill>
                  <a:schemeClr val="bg1">
                    <a:lumMod val="65000"/>
                  </a:schemeClr>
                </a:solidFill>
                <a:latin typeface="Avenir Next" charset="0"/>
                <a:ea typeface="Avenir Next" charset="0"/>
                <a:cs typeface="Avenir Next" charset="0"/>
              </a:rPr>
            </a:br>
            <a:r>
              <a:rPr lang="en-US" sz="1500" dirty="0" smtClean="0">
                <a:solidFill>
                  <a:schemeClr val="bg1">
                    <a:lumMod val="65000"/>
                  </a:schemeClr>
                </a:solidFill>
                <a:latin typeface="Avenir Next" charset="0"/>
                <a:ea typeface="Avenir Next" charset="0"/>
                <a:cs typeface="Avenir Next" charset="0"/>
              </a:rPr>
              <a:t>Defines </a:t>
            </a:r>
            <a:r>
              <a:rPr lang="en-US" sz="1500" dirty="0">
                <a:solidFill>
                  <a:schemeClr val="bg1">
                    <a:lumMod val="65000"/>
                  </a:schemeClr>
                </a:solidFill>
                <a:latin typeface="Avenir Next" charset="0"/>
                <a:ea typeface="Avenir Next" charset="0"/>
                <a:cs typeface="Avenir Next" charset="0"/>
              </a:rPr>
              <a:t>the size of </a:t>
            </a:r>
            <a:r>
              <a:rPr lang="en-US" sz="1500" dirty="0" smtClean="0">
                <a:solidFill>
                  <a:schemeClr val="bg1">
                    <a:lumMod val="65000"/>
                  </a:schemeClr>
                </a:solidFill>
                <a:latin typeface="Avenir Next" charset="0"/>
                <a:ea typeface="Avenir Next" charset="0"/>
                <a:cs typeface="Avenir Next" charset="0"/>
              </a:rPr>
              <a:t>a window.</a:t>
            </a:r>
            <a:endParaRPr lang="en-US" sz="1500" b="1" dirty="0">
              <a:solidFill>
                <a:schemeClr val="bg1">
                  <a:lumMod val="65000"/>
                </a:schemeClr>
              </a:solidFill>
              <a:latin typeface="Avenir Next" charset="0"/>
              <a:ea typeface="Avenir Next" charset="0"/>
              <a:cs typeface="Avenir Next" charset="0"/>
            </a:endParaRPr>
          </a:p>
        </p:txBody>
      </p:sp>
    </p:spTree>
    <p:extLst>
      <p:ext uri="{BB962C8B-B14F-4D97-AF65-F5344CB8AC3E}">
        <p14:creationId xmlns:p14="http://schemas.microsoft.com/office/powerpoint/2010/main" val="1452532821"/>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07319" y="992604"/>
            <a:ext cx="6329363" cy="757238"/>
          </a:xfrm>
          <a:prstGeom prst="rect">
            <a:avLst/>
          </a:prstGeom>
        </p:spPr>
      </p:pic>
      <p:pic>
        <p:nvPicPr>
          <p:cNvPr id="7" name="Grafik 6"/>
          <p:cNvPicPr>
            <a:picLocks noChangeAspect="1"/>
          </p:cNvPicPr>
          <p:nvPr/>
        </p:nvPicPr>
        <p:blipFill>
          <a:blip r:embed="rId4"/>
          <a:stretch>
            <a:fillRect/>
          </a:stretch>
        </p:blipFill>
        <p:spPr>
          <a:xfrm>
            <a:off x="1493044" y="1364079"/>
            <a:ext cx="5500688" cy="271463"/>
          </a:xfrm>
          <a:prstGeom prst="rect">
            <a:avLst/>
          </a:prstGeom>
        </p:spPr>
      </p:pic>
      <p:pic>
        <p:nvPicPr>
          <p:cNvPr id="11" name="Grafik 10"/>
          <p:cNvPicPr>
            <a:picLocks noChangeAspect="1"/>
          </p:cNvPicPr>
          <p:nvPr/>
        </p:nvPicPr>
        <p:blipFill>
          <a:blip r:embed="rId5"/>
          <a:stretch>
            <a:fillRect/>
          </a:stretch>
        </p:blipFill>
        <p:spPr>
          <a:xfrm>
            <a:off x="1296591" y="1667688"/>
            <a:ext cx="5822156" cy="292894"/>
          </a:xfrm>
          <a:prstGeom prst="rect">
            <a:avLst/>
          </a:prstGeom>
        </p:spPr>
      </p:pic>
      <p:pic>
        <p:nvPicPr>
          <p:cNvPr id="13" name="Grafik 12"/>
          <p:cNvPicPr>
            <a:picLocks noChangeAspect="1"/>
          </p:cNvPicPr>
          <p:nvPr/>
        </p:nvPicPr>
        <p:blipFill>
          <a:blip r:embed="rId6"/>
          <a:stretch>
            <a:fillRect/>
          </a:stretch>
        </p:blipFill>
        <p:spPr>
          <a:xfrm>
            <a:off x="1510903" y="1964154"/>
            <a:ext cx="5807869" cy="314325"/>
          </a:xfrm>
          <a:prstGeom prst="rect">
            <a:avLst/>
          </a:prstGeom>
        </p:spPr>
      </p:pic>
      <p:sp>
        <p:nvSpPr>
          <p:cNvPr id="6" name="Title 5"/>
          <p:cNvSpPr>
            <a:spLocks noGrp="1"/>
          </p:cNvSpPr>
          <p:nvPr>
            <p:ph type="title"/>
          </p:nvPr>
        </p:nvSpPr>
        <p:spPr/>
        <p:txBody>
          <a:bodyPr>
            <a:normAutofit fontScale="90000"/>
          </a:bodyPr>
          <a:lstStyle/>
          <a:p>
            <a:r>
              <a:rPr lang="en-US" dirty="0"/>
              <a:t>Stream Discretization Policies</a:t>
            </a:r>
          </a:p>
        </p:txBody>
      </p:sp>
      <p:sp>
        <p:nvSpPr>
          <p:cNvPr id="16" name="Rechteck 2"/>
          <p:cNvSpPr/>
          <p:nvPr/>
        </p:nvSpPr>
        <p:spPr>
          <a:xfrm>
            <a:off x="1275206" y="3129254"/>
            <a:ext cx="3203925" cy="1708160"/>
          </a:xfrm>
          <a:prstGeom prst="rect">
            <a:avLst/>
          </a:prstGeom>
        </p:spPr>
        <p:txBody>
          <a:bodyPr wrap="square">
            <a:spAutoFit/>
          </a:bodyPr>
          <a:lstStyle/>
          <a:p>
            <a:r>
              <a:rPr lang="en-US" sz="1500" b="1" dirty="0">
                <a:solidFill>
                  <a:schemeClr val="bg1">
                    <a:lumMod val="65000"/>
                  </a:schemeClr>
                </a:solidFill>
                <a:latin typeface="Avenir Next" charset="0"/>
                <a:ea typeface="Avenir Next" charset="0"/>
                <a:cs typeface="Avenir Next" charset="0"/>
              </a:rPr>
              <a:t>1.) Trigger Policies (TPs</a:t>
            </a:r>
            <a:r>
              <a:rPr lang="en-US" sz="1500" b="1" dirty="0" smtClean="0">
                <a:solidFill>
                  <a:schemeClr val="bg1">
                    <a:lumMod val="65000"/>
                  </a:schemeClr>
                </a:solidFill>
                <a:latin typeface="Avenir Next" charset="0"/>
                <a:ea typeface="Avenir Next" charset="0"/>
                <a:cs typeface="Avenir Next" charset="0"/>
              </a:rPr>
              <a:t>)</a:t>
            </a:r>
            <a:endParaRPr lang="en-US" sz="1500" b="1" dirty="0">
              <a:solidFill>
                <a:schemeClr val="bg1">
                  <a:lumMod val="65000"/>
                </a:schemeClr>
              </a:solidFill>
              <a:latin typeface="Avenir Next" charset="0"/>
              <a:ea typeface="Avenir Next" charset="0"/>
              <a:cs typeface="Avenir Next" charset="0"/>
            </a:endParaRPr>
          </a:p>
          <a:p>
            <a:r>
              <a:rPr lang="en-US" sz="1500" dirty="0" smtClean="0">
                <a:solidFill>
                  <a:schemeClr val="bg1">
                    <a:lumMod val="65000"/>
                  </a:schemeClr>
                </a:solidFill>
                <a:latin typeface="Avenir Next" charset="0"/>
                <a:ea typeface="Avenir Next" charset="0"/>
                <a:cs typeface="Avenir Next" charset="0"/>
              </a:rPr>
              <a:t>Specify </a:t>
            </a:r>
            <a:r>
              <a:rPr lang="en-US" sz="1500" dirty="0">
                <a:solidFill>
                  <a:schemeClr val="bg1">
                    <a:lumMod val="65000"/>
                  </a:schemeClr>
                </a:solidFill>
                <a:latin typeface="Avenir Next" charset="0"/>
                <a:ea typeface="Avenir Next" charset="0"/>
                <a:cs typeface="Avenir Next" charset="0"/>
              </a:rPr>
              <a:t>when the </a:t>
            </a:r>
            <a:r>
              <a:rPr lang="en-US" sz="1500" dirty="0" smtClean="0">
                <a:solidFill>
                  <a:schemeClr val="bg1">
                    <a:lumMod val="65000"/>
                  </a:schemeClr>
                </a:solidFill>
                <a:latin typeface="Avenir Next" charset="0"/>
                <a:ea typeface="Avenir Next" charset="0"/>
                <a:cs typeface="Avenir Next" charset="0"/>
              </a:rPr>
              <a:t>aggregate is </a:t>
            </a:r>
            <a:r>
              <a:rPr lang="en-US" sz="1500" dirty="0">
                <a:solidFill>
                  <a:schemeClr val="bg1">
                    <a:lumMod val="65000"/>
                  </a:schemeClr>
                </a:solidFill>
                <a:latin typeface="Avenir Next" charset="0"/>
                <a:ea typeface="Avenir Next" charset="0"/>
                <a:cs typeface="Avenir Next" charset="0"/>
              </a:rPr>
              <a:t>executed on the </a:t>
            </a:r>
            <a:r>
              <a:rPr lang="en-US" sz="1500" dirty="0" smtClean="0">
                <a:solidFill>
                  <a:schemeClr val="bg1">
                    <a:lumMod val="65000"/>
                  </a:schemeClr>
                </a:solidFill>
                <a:latin typeface="Avenir Next" charset="0"/>
                <a:ea typeface="Avenir Next" charset="0"/>
                <a:cs typeface="Avenir Next" charset="0"/>
              </a:rPr>
              <a:t>current </a:t>
            </a:r>
            <a:r>
              <a:rPr lang="en-US" sz="1500" dirty="0">
                <a:solidFill>
                  <a:schemeClr val="bg1">
                    <a:lumMod val="65000"/>
                  </a:schemeClr>
                </a:solidFill>
                <a:latin typeface="Avenir Next" charset="0"/>
                <a:ea typeface="Avenir Next" charset="0"/>
                <a:cs typeface="Avenir Next" charset="0"/>
              </a:rPr>
              <a:t>buffer </a:t>
            </a:r>
            <a:r>
              <a:rPr lang="en-US" sz="1500" dirty="0" smtClean="0">
                <a:solidFill>
                  <a:schemeClr val="bg1">
                    <a:lumMod val="65000"/>
                  </a:schemeClr>
                </a:solidFill>
                <a:latin typeface="Avenir Next" charset="0"/>
                <a:ea typeface="Avenir Next" charset="0"/>
                <a:cs typeface="Avenir Next" charset="0"/>
              </a:rPr>
              <a:t>content.</a:t>
            </a:r>
            <a:br>
              <a:rPr lang="en-US" sz="1500" dirty="0" smtClean="0">
                <a:solidFill>
                  <a:schemeClr val="bg1">
                    <a:lumMod val="65000"/>
                  </a:schemeClr>
                </a:solidFill>
                <a:latin typeface="Avenir Next" charset="0"/>
                <a:ea typeface="Avenir Next" charset="0"/>
                <a:cs typeface="Avenir Next" charset="0"/>
              </a:rPr>
            </a:br>
            <a:endParaRPr lang="en-US" sz="1500" dirty="0" smtClean="0">
              <a:solidFill>
                <a:schemeClr val="bg1">
                  <a:lumMod val="65000"/>
                </a:schemeClr>
              </a:solidFill>
              <a:latin typeface="Avenir Next" charset="0"/>
              <a:ea typeface="Avenir Next" charset="0"/>
              <a:cs typeface="Avenir Next" charset="0"/>
            </a:endParaRPr>
          </a:p>
          <a:p>
            <a:r>
              <a:rPr lang="en-US" sz="1500" dirty="0" smtClean="0">
                <a:solidFill>
                  <a:schemeClr val="bg1">
                    <a:lumMod val="65000"/>
                  </a:schemeClr>
                </a:solidFill>
                <a:latin typeface="Avenir Next" charset="0"/>
                <a:ea typeface="Avenir Next" charset="0"/>
                <a:cs typeface="Avenir Next" charset="0"/>
              </a:rPr>
              <a:t>Define </a:t>
            </a:r>
            <a:r>
              <a:rPr lang="en-US" sz="1500" dirty="0">
                <a:solidFill>
                  <a:schemeClr val="bg1">
                    <a:lumMod val="65000"/>
                  </a:schemeClr>
                </a:solidFill>
                <a:latin typeface="Avenir Next" charset="0"/>
                <a:ea typeface="Avenir Next" charset="0"/>
                <a:cs typeface="Avenir Next" charset="0"/>
              </a:rPr>
              <a:t>the </a:t>
            </a:r>
            <a:r>
              <a:rPr lang="en-US" sz="1500" dirty="0" smtClean="0">
                <a:solidFill>
                  <a:schemeClr val="bg1">
                    <a:lumMod val="65000"/>
                  </a:schemeClr>
                </a:solidFill>
                <a:latin typeface="Avenir Next" charset="0"/>
                <a:ea typeface="Avenir Next" charset="0"/>
                <a:cs typeface="Avenir Next" charset="0"/>
              </a:rPr>
              <a:t>moment </a:t>
            </a:r>
            <a:r>
              <a:rPr lang="en-US" sz="1500" dirty="0">
                <a:solidFill>
                  <a:schemeClr val="bg1">
                    <a:lumMod val="65000"/>
                  </a:schemeClr>
                </a:solidFill>
                <a:latin typeface="Avenir Next" charset="0"/>
                <a:ea typeface="Avenir Next" charset="0"/>
                <a:cs typeface="Avenir Next" charset="0"/>
              </a:rPr>
              <a:t>that results are emitted</a:t>
            </a:r>
            <a:r>
              <a:rPr lang="en-US" sz="1500" dirty="0" smtClean="0">
                <a:solidFill>
                  <a:schemeClr val="bg1">
                    <a:lumMod val="65000"/>
                  </a:schemeClr>
                </a:solidFill>
                <a:latin typeface="Avenir Next" charset="0"/>
                <a:ea typeface="Avenir Next" charset="0"/>
                <a:cs typeface="Avenir Next" charset="0"/>
              </a:rPr>
              <a:t>.</a:t>
            </a:r>
            <a:endParaRPr lang="en-US" sz="1500" dirty="0">
              <a:solidFill>
                <a:schemeClr val="bg1">
                  <a:lumMod val="65000"/>
                </a:schemeClr>
              </a:solidFill>
              <a:latin typeface="Avenir Next" charset="0"/>
              <a:ea typeface="Avenir Next" charset="0"/>
              <a:cs typeface="Avenir Next" charset="0"/>
            </a:endParaRPr>
          </a:p>
        </p:txBody>
      </p:sp>
      <p:sp>
        <p:nvSpPr>
          <p:cNvPr id="17" name="Rechteck 3"/>
          <p:cNvSpPr/>
          <p:nvPr/>
        </p:nvSpPr>
        <p:spPr>
          <a:xfrm>
            <a:off x="4571999" y="3129924"/>
            <a:ext cx="3186113" cy="1246495"/>
          </a:xfrm>
          <a:prstGeom prst="rect">
            <a:avLst/>
          </a:prstGeom>
        </p:spPr>
        <p:txBody>
          <a:bodyPr wrap="square">
            <a:spAutoFit/>
          </a:bodyPr>
          <a:lstStyle/>
          <a:p>
            <a:r>
              <a:rPr lang="en-US" sz="1500" b="1" dirty="0">
                <a:solidFill>
                  <a:schemeClr val="bg1">
                    <a:lumMod val="65000"/>
                  </a:schemeClr>
                </a:solidFill>
                <a:latin typeface="Avenir Next" charset="0"/>
                <a:ea typeface="Avenir Next" charset="0"/>
                <a:cs typeface="Avenir Next" charset="0"/>
              </a:rPr>
              <a:t>2.) </a:t>
            </a:r>
            <a:r>
              <a:rPr lang="en-US" sz="1500" b="1" dirty="0" smtClean="0">
                <a:solidFill>
                  <a:schemeClr val="bg1">
                    <a:lumMod val="65000"/>
                  </a:schemeClr>
                </a:solidFill>
                <a:latin typeface="Avenir Next" charset="0"/>
                <a:ea typeface="Avenir Next" charset="0"/>
                <a:cs typeface="Avenir Next" charset="0"/>
              </a:rPr>
              <a:t>Eviction </a:t>
            </a:r>
            <a:r>
              <a:rPr lang="en-US" sz="1500" b="1" dirty="0">
                <a:solidFill>
                  <a:schemeClr val="bg1">
                    <a:lumMod val="65000"/>
                  </a:schemeClr>
                </a:solidFill>
                <a:latin typeface="Avenir Next" charset="0"/>
                <a:ea typeface="Avenir Next" charset="0"/>
                <a:cs typeface="Avenir Next" charset="0"/>
              </a:rPr>
              <a:t>Policies (EPs</a:t>
            </a:r>
            <a:r>
              <a:rPr lang="en-US" sz="1500" b="1" dirty="0" smtClean="0">
                <a:solidFill>
                  <a:schemeClr val="bg1">
                    <a:lumMod val="65000"/>
                  </a:schemeClr>
                </a:solidFill>
                <a:latin typeface="Avenir Next" charset="0"/>
                <a:ea typeface="Avenir Next" charset="0"/>
                <a:cs typeface="Avenir Next" charset="0"/>
              </a:rPr>
              <a:t>)</a:t>
            </a:r>
            <a:br>
              <a:rPr lang="en-US" sz="1500" b="1" dirty="0" smtClean="0">
                <a:solidFill>
                  <a:schemeClr val="bg1">
                    <a:lumMod val="65000"/>
                  </a:schemeClr>
                </a:solidFill>
                <a:latin typeface="Avenir Next" charset="0"/>
                <a:ea typeface="Avenir Next" charset="0"/>
                <a:cs typeface="Avenir Next" charset="0"/>
              </a:rPr>
            </a:br>
            <a:r>
              <a:rPr lang="en-US" sz="1500" dirty="0">
                <a:solidFill>
                  <a:schemeClr val="bg1">
                    <a:lumMod val="65000"/>
                  </a:schemeClr>
                </a:solidFill>
                <a:latin typeface="Avenir Next" charset="0"/>
                <a:ea typeface="Avenir Next" charset="0"/>
                <a:cs typeface="Avenir Next" charset="0"/>
              </a:rPr>
              <a:t>Specify when data-items are removed from the </a:t>
            </a:r>
            <a:r>
              <a:rPr lang="en-US" sz="1500" dirty="0" smtClean="0">
                <a:solidFill>
                  <a:schemeClr val="bg1">
                    <a:lumMod val="65000"/>
                  </a:schemeClr>
                </a:solidFill>
                <a:latin typeface="Avenir Next" charset="0"/>
                <a:ea typeface="Avenir Next" charset="0"/>
                <a:cs typeface="Avenir Next" charset="0"/>
              </a:rPr>
              <a:t>buffer.</a:t>
            </a:r>
          </a:p>
          <a:p>
            <a:r>
              <a:rPr lang="en-US" sz="1500" dirty="0">
                <a:solidFill>
                  <a:schemeClr val="bg1">
                    <a:lumMod val="65000"/>
                  </a:schemeClr>
                </a:solidFill>
                <a:latin typeface="Avenir Next" charset="0"/>
                <a:ea typeface="Avenir Next" charset="0"/>
                <a:cs typeface="Avenir Next" charset="0"/>
              </a:rPr>
              <a:t/>
            </a:r>
            <a:br>
              <a:rPr lang="en-US" sz="1500" dirty="0">
                <a:solidFill>
                  <a:schemeClr val="bg1">
                    <a:lumMod val="65000"/>
                  </a:schemeClr>
                </a:solidFill>
                <a:latin typeface="Avenir Next" charset="0"/>
                <a:ea typeface="Avenir Next" charset="0"/>
                <a:cs typeface="Avenir Next" charset="0"/>
              </a:rPr>
            </a:br>
            <a:r>
              <a:rPr lang="en-US" sz="1500" dirty="0" smtClean="0">
                <a:solidFill>
                  <a:schemeClr val="bg1">
                    <a:lumMod val="65000"/>
                  </a:schemeClr>
                </a:solidFill>
                <a:latin typeface="Avenir Next" charset="0"/>
                <a:ea typeface="Avenir Next" charset="0"/>
                <a:cs typeface="Avenir Next" charset="0"/>
              </a:rPr>
              <a:t>Defines </a:t>
            </a:r>
            <a:r>
              <a:rPr lang="en-US" sz="1500" dirty="0">
                <a:solidFill>
                  <a:schemeClr val="bg1">
                    <a:lumMod val="65000"/>
                  </a:schemeClr>
                </a:solidFill>
                <a:latin typeface="Avenir Next" charset="0"/>
                <a:ea typeface="Avenir Next" charset="0"/>
                <a:cs typeface="Avenir Next" charset="0"/>
              </a:rPr>
              <a:t>the size of </a:t>
            </a:r>
            <a:r>
              <a:rPr lang="en-US" sz="1500" dirty="0" smtClean="0">
                <a:solidFill>
                  <a:schemeClr val="bg1">
                    <a:lumMod val="65000"/>
                  </a:schemeClr>
                </a:solidFill>
                <a:latin typeface="Avenir Next" charset="0"/>
                <a:ea typeface="Avenir Next" charset="0"/>
                <a:cs typeface="Avenir Next" charset="0"/>
              </a:rPr>
              <a:t>a window.</a:t>
            </a:r>
            <a:endParaRPr lang="en-US" sz="1500" b="1" dirty="0">
              <a:solidFill>
                <a:schemeClr val="bg1">
                  <a:lumMod val="65000"/>
                </a:schemeClr>
              </a:solidFill>
              <a:latin typeface="Avenir Next" charset="0"/>
              <a:ea typeface="Avenir Next" charset="0"/>
              <a:cs typeface="Avenir Next" charset="0"/>
            </a:endParaRPr>
          </a:p>
        </p:txBody>
      </p:sp>
    </p:spTree>
    <p:extLst>
      <p:ext uri="{BB962C8B-B14F-4D97-AF65-F5344CB8AC3E}">
        <p14:creationId xmlns:p14="http://schemas.microsoft.com/office/powerpoint/2010/main" val="1030134191"/>
      </p:ext>
    </p:extLst>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07319" y="992604"/>
            <a:ext cx="6329363" cy="757238"/>
          </a:xfrm>
          <a:prstGeom prst="rect">
            <a:avLst/>
          </a:prstGeom>
        </p:spPr>
      </p:pic>
      <p:pic>
        <p:nvPicPr>
          <p:cNvPr id="7" name="Grafik 6"/>
          <p:cNvPicPr>
            <a:picLocks noChangeAspect="1"/>
          </p:cNvPicPr>
          <p:nvPr/>
        </p:nvPicPr>
        <p:blipFill>
          <a:blip r:embed="rId4"/>
          <a:stretch>
            <a:fillRect/>
          </a:stretch>
        </p:blipFill>
        <p:spPr>
          <a:xfrm>
            <a:off x="1493044" y="1364079"/>
            <a:ext cx="5500688" cy="271463"/>
          </a:xfrm>
          <a:prstGeom prst="rect">
            <a:avLst/>
          </a:prstGeom>
        </p:spPr>
      </p:pic>
      <p:pic>
        <p:nvPicPr>
          <p:cNvPr id="2" name="Grafik 1"/>
          <p:cNvPicPr>
            <a:picLocks noChangeAspect="1"/>
          </p:cNvPicPr>
          <p:nvPr/>
        </p:nvPicPr>
        <p:blipFill>
          <a:blip r:embed="rId5"/>
          <a:stretch>
            <a:fillRect/>
          </a:stretch>
        </p:blipFill>
        <p:spPr>
          <a:xfrm>
            <a:off x="1296591" y="1667688"/>
            <a:ext cx="5822156" cy="292894"/>
          </a:xfrm>
          <a:prstGeom prst="rect">
            <a:avLst/>
          </a:prstGeom>
        </p:spPr>
      </p:pic>
      <p:pic>
        <p:nvPicPr>
          <p:cNvPr id="8" name="Grafik 7"/>
          <p:cNvPicPr>
            <a:picLocks noChangeAspect="1"/>
          </p:cNvPicPr>
          <p:nvPr/>
        </p:nvPicPr>
        <p:blipFill>
          <a:blip r:embed="rId6"/>
          <a:stretch>
            <a:fillRect/>
          </a:stretch>
        </p:blipFill>
        <p:spPr>
          <a:xfrm>
            <a:off x="1510903" y="1964154"/>
            <a:ext cx="5807869" cy="314325"/>
          </a:xfrm>
          <a:prstGeom prst="rect">
            <a:avLst/>
          </a:prstGeom>
        </p:spPr>
      </p:pic>
      <p:pic>
        <p:nvPicPr>
          <p:cNvPr id="9" name="Grafik 8"/>
          <p:cNvPicPr>
            <a:picLocks noChangeAspect="1"/>
          </p:cNvPicPr>
          <p:nvPr/>
        </p:nvPicPr>
        <p:blipFill>
          <a:blip r:embed="rId7"/>
          <a:stretch>
            <a:fillRect/>
          </a:stretch>
        </p:blipFill>
        <p:spPr>
          <a:xfrm>
            <a:off x="1339453" y="2264191"/>
            <a:ext cx="6007894" cy="342900"/>
          </a:xfrm>
          <a:prstGeom prst="rect">
            <a:avLst/>
          </a:prstGeom>
        </p:spPr>
      </p:pic>
      <p:cxnSp>
        <p:nvCxnSpPr>
          <p:cNvPr id="19" name="Gewinkelte Verbindung 18"/>
          <p:cNvCxnSpPr>
            <a:stCxn id="23" idx="0"/>
          </p:cNvCxnSpPr>
          <p:nvPr/>
        </p:nvCxnSpPr>
        <p:spPr>
          <a:xfrm rot="5400000" flipH="1" flipV="1">
            <a:off x="3813440" y="1916933"/>
            <a:ext cx="276051" cy="214859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hteck 19"/>
          <p:cNvSpPr/>
          <p:nvPr/>
        </p:nvSpPr>
        <p:spPr>
          <a:xfrm>
            <a:off x="5986463" y="2264191"/>
            <a:ext cx="1332309"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6" name="Title 5"/>
          <p:cNvSpPr>
            <a:spLocks noGrp="1"/>
          </p:cNvSpPr>
          <p:nvPr>
            <p:ph type="title"/>
          </p:nvPr>
        </p:nvSpPr>
        <p:spPr/>
        <p:txBody>
          <a:bodyPr>
            <a:normAutofit fontScale="90000"/>
          </a:bodyPr>
          <a:lstStyle/>
          <a:p>
            <a:r>
              <a:rPr lang="en-US" dirty="0"/>
              <a:t>Stream Discretization Policies</a:t>
            </a:r>
          </a:p>
        </p:txBody>
      </p:sp>
      <p:sp>
        <p:nvSpPr>
          <p:cNvPr id="23" name="Rechteck 2"/>
          <p:cNvSpPr/>
          <p:nvPr/>
        </p:nvSpPr>
        <p:spPr>
          <a:xfrm>
            <a:off x="1275206" y="3129254"/>
            <a:ext cx="3203925" cy="1708160"/>
          </a:xfrm>
          <a:prstGeom prst="rect">
            <a:avLst/>
          </a:prstGeom>
        </p:spPr>
        <p:txBody>
          <a:bodyPr wrap="square">
            <a:spAutoFit/>
          </a:bodyPr>
          <a:lstStyle/>
          <a:p>
            <a:r>
              <a:rPr lang="en-US" sz="1500" b="1" dirty="0">
                <a:solidFill>
                  <a:srgbClr val="C00000"/>
                </a:solidFill>
                <a:latin typeface="Avenir Next" charset="0"/>
                <a:ea typeface="Avenir Next" charset="0"/>
                <a:cs typeface="Avenir Next" charset="0"/>
              </a:rPr>
              <a:t>1.) Trigger Policies (TPs</a:t>
            </a:r>
            <a:r>
              <a:rPr lang="en-US" sz="1500" b="1" dirty="0" smtClean="0">
                <a:solidFill>
                  <a:srgbClr val="C00000"/>
                </a:solidFill>
                <a:latin typeface="Avenir Next" charset="0"/>
                <a:ea typeface="Avenir Next" charset="0"/>
                <a:cs typeface="Avenir Next" charset="0"/>
              </a:rPr>
              <a:t>)</a:t>
            </a:r>
            <a:endParaRPr lang="en-US" sz="1500" b="1" dirty="0">
              <a:solidFill>
                <a:srgbClr val="C00000"/>
              </a:solidFill>
              <a:latin typeface="Avenir Next" charset="0"/>
              <a:ea typeface="Avenir Next" charset="0"/>
              <a:cs typeface="Avenir Next" charset="0"/>
            </a:endParaRPr>
          </a:p>
          <a:p>
            <a:r>
              <a:rPr lang="en-US" sz="1500" dirty="0" smtClean="0">
                <a:latin typeface="Avenir Next" charset="0"/>
                <a:ea typeface="Avenir Next" charset="0"/>
                <a:cs typeface="Avenir Next" charset="0"/>
              </a:rPr>
              <a:t>Specify </a:t>
            </a:r>
            <a:r>
              <a:rPr lang="en-US" sz="1500" dirty="0">
                <a:latin typeface="Avenir Next" charset="0"/>
                <a:ea typeface="Avenir Next" charset="0"/>
                <a:cs typeface="Avenir Next" charset="0"/>
              </a:rPr>
              <a:t>when the </a:t>
            </a:r>
            <a:r>
              <a:rPr lang="en-US" sz="1500" dirty="0" smtClean="0">
                <a:latin typeface="Avenir Next" charset="0"/>
                <a:ea typeface="Avenir Next" charset="0"/>
                <a:cs typeface="Avenir Next" charset="0"/>
              </a:rPr>
              <a:t>aggregate is </a:t>
            </a:r>
            <a:r>
              <a:rPr lang="en-US" sz="1500" dirty="0">
                <a:latin typeface="Avenir Next" charset="0"/>
                <a:ea typeface="Avenir Next" charset="0"/>
                <a:cs typeface="Avenir Next" charset="0"/>
              </a:rPr>
              <a:t>executed on the </a:t>
            </a:r>
            <a:r>
              <a:rPr lang="en-US" sz="1500" dirty="0" smtClean="0">
                <a:latin typeface="Avenir Next" charset="0"/>
                <a:ea typeface="Avenir Next" charset="0"/>
                <a:cs typeface="Avenir Next" charset="0"/>
              </a:rPr>
              <a:t>current </a:t>
            </a:r>
            <a:r>
              <a:rPr lang="en-US" sz="1500" dirty="0">
                <a:latin typeface="Avenir Next" charset="0"/>
                <a:ea typeface="Avenir Next" charset="0"/>
                <a:cs typeface="Avenir Next" charset="0"/>
              </a:rPr>
              <a:t>buffer </a:t>
            </a:r>
            <a:r>
              <a:rPr lang="en-US" sz="1500" dirty="0" smtClean="0">
                <a:latin typeface="Avenir Next" charset="0"/>
                <a:ea typeface="Avenir Next" charset="0"/>
                <a:cs typeface="Avenir Next" charset="0"/>
              </a:rPr>
              <a:t>content.</a:t>
            </a:r>
            <a:br>
              <a:rPr lang="en-US" sz="1500" dirty="0" smtClean="0">
                <a:latin typeface="Avenir Next" charset="0"/>
                <a:ea typeface="Avenir Next" charset="0"/>
                <a:cs typeface="Avenir Next" charset="0"/>
              </a:rPr>
            </a:br>
            <a:endParaRPr lang="en-US" sz="1500" dirty="0" smtClean="0">
              <a:latin typeface="Avenir Next" charset="0"/>
              <a:ea typeface="Avenir Next" charset="0"/>
              <a:cs typeface="Avenir Next" charset="0"/>
            </a:endParaRPr>
          </a:p>
          <a:p>
            <a:r>
              <a:rPr lang="en-US" sz="1500" dirty="0" smtClean="0">
                <a:latin typeface="Avenir Next" charset="0"/>
                <a:ea typeface="Avenir Next" charset="0"/>
                <a:cs typeface="Avenir Next" charset="0"/>
              </a:rPr>
              <a:t>Define </a:t>
            </a:r>
            <a:r>
              <a:rPr lang="en-US" sz="1500" dirty="0">
                <a:latin typeface="Avenir Next" charset="0"/>
                <a:ea typeface="Avenir Next" charset="0"/>
                <a:cs typeface="Avenir Next" charset="0"/>
              </a:rPr>
              <a:t>the </a:t>
            </a:r>
            <a:r>
              <a:rPr lang="en-US" sz="1500" dirty="0" smtClean="0">
                <a:latin typeface="Avenir Next" charset="0"/>
                <a:ea typeface="Avenir Next" charset="0"/>
                <a:cs typeface="Avenir Next" charset="0"/>
              </a:rPr>
              <a:t>moment </a:t>
            </a:r>
            <a:r>
              <a:rPr lang="en-US" sz="1500" dirty="0">
                <a:latin typeface="Avenir Next" charset="0"/>
                <a:ea typeface="Avenir Next" charset="0"/>
                <a:cs typeface="Avenir Next" charset="0"/>
              </a:rPr>
              <a:t>that results are emitted</a:t>
            </a:r>
            <a:r>
              <a:rPr lang="en-US" sz="1500" dirty="0" smtClean="0">
                <a:latin typeface="Avenir Next" charset="0"/>
                <a:ea typeface="Avenir Next" charset="0"/>
                <a:cs typeface="Avenir Next" charset="0"/>
              </a:rPr>
              <a:t>.</a:t>
            </a:r>
            <a:endParaRPr lang="en-US" sz="1500" dirty="0">
              <a:latin typeface="Avenir Next" charset="0"/>
              <a:ea typeface="Avenir Next" charset="0"/>
              <a:cs typeface="Avenir Next" charset="0"/>
            </a:endParaRPr>
          </a:p>
        </p:txBody>
      </p:sp>
      <p:sp>
        <p:nvSpPr>
          <p:cNvPr id="24" name="Rechteck 3"/>
          <p:cNvSpPr/>
          <p:nvPr/>
        </p:nvSpPr>
        <p:spPr>
          <a:xfrm>
            <a:off x="4571999" y="3129924"/>
            <a:ext cx="3186113" cy="1246495"/>
          </a:xfrm>
          <a:prstGeom prst="rect">
            <a:avLst/>
          </a:prstGeom>
        </p:spPr>
        <p:txBody>
          <a:bodyPr wrap="square">
            <a:spAutoFit/>
          </a:bodyPr>
          <a:lstStyle/>
          <a:p>
            <a:r>
              <a:rPr lang="en-US" sz="1500" b="1" dirty="0">
                <a:solidFill>
                  <a:schemeClr val="bg1">
                    <a:lumMod val="65000"/>
                  </a:schemeClr>
                </a:solidFill>
                <a:latin typeface="Avenir Next" charset="0"/>
                <a:ea typeface="Avenir Next" charset="0"/>
                <a:cs typeface="Avenir Next" charset="0"/>
              </a:rPr>
              <a:t>2.) </a:t>
            </a:r>
            <a:r>
              <a:rPr lang="en-US" sz="1500" b="1" dirty="0" smtClean="0">
                <a:solidFill>
                  <a:schemeClr val="bg1">
                    <a:lumMod val="65000"/>
                  </a:schemeClr>
                </a:solidFill>
                <a:latin typeface="Avenir Next" charset="0"/>
                <a:ea typeface="Avenir Next" charset="0"/>
                <a:cs typeface="Avenir Next" charset="0"/>
              </a:rPr>
              <a:t>Eviction </a:t>
            </a:r>
            <a:r>
              <a:rPr lang="en-US" sz="1500" b="1" dirty="0">
                <a:solidFill>
                  <a:schemeClr val="bg1">
                    <a:lumMod val="65000"/>
                  </a:schemeClr>
                </a:solidFill>
                <a:latin typeface="Avenir Next" charset="0"/>
                <a:ea typeface="Avenir Next" charset="0"/>
                <a:cs typeface="Avenir Next" charset="0"/>
              </a:rPr>
              <a:t>Policies (EPs</a:t>
            </a:r>
            <a:r>
              <a:rPr lang="en-US" sz="1500" b="1" dirty="0" smtClean="0">
                <a:solidFill>
                  <a:schemeClr val="bg1">
                    <a:lumMod val="65000"/>
                  </a:schemeClr>
                </a:solidFill>
                <a:latin typeface="Avenir Next" charset="0"/>
                <a:ea typeface="Avenir Next" charset="0"/>
                <a:cs typeface="Avenir Next" charset="0"/>
              </a:rPr>
              <a:t>)</a:t>
            </a:r>
            <a:br>
              <a:rPr lang="en-US" sz="1500" b="1" dirty="0" smtClean="0">
                <a:solidFill>
                  <a:schemeClr val="bg1">
                    <a:lumMod val="65000"/>
                  </a:schemeClr>
                </a:solidFill>
                <a:latin typeface="Avenir Next" charset="0"/>
                <a:ea typeface="Avenir Next" charset="0"/>
                <a:cs typeface="Avenir Next" charset="0"/>
              </a:rPr>
            </a:br>
            <a:r>
              <a:rPr lang="en-US" sz="1500" dirty="0">
                <a:solidFill>
                  <a:schemeClr val="bg1">
                    <a:lumMod val="65000"/>
                  </a:schemeClr>
                </a:solidFill>
                <a:latin typeface="Avenir Next" charset="0"/>
                <a:ea typeface="Avenir Next" charset="0"/>
                <a:cs typeface="Avenir Next" charset="0"/>
              </a:rPr>
              <a:t>Specify when data-items are removed from the </a:t>
            </a:r>
            <a:r>
              <a:rPr lang="en-US" sz="1500" dirty="0" smtClean="0">
                <a:solidFill>
                  <a:schemeClr val="bg1">
                    <a:lumMod val="65000"/>
                  </a:schemeClr>
                </a:solidFill>
                <a:latin typeface="Avenir Next" charset="0"/>
                <a:ea typeface="Avenir Next" charset="0"/>
                <a:cs typeface="Avenir Next" charset="0"/>
              </a:rPr>
              <a:t>buffer.</a:t>
            </a:r>
          </a:p>
          <a:p>
            <a:r>
              <a:rPr lang="en-US" sz="1500" dirty="0">
                <a:solidFill>
                  <a:schemeClr val="bg1">
                    <a:lumMod val="65000"/>
                  </a:schemeClr>
                </a:solidFill>
                <a:latin typeface="Avenir Next" charset="0"/>
                <a:ea typeface="Avenir Next" charset="0"/>
                <a:cs typeface="Avenir Next" charset="0"/>
              </a:rPr>
              <a:t/>
            </a:r>
            <a:br>
              <a:rPr lang="en-US" sz="1500" dirty="0">
                <a:solidFill>
                  <a:schemeClr val="bg1">
                    <a:lumMod val="65000"/>
                  </a:schemeClr>
                </a:solidFill>
                <a:latin typeface="Avenir Next" charset="0"/>
                <a:ea typeface="Avenir Next" charset="0"/>
                <a:cs typeface="Avenir Next" charset="0"/>
              </a:rPr>
            </a:br>
            <a:r>
              <a:rPr lang="en-US" sz="1500" dirty="0" smtClean="0">
                <a:solidFill>
                  <a:schemeClr val="bg1">
                    <a:lumMod val="65000"/>
                  </a:schemeClr>
                </a:solidFill>
                <a:latin typeface="Avenir Next" charset="0"/>
                <a:ea typeface="Avenir Next" charset="0"/>
                <a:cs typeface="Avenir Next" charset="0"/>
              </a:rPr>
              <a:t>Defines </a:t>
            </a:r>
            <a:r>
              <a:rPr lang="en-US" sz="1500" dirty="0">
                <a:solidFill>
                  <a:schemeClr val="bg1">
                    <a:lumMod val="65000"/>
                  </a:schemeClr>
                </a:solidFill>
                <a:latin typeface="Avenir Next" charset="0"/>
                <a:ea typeface="Avenir Next" charset="0"/>
                <a:cs typeface="Avenir Next" charset="0"/>
              </a:rPr>
              <a:t>the size of </a:t>
            </a:r>
            <a:r>
              <a:rPr lang="en-US" sz="1500" dirty="0" smtClean="0">
                <a:solidFill>
                  <a:schemeClr val="bg1">
                    <a:lumMod val="65000"/>
                  </a:schemeClr>
                </a:solidFill>
                <a:latin typeface="Avenir Next" charset="0"/>
                <a:ea typeface="Avenir Next" charset="0"/>
                <a:cs typeface="Avenir Next" charset="0"/>
              </a:rPr>
              <a:t>a window.</a:t>
            </a:r>
            <a:endParaRPr lang="en-US" sz="1500" b="1" dirty="0">
              <a:solidFill>
                <a:schemeClr val="bg1">
                  <a:lumMod val="65000"/>
                </a:schemeClr>
              </a:solidFill>
              <a:latin typeface="Avenir Next" charset="0"/>
              <a:ea typeface="Avenir Next" charset="0"/>
              <a:cs typeface="Avenir Next" charset="0"/>
            </a:endParaRPr>
          </a:p>
        </p:txBody>
      </p:sp>
    </p:spTree>
    <p:extLst>
      <p:ext uri="{BB962C8B-B14F-4D97-AF65-F5344CB8AC3E}">
        <p14:creationId xmlns:p14="http://schemas.microsoft.com/office/powerpoint/2010/main" val="2093345475"/>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8"/>
            <a:ext cx="8229600" cy="857400"/>
          </a:xfrm>
          <a:prstGeom prst="rect">
            <a:avLst/>
          </a:prstGeom>
          <a:noFill/>
          <a:ln>
            <a:noFill/>
          </a:ln>
        </p:spPr>
        <p:txBody>
          <a:bodyPr lIns="91425" tIns="45700" rIns="91425" bIns="45700" anchor="ctr" anchorCtr="0">
            <a:noAutofit/>
          </a:bodyPr>
          <a:lstStyle/>
          <a:p>
            <a:pPr lvl="0" rtl="0">
              <a:spcBef>
                <a:spcPts val="0"/>
              </a:spcBef>
              <a:buClr>
                <a:srgbClr val="000000"/>
              </a:buClr>
              <a:buSzPct val="30555"/>
              <a:buFont typeface="Arial"/>
              <a:buNone/>
            </a:pPr>
            <a:r>
              <a:rPr lang="en" sz="4000" dirty="0" err="1"/>
              <a:t>Flink</a:t>
            </a:r>
            <a:r>
              <a:rPr lang="en" sz="4000" dirty="0"/>
              <a:t> in the Analytics Ecosystem</a:t>
            </a:r>
          </a:p>
        </p:txBody>
      </p:sp>
      <p:sp>
        <p:nvSpPr>
          <p:cNvPr id="72" name="Shape 72"/>
          <p:cNvSpPr txBox="1">
            <a:spLocks noGrp="1"/>
          </p:cNvSpPr>
          <p:nvPr>
            <p:ph type="sldNum" idx="12"/>
          </p:nvPr>
        </p:nvSpPr>
        <p:spPr>
          <a:xfrm>
            <a:off x="6552937" y="4647362"/>
            <a:ext cx="2133599" cy="273900"/>
          </a:xfrm>
          <a:prstGeom prst="rect">
            <a:avLst/>
          </a:prstGeom>
          <a:noFill/>
          <a:ln>
            <a:noFill/>
          </a:ln>
        </p:spPr>
        <p:txBody>
          <a:bodyPr lIns="91425" tIns="45700" rIns="91425" bIns="45700" anchor="ctr" anchorCtr="0">
            <a:noAutofit/>
          </a:bodyPr>
          <a:lstStyle/>
          <a:p>
            <a:pPr lvl="0" rtl="0">
              <a:spcBef>
                <a:spcPts val="0"/>
              </a:spcBef>
              <a:buNone/>
            </a:pPr>
            <a:fld id="{00000000-1234-1234-1234-123412341234}" type="slidenum">
              <a:rPr lang="en">
                <a:latin typeface="Avenir Book" charset="0"/>
                <a:ea typeface="Avenir Book" charset="0"/>
                <a:cs typeface="Avenir Book" charset="0"/>
              </a:rPr>
              <a:t>7</a:t>
            </a:fld>
            <a:endParaRPr lang="en">
              <a:latin typeface="Avenir Book" charset="0"/>
              <a:ea typeface="Avenir Book" charset="0"/>
              <a:cs typeface="Avenir Book" charset="0"/>
            </a:endParaRPr>
          </a:p>
        </p:txBody>
      </p:sp>
      <p:sp>
        <p:nvSpPr>
          <p:cNvPr id="73" name="Shape 73"/>
          <p:cNvSpPr/>
          <p:nvPr/>
        </p:nvSpPr>
        <p:spPr>
          <a:xfrm>
            <a:off x="177154" y="2213356"/>
            <a:ext cx="8796300" cy="1376999"/>
          </a:xfrm>
          <a:prstGeom prst="roundRect">
            <a:avLst>
              <a:gd name="adj" fmla="val 16667"/>
            </a:avLst>
          </a:prstGeom>
          <a:solidFill>
            <a:schemeClr val="lt2"/>
          </a:solid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venir Book" charset="0"/>
              <a:ea typeface="Avenir Book" charset="0"/>
              <a:cs typeface="Avenir Book" charset="0"/>
              <a:sym typeface="Calibri"/>
            </a:endParaRPr>
          </a:p>
        </p:txBody>
      </p:sp>
      <p:sp>
        <p:nvSpPr>
          <p:cNvPr id="74" name="Shape 74"/>
          <p:cNvSpPr txBox="1"/>
          <p:nvPr/>
        </p:nvSpPr>
        <p:spPr>
          <a:xfrm>
            <a:off x="6552937" y="4647362"/>
            <a:ext cx="2133599" cy="273900"/>
          </a:xfrm>
          <a:prstGeom prst="rect">
            <a:avLst/>
          </a:prstGeom>
          <a:noFill/>
          <a:ln>
            <a:noFill/>
          </a:ln>
        </p:spPr>
        <p:txBody>
          <a:bodyPr lIns="27425" tIns="45700" rIns="45700" bIns="45700" anchor="ctr" anchorCtr="0">
            <a:noAutofit/>
          </a:bodyPr>
          <a:lstStyle/>
          <a:p>
            <a:pPr marL="0" marR="0" lvl="0" indent="0" algn="l" rtl="0">
              <a:spcBef>
                <a:spcPts val="0"/>
              </a:spcBef>
              <a:buSzPct val="25000"/>
              <a:buNone/>
            </a:pPr>
            <a:fld id="{00000000-1234-1234-1234-123412341234}" type="slidenum">
              <a:rPr lang="en" sz="1200" b="0" i="0" u="none" strike="noStrike" cap="none" baseline="0">
                <a:solidFill>
                  <a:srgbClr val="595959"/>
                </a:solidFill>
                <a:latin typeface="Avenir Book" charset="0"/>
                <a:ea typeface="Avenir Book" charset="0"/>
                <a:cs typeface="Avenir Book" charset="0"/>
                <a:sym typeface="Calibri"/>
              </a:rPr>
              <a:t>7</a:t>
            </a:fld>
            <a:endParaRPr lang="en" sz="1200" b="0" i="0" u="none" strike="noStrike" cap="none" baseline="0">
              <a:solidFill>
                <a:srgbClr val="595959"/>
              </a:solidFill>
              <a:latin typeface="Avenir Book" charset="0"/>
              <a:ea typeface="Avenir Book" charset="0"/>
              <a:cs typeface="Avenir Book" charset="0"/>
              <a:sym typeface="Calibri"/>
            </a:endParaRPr>
          </a:p>
        </p:txBody>
      </p:sp>
      <p:sp>
        <p:nvSpPr>
          <p:cNvPr id="75" name="Shape 75"/>
          <p:cNvSpPr/>
          <p:nvPr/>
        </p:nvSpPr>
        <p:spPr>
          <a:xfrm>
            <a:off x="3487082" y="2353902"/>
            <a:ext cx="2380199" cy="495899"/>
          </a:xfrm>
          <a:prstGeom prst="roundRect">
            <a:avLst>
              <a:gd name="adj" fmla="val 16667"/>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MapReduce</a:t>
            </a:r>
          </a:p>
        </p:txBody>
      </p:sp>
      <p:pic>
        <p:nvPicPr>
          <p:cNvPr id="76" name="Shape 76"/>
          <p:cNvPicPr preferRelativeResize="0"/>
          <p:nvPr/>
        </p:nvPicPr>
        <p:blipFill rotWithShape="1">
          <a:blip r:embed="rId3">
            <a:alphaModFix/>
          </a:blip>
          <a:srcRect/>
          <a:stretch/>
        </p:blipFill>
        <p:spPr>
          <a:xfrm>
            <a:off x="5104151" y="2397348"/>
            <a:ext cx="762899" cy="409199"/>
          </a:xfrm>
          <a:prstGeom prst="rect">
            <a:avLst/>
          </a:prstGeom>
          <a:noFill/>
          <a:ln>
            <a:noFill/>
          </a:ln>
        </p:spPr>
      </p:pic>
      <p:sp>
        <p:nvSpPr>
          <p:cNvPr id="77" name="Shape 77"/>
          <p:cNvSpPr/>
          <p:nvPr/>
        </p:nvSpPr>
        <p:spPr>
          <a:xfrm>
            <a:off x="3486826" y="1157975"/>
            <a:ext cx="679200" cy="434100"/>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Hive</a:t>
            </a:r>
          </a:p>
        </p:txBody>
      </p:sp>
      <p:sp>
        <p:nvSpPr>
          <p:cNvPr id="78" name="Shape 78"/>
          <p:cNvSpPr/>
          <p:nvPr/>
        </p:nvSpPr>
        <p:spPr>
          <a:xfrm>
            <a:off x="6030853" y="2353902"/>
            <a:ext cx="1512300" cy="495899"/>
          </a:xfrm>
          <a:prstGeom prst="roundRect">
            <a:avLst>
              <a:gd name="adj" fmla="val 16667"/>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Flink</a:t>
            </a:r>
          </a:p>
        </p:txBody>
      </p:sp>
      <p:sp>
        <p:nvSpPr>
          <p:cNvPr id="79" name="Shape 79"/>
          <p:cNvSpPr/>
          <p:nvPr/>
        </p:nvSpPr>
        <p:spPr>
          <a:xfrm>
            <a:off x="3487082" y="2929494"/>
            <a:ext cx="1265700" cy="495899"/>
          </a:xfrm>
          <a:prstGeom prst="roundRect">
            <a:avLst>
              <a:gd name="adj" fmla="val 16667"/>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Spark</a:t>
            </a:r>
          </a:p>
        </p:txBody>
      </p:sp>
      <p:sp>
        <p:nvSpPr>
          <p:cNvPr id="80" name="Shape 80"/>
          <p:cNvSpPr/>
          <p:nvPr/>
        </p:nvSpPr>
        <p:spPr>
          <a:xfrm>
            <a:off x="4902866" y="2938341"/>
            <a:ext cx="1568400" cy="495899"/>
          </a:xfrm>
          <a:prstGeom prst="roundRect">
            <a:avLst>
              <a:gd name="adj" fmla="val 16667"/>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Storm</a:t>
            </a:r>
          </a:p>
        </p:txBody>
      </p:sp>
      <p:pic>
        <p:nvPicPr>
          <p:cNvPr id="81" name="Shape 81"/>
          <p:cNvPicPr preferRelativeResize="0"/>
          <p:nvPr/>
        </p:nvPicPr>
        <p:blipFill rotWithShape="1">
          <a:blip r:embed="rId4">
            <a:alphaModFix/>
          </a:blip>
          <a:srcRect/>
          <a:stretch/>
        </p:blipFill>
        <p:spPr>
          <a:xfrm>
            <a:off x="5739360" y="2983687"/>
            <a:ext cx="633299" cy="441900"/>
          </a:xfrm>
          <a:prstGeom prst="rect">
            <a:avLst/>
          </a:prstGeom>
          <a:noFill/>
          <a:ln>
            <a:noFill/>
          </a:ln>
        </p:spPr>
      </p:pic>
      <p:sp>
        <p:nvSpPr>
          <p:cNvPr id="82" name="Shape 82"/>
          <p:cNvSpPr/>
          <p:nvPr/>
        </p:nvSpPr>
        <p:spPr>
          <a:xfrm>
            <a:off x="3486819" y="3689904"/>
            <a:ext cx="1568400" cy="495899"/>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Yarn</a:t>
            </a:r>
          </a:p>
        </p:txBody>
      </p:sp>
      <p:cxnSp>
        <p:nvCxnSpPr>
          <p:cNvPr id="83" name="Shape 83"/>
          <p:cNvCxnSpPr/>
          <p:nvPr/>
        </p:nvCxnSpPr>
        <p:spPr>
          <a:xfrm>
            <a:off x="464445" y="3547280"/>
            <a:ext cx="8213999" cy="0"/>
          </a:xfrm>
          <a:prstGeom prst="straightConnector1">
            <a:avLst/>
          </a:prstGeom>
          <a:noFill/>
          <a:ln w="25400" cap="flat" cmpd="sng">
            <a:solidFill>
              <a:schemeClr val="dk1"/>
            </a:solidFill>
            <a:prstDash val="dash"/>
            <a:round/>
            <a:headEnd type="none" w="med" len="med"/>
            <a:tailEnd type="none" w="med" len="med"/>
          </a:ln>
        </p:spPr>
      </p:cxnSp>
      <p:sp>
        <p:nvSpPr>
          <p:cNvPr id="84" name="Shape 84"/>
          <p:cNvSpPr/>
          <p:nvPr/>
        </p:nvSpPr>
        <p:spPr>
          <a:xfrm>
            <a:off x="5274769" y="3689904"/>
            <a:ext cx="1568400" cy="495899"/>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Mesos</a:t>
            </a:r>
          </a:p>
        </p:txBody>
      </p:sp>
      <p:cxnSp>
        <p:nvCxnSpPr>
          <p:cNvPr id="85" name="Shape 85"/>
          <p:cNvCxnSpPr/>
          <p:nvPr/>
        </p:nvCxnSpPr>
        <p:spPr>
          <a:xfrm>
            <a:off x="464445" y="4305696"/>
            <a:ext cx="8213999" cy="0"/>
          </a:xfrm>
          <a:prstGeom prst="straightConnector1">
            <a:avLst/>
          </a:prstGeom>
          <a:noFill/>
          <a:ln w="25400" cap="flat" cmpd="sng">
            <a:solidFill>
              <a:schemeClr val="dk1"/>
            </a:solidFill>
            <a:prstDash val="dash"/>
            <a:round/>
            <a:headEnd type="none" w="med" len="med"/>
            <a:tailEnd type="none" w="med" len="med"/>
          </a:ln>
        </p:spPr>
      </p:cxnSp>
      <p:sp>
        <p:nvSpPr>
          <p:cNvPr id="86" name="Shape 86"/>
          <p:cNvSpPr/>
          <p:nvPr/>
        </p:nvSpPr>
        <p:spPr>
          <a:xfrm>
            <a:off x="3487082" y="4425223"/>
            <a:ext cx="976199" cy="495899"/>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HDFS</a:t>
            </a:r>
          </a:p>
        </p:txBody>
      </p:sp>
      <p:cxnSp>
        <p:nvCxnSpPr>
          <p:cNvPr id="87" name="Shape 87"/>
          <p:cNvCxnSpPr/>
          <p:nvPr/>
        </p:nvCxnSpPr>
        <p:spPr>
          <a:xfrm>
            <a:off x="464445" y="2256861"/>
            <a:ext cx="8213999" cy="0"/>
          </a:xfrm>
          <a:prstGeom prst="straightConnector1">
            <a:avLst/>
          </a:prstGeom>
          <a:noFill/>
          <a:ln w="25400" cap="flat" cmpd="sng">
            <a:solidFill>
              <a:schemeClr val="dk1"/>
            </a:solidFill>
            <a:prstDash val="dash"/>
            <a:round/>
            <a:headEnd type="none" w="med" len="med"/>
            <a:tailEnd type="none" w="med" len="med"/>
          </a:ln>
        </p:spPr>
      </p:cxnSp>
      <p:sp>
        <p:nvSpPr>
          <p:cNvPr id="88" name="Shape 88"/>
          <p:cNvSpPr/>
          <p:nvPr/>
        </p:nvSpPr>
        <p:spPr>
          <a:xfrm>
            <a:off x="3486825" y="1680325"/>
            <a:ext cx="1084499" cy="434100"/>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Mahout</a:t>
            </a:r>
          </a:p>
        </p:txBody>
      </p:sp>
      <p:sp>
        <p:nvSpPr>
          <p:cNvPr id="89" name="Shape 89"/>
          <p:cNvSpPr/>
          <p:nvPr/>
        </p:nvSpPr>
        <p:spPr>
          <a:xfrm>
            <a:off x="4271675" y="1156250"/>
            <a:ext cx="1265700" cy="434100"/>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Cascading</a:t>
            </a:r>
          </a:p>
        </p:txBody>
      </p:sp>
      <p:pic>
        <p:nvPicPr>
          <p:cNvPr id="90" name="Shape 90"/>
          <p:cNvPicPr preferRelativeResize="0"/>
          <p:nvPr/>
        </p:nvPicPr>
        <p:blipFill rotWithShape="1">
          <a:blip r:embed="rId5">
            <a:alphaModFix/>
          </a:blip>
          <a:srcRect/>
          <a:stretch/>
        </p:blipFill>
        <p:spPr>
          <a:xfrm>
            <a:off x="6916557" y="2397348"/>
            <a:ext cx="400199" cy="400199"/>
          </a:xfrm>
          <a:prstGeom prst="rect">
            <a:avLst/>
          </a:prstGeom>
          <a:noFill/>
          <a:ln>
            <a:noFill/>
          </a:ln>
        </p:spPr>
      </p:pic>
      <p:sp>
        <p:nvSpPr>
          <p:cNvPr id="91" name="Shape 91"/>
          <p:cNvSpPr/>
          <p:nvPr/>
        </p:nvSpPr>
        <p:spPr>
          <a:xfrm>
            <a:off x="6612986" y="2928414"/>
            <a:ext cx="1217400" cy="495899"/>
          </a:xfrm>
          <a:prstGeom prst="roundRect">
            <a:avLst>
              <a:gd name="adj" fmla="val 16667"/>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Tez</a:t>
            </a:r>
          </a:p>
        </p:txBody>
      </p:sp>
      <p:sp>
        <p:nvSpPr>
          <p:cNvPr id="92" name="Shape 92"/>
          <p:cNvSpPr/>
          <p:nvPr/>
        </p:nvSpPr>
        <p:spPr>
          <a:xfrm>
            <a:off x="4667895" y="1684050"/>
            <a:ext cx="539100" cy="434100"/>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Pig</a:t>
            </a:r>
          </a:p>
        </p:txBody>
      </p:sp>
      <p:sp>
        <p:nvSpPr>
          <p:cNvPr id="93" name="Shape 93"/>
          <p:cNvSpPr txBox="1"/>
          <p:nvPr/>
        </p:nvSpPr>
        <p:spPr>
          <a:xfrm>
            <a:off x="564610" y="2607511"/>
            <a:ext cx="2165400" cy="531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1" u="none" strike="noStrike" cap="none" baseline="0">
                <a:solidFill>
                  <a:schemeClr val="dk1"/>
                </a:solidFill>
                <a:latin typeface="Avenir Book" charset="0"/>
                <a:ea typeface="Avenir Book" charset="0"/>
                <a:cs typeface="Avenir Book" charset="0"/>
                <a:sym typeface="Droid Serif"/>
              </a:rPr>
              <a:t>Data processing engines</a:t>
            </a:r>
          </a:p>
        </p:txBody>
      </p:sp>
      <p:sp>
        <p:nvSpPr>
          <p:cNvPr id="94" name="Shape 94"/>
          <p:cNvSpPr txBox="1"/>
          <p:nvPr/>
        </p:nvSpPr>
        <p:spPr>
          <a:xfrm>
            <a:off x="643914" y="3689904"/>
            <a:ext cx="2278200" cy="531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1" u="none" strike="noStrike" cap="none" baseline="0">
                <a:solidFill>
                  <a:schemeClr val="dk1"/>
                </a:solidFill>
                <a:latin typeface="Avenir Book" charset="0"/>
                <a:ea typeface="Avenir Book" charset="0"/>
                <a:cs typeface="Avenir Book" charset="0"/>
                <a:sym typeface="Droid Serif"/>
              </a:rPr>
              <a:t>App and resource management</a:t>
            </a:r>
          </a:p>
        </p:txBody>
      </p:sp>
      <p:sp>
        <p:nvSpPr>
          <p:cNvPr id="95" name="Shape 95"/>
          <p:cNvSpPr txBox="1"/>
          <p:nvPr/>
        </p:nvSpPr>
        <p:spPr>
          <a:xfrm>
            <a:off x="643914" y="1404670"/>
            <a:ext cx="2165400" cy="300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1" u="none" strike="noStrike" cap="none" baseline="0" dirty="0" smtClean="0">
                <a:solidFill>
                  <a:schemeClr val="dk1"/>
                </a:solidFill>
                <a:latin typeface="Avenir Book" charset="0"/>
                <a:ea typeface="Avenir Book" charset="0"/>
                <a:cs typeface="Avenir Book" charset="0"/>
                <a:sym typeface="Droid Serif"/>
              </a:rPr>
              <a:t>Applications</a:t>
            </a:r>
            <a:r>
              <a:rPr lang="en-US" i="1" dirty="0">
                <a:solidFill>
                  <a:schemeClr val="dk1"/>
                </a:solidFill>
                <a:latin typeface="Avenir Book" charset="0"/>
                <a:ea typeface="Avenir Book" charset="0"/>
                <a:cs typeface="Avenir Book" charset="0"/>
                <a:sym typeface="Droid Serif"/>
              </a:rPr>
              <a:t> </a:t>
            </a:r>
            <a:r>
              <a:rPr lang="en-US" i="1" dirty="0" smtClean="0">
                <a:solidFill>
                  <a:schemeClr val="dk1"/>
                </a:solidFill>
                <a:latin typeface="Avenir Book" charset="0"/>
                <a:ea typeface="Avenir Book" charset="0"/>
                <a:cs typeface="Avenir Book" charset="0"/>
                <a:sym typeface="Droid Serif"/>
              </a:rPr>
              <a:t>&amp;</a:t>
            </a:r>
            <a:r>
              <a:rPr lang="en-US" sz="1800" b="0" i="1" u="none" strike="noStrike" cap="none" baseline="0" dirty="0" smtClean="0">
                <a:solidFill>
                  <a:schemeClr val="dk1"/>
                </a:solidFill>
                <a:latin typeface="Avenir Book" charset="0"/>
                <a:ea typeface="Avenir Book" charset="0"/>
                <a:cs typeface="Avenir Book" charset="0"/>
                <a:sym typeface="Droid Serif"/>
              </a:rPr>
              <a:t/>
            </a:r>
            <a:br>
              <a:rPr lang="en-US" sz="1800" b="0" i="1" u="none" strike="noStrike" cap="none" baseline="0" dirty="0" smtClean="0">
                <a:solidFill>
                  <a:schemeClr val="dk1"/>
                </a:solidFill>
                <a:latin typeface="Avenir Book" charset="0"/>
                <a:ea typeface="Avenir Book" charset="0"/>
                <a:cs typeface="Avenir Book" charset="0"/>
                <a:sym typeface="Droid Serif"/>
              </a:rPr>
            </a:br>
            <a:r>
              <a:rPr lang="en-US" sz="1800" b="0" i="1" u="none" strike="noStrike" cap="none" baseline="0" dirty="0" smtClean="0">
                <a:solidFill>
                  <a:schemeClr val="dk1"/>
                </a:solidFill>
                <a:latin typeface="Avenir Book" charset="0"/>
                <a:ea typeface="Avenir Book" charset="0"/>
                <a:cs typeface="Avenir Book" charset="0"/>
                <a:sym typeface="Droid Serif"/>
              </a:rPr>
              <a:t>Languages</a:t>
            </a:r>
            <a:endParaRPr lang="en" sz="1800" b="0" i="1" u="none" strike="noStrike" cap="none" baseline="0" dirty="0">
              <a:solidFill>
                <a:schemeClr val="dk1"/>
              </a:solidFill>
              <a:latin typeface="Avenir Book" charset="0"/>
              <a:ea typeface="Avenir Book" charset="0"/>
              <a:cs typeface="Avenir Book" charset="0"/>
              <a:sym typeface="Droid Serif"/>
            </a:endParaRPr>
          </a:p>
        </p:txBody>
      </p:sp>
      <p:sp>
        <p:nvSpPr>
          <p:cNvPr id="96" name="Shape 96"/>
          <p:cNvSpPr txBox="1"/>
          <p:nvPr/>
        </p:nvSpPr>
        <p:spPr>
          <a:xfrm>
            <a:off x="692531" y="4518340"/>
            <a:ext cx="2165400" cy="300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0" i="1" u="none" strike="noStrike" cap="none" baseline="0">
                <a:solidFill>
                  <a:schemeClr val="dk1"/>
                </a:solidFill>
                <a:latin typeface="Avenir Book" charset="0"/>
                <a:ea typeface="Avenir Book" charset="0"/>
                <a:cs typeface="Avenir Book" charset="0"/>
                <a:sym typeface="Droid Serif"/>
              </a:rPr>
              <a:t>Storage, streams</a:t>
            </a:r>
          </a:p>
        </p:txBody>
      </p:sp>
      <p:sp>
        <p:nvSpPr>
          <p:cNvPr id="97" name="Shape 97"/>
          <p:cNvSpPr/>
          <p:nvPr/>
        </p:nvSpPr>
        <p:spPr>
          <a:xfrm>
            <a:off x="6161678" y="4415460"/>
            <a:ext cx="1084499" cy="495899"/>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Kafka</a:t>
            </a:r>
          </a:p>
        </p:txBody>
      </p:sp>
      <p:sp>
        <p:nvSpPr>
          <p:cNvPr id="98" name="Shape 98"/>
          <p:cNvSpPr/>
          <p:nvPr/>
        </p:nvSpPr>
        <p:spPr>
          <a:xfrm>
            <a:off x="4821357" y="4425223"/>
            <a:ext cx="1045800" cy="495899"/>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HBase</a:t>
            </a:r>
          </a:p>
        </p:txBody>
      </p:sp>
      <p:pic>
        <p:nvPicPr>
          <p:cNvPr id="99" name="Shape 99"/>
          <p:cNvPicPr preferRelativeResize="0"/>
          <p:nvPr/>
        </p:nvPicPr>
        <p:blipFill rotWithShape="1">
          <a:blip r:embed="rId6">
            <a:alphaModFix/>
          </a:blip>
          <a:srcRect/>
          <a:stretch/>
        </p:blipFill>
        <p:spPr>
          <a:xfrm>
            <a:off x="4166182" y="2938341"/>
            <a:ext cx="586500" cy="233699"/>
          </a:xfrm>
          <a:prstGeom prst="rect">
            <a:avLst/>
          </a:prstGeom>
          <a:noFill/>
          <a:ln>
            <a:noFill/>
          </a:ln>
        </p:spPr>
      </p:pic>
      <p:sp>
        <p:nvSpPr>
          <p:cNvPr id="100" name="Shape 100"/>
          <p:cNvSpPr/>
          <p:nvPr/>
        </p:nvSpPr>
        <p:spPr>
          <a:xfrm>
            <a:off x="5319953" y="1680313"/>
            <a:ext cx="1139399" cy="434100"/>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Crunch</a:t>
            </a:r>
          </a:p>
        </p:txBody>
      </p:sp>
      <p:sp>
        <p:nvSpPr>
          <p:cNvPr id="101" name="Shape 101"/>
          <p:cNvSpPr/>
          <p:nvPr/>
        </p:nvSpPr>
        <p:spPr>
          <a:xfrm>
            <a:off x="7592792" y="4425222"/>
            <a:ext cx="1084499" cy="495899"/>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600" b="0" i="0" u="none" strike="noStrike" cap="none" baseline="0">
                <a:solidFill>
                  <a:schemeClr val="dk1"/>
                </a:solidFill>
                <a:latin typeface="Avenir Book" charset="0"/>
                <a:ea typeface="Avenir Book" charset="0"/>
                <a:cs typeface="Avenir Book" charset="0"/>
                <a:sym typeface="Droid Serif"/>
              </a:rPr>
              <a:t>…</a:t>
            </a:r>
          </a:p>
        </p:txBody>
      </p:sp>
      <p:pic>
        <p:nvPicPr>
          <p:cNvPr id="102" name="Shape 102"/>
          <p:cNvPicPr preferRelativeResize="0"/>
          <p:nvPr/>
        </p:nvPicPr>
        <p:blipFill rotWithShape="1">
          <a:blip r:embed="rId7">
            <a:alphaModFix/>
          </a:blip>
          <a:srcRect/>
          <a:stretch/>
        </p:blipFill>
        <p:spPr>
          <a:xfrm>
            <a:off x="7156842" y="2993253"/>
            <a:ext cx="405000" cy="405000"/>
          </a:xfrm>
          <a:prstGeom prst="rect">
            <a:avLst/>
          </a:prstGeom>
          <a:noFill/>
          <a:ln>
            <a:noFill/>
          </a:ln>
        </p:spPr>
      </p:pic>
      <p:sp>
        <p:nvSpPr>
          <p:cNvPr id="103" name="Shape 103"/>
          <p:cNvSpPr/>
          <p:nvPr/>
        </p:nvSpPr>
        <p:spPr>
          <a:xfrm>
            <a:off x="5643028" y="1155338"/>
            <a:ext cx="1139399" cy="434100"/>
          </a:xfrm>
          <a:prstGeom prst="roundRect">
            <a:avLst>
              <a:gd name="adj" fmla="val 16667"/>
            </a:avLst>
          </a:prstGeom>
          <a:solidFill>
            <a:srgbClr val="BFBFB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600">
                <a:solidFill>
                  <a:schemeClr val="dk1"/>
                </a:solidFill>
                <a:latin typeface="Avenir Book" charset="0"/>
                <a:ea typeface="Avenir Book" charset="0"/>
                <a:cs typeface="Avenir Book" charset="0"/>
                <a:sym typeface="Droid Serif"/>
              </a:rPr>
              <a:t>Giraph</a:t>
            </a:r>
          </a:p>
        </p:txBody>
      </p:sp>
    </p:spTree>
    <p:extLst>
      <p:ext uri="{BB962C8B-B14F-4D97-AF65-F5344CB8AC3E}">
        <p14:creationId xmlns:p14="http://schemas.microsoft.com/office/powerpoint/2010/main" val="948055245"/>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07319" y="992604"/>
            <a:ext cx="6329363" cy="757238"/>
          </a:xfrm>
          <a:prstGeom prst="rect">
            <a:avLst/>
          </a:prstGeom>
        </p:spPr>
      </p:pic>
      <p:pic>
        <p:nvPicPr>
          <p:cNvPr id="7" name="Grafik 6"/>
          <p:cNvPicPr>
            <a:picLocks noChangeAspect="1"/>
          </p:cNvPicPr>
          <p:nvPr/>
        </p:nvPicPr>
        <p:blipFill>
          <a:blip r:embed="rId4"/>
          <a:stretch>
            <a:fillRect/>
          </a:stretch>
        </p:blipFill>
        <p:spPr>
          <a:xfrm>
            <a:off x="1493044" y="1364079"/>
            <a:ext cx="5500688" cy="271463"/>
          </a:xfrm>
          <a:prstGeom prst="rect">
            <a:avLst/>
          </a:prstGeom>
        </p:spPr>
      </p:pic>
      <p:pic>
        <p:nvPicPr>
          <p:cNvPr id="2" name="Grafik 1"/>
          <p:cNvPicPr>
            <a:picLocks noChangeAspect="1"/>
          </p:cNvPicPr>
          <p:nvPr/>
        </p:nvPicPr>
        <p:blipFill>
          <a:blip r:embed="rId5"/>
          <a:stretch>
            <a:fillRect/>
          </a:stretch>
        </p:blipFill>
        <p:spPr>
          <a:xfrm>
            <a:off x="1296591" y="1667688"/>
            <a:ext cx="5822156" cy="292894"/>
          </a:xfrm>
          <a:prstGeom prst="rect">
            <a:avLst/>
          </a:prstGeom>
        </p:spPr>
      </p:pic>
      <p:pic>
        <p:nvPicPr>
          <p:cNvPr id="8" name="Grafik 7"/>
          <p:cNvPicPr>
            <a:picLocks noChangeAspect="1"/>
          </p:cNvPicPr>
          <p:nvPr/>
        </p:nvPicPr>
        <p:blipFill>
          <a:blip r:embed="rId6"/>
          <a:stretch>
            <a:fillRect/>
          </a:stretch>
        </p:blipFill>
        <p:spPr>
          <a:xfrm>
            <a:off x="1510903" y="1964154"/>
            <a:ext cx="5807869" cy="314325"/>
          </a:xfrm>
          <a:prstGeom prst="rect">
            <a:avLst/>
          </a:prstGeom>
        </p:spPr>
      </p:pic>
      <p:pic>
        <p:nvPicPr>
          <p:cNvPr id="18" name="Grafik 17"/>
          <p:cNvPicPr>
            <a:picLocks noChangeAspect="1"/>
          </p:cNvPicPr>
          <p:nvPr/>
        </p:nvPicPr>
        <p:blipFill>
          <a:blip r:embed="rId7"/>
          <a:stretch>
            <a:fillRect/>
          </a:stretch>
        </p:blipFill>
        <p:spPr>
          <a:xfrm>
            <a:off x="1339453" y="2264191"/>
            <a:ext cx="6007894" cy="342900"/>
          </a:xfrm>
          <a:prstGeom prst="rect">
            <a:avLst/>
          </a:prstGeom>
        </p:spPr>
      </p:pic>
      <p:cxnSp>
        <p:nvCxnSpPr>
          <p:cNvPr id="19" name="Gewinkelte Verbindung 18"/>
          <p:cNvCxnSpPr/>
          <p:nvPr/>
        </p:nvCxnSpPr>
        <p:spPr>
          <a:xfrm rot="5400000" flipH="1" flipV="1">
            <a:off x="6119741" y="2613119"/>
            <a:ext cx="562121" cy="47149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a:xfrm>
            <a:off x="3147406" y="2302898"/>
            <a:ext cx="2774372" cy="264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0" name="Grafik 9"/>
          <p:cNvPicPr>
            <a:picLocks noChangeAspect="1"/>
          </p:cNvPicPr>
          <p:nvPr/>
        </p:nvPicPr>
        <p:blipFill>
          <a:blip r:embed="rId8"/>
          <a:stretch>
            <a:fillRect/>
          </a:stretch>
        </p:blipFill>
        <p:spPr>
          <a:xfrm>
            <a:off x="1489017" y="2317770"/>
            <a:ext cx="5900738" cy="250031"/>
          </a:xfrm>
          <a:prstGeom prst="rect">
            <a:avLst/>
          </a:prstGeom>
        </p:spPr>
      </p:pic>
      <p:sp>
        <p:nvSpPr>
          <p:cNvPr id="11" name="Title 10"/>
          <p:cNvSpPr>
            <a:spLocks noGrp="1"/>
          </p:cNvSpPr>
          <p:nvPr>
            <p:ph type="title"/>
          </p:nvPr>
        </p:nvSpPr>
        <p:spPr/>
        <p:txBody>
          <a:bodyPr>
            <a:normAutofit fontScale="90000"/>
          </a:bodyPr>
          <a:lstStyle/>
          <a:p>
            <a:r>
              <a:rPr lang="en-US" dirty="0"/>
              <a:t>Stream Discretization Policies</a:t>
            </a:r>
          </a:p>
        </p:txBody>
      </p:sp>
      <p:sp>
        <p:nvSpPr>
          <p:cNvPr id="22" name="Rechteck 2"/>
          <p:cNvSpPr/>
          <p:nvPr/>
        </p:nvSpPr>
        <p:spPr>
          <a:xfrm>
            <a:off x="1275206" y="3129254"/>
            <a:ext cx="3203925" cy="1708160"/>
          </a:xfrm>
          <a:prstGeom prst="rect">
            <a:avLst/>
          </a:prstGeom>
        </p:spPr>
        <p:txBody>
          <a:bodyPr wrap="square">
            <a:spAutoFit/>
          </a:bodyPr>
          <a:lstStyle/>
          <a:p>
            <a:r>
              <a:rPr lang="en-US" sz="1500" b="1" dirty="0">
                <a:solidFill>
                  <a:schemeClr val="bg1">
                    <a:lumMod val="65000"/>
                  </a:schemeClr>
                </a:solidFill>
                <a:latin typeface="Avenir Next" charset="0"/>
                <a:ea typeface="Avenir Next" charset="0"/>
                <a:cs typeface="Avenir Next" charset="0"/>
              </a:rPr>
              <a:t>1.) Trigger Policies (TPs</a:t>
            </a:r>
            <a:r>
              <a:rPr lang="en-US" sz="1500" b="1" dirty="0" smtClean="0">
                <a:solidFill>
                  <a:schemeClr val="bg1">
                    <a:lumMod val="65000"/>
                  </a:schemeClr>
                </a:solidFill>
                <a:latin typeface="Avenir Next" charset="0"/>
                <a:ea typeface="Avenir Next" charset="0"/>
                <a:cs typeface="Avenir Next" charset="0"/>
              </a:rPr>
              <a:t>)</a:t>
            </a:r>
            <a:endParaRPr lang="en-US" sz="1500" b="1" dirty="0">
              <a:solidFill>
                <a:schemeClr val="bg1">
                  <a:lumMod val="65000"/>
                </a:schemeClr>
              </a:solidFill>
              <a:latin typeface="Avenir Next" charset="0"/>
              <a:ea typeface="Avenir Next" charset="0"/>
              <a:cs typeface="Avenir Next" charset="0"/>
            </a:endParaRPr>
          </a:p>
          <a:p>
            <a:r>
              <a:rPr lang="en-US" sz="1500" dirty="0" smtClean="0">
                <a:solidFill>
                  <a:schemeClr val="bg1">
                    <a:lumMod val="65000"/>
                  </a:schemeClr>
                </a:solidFill>
                <a:latin typeface="Avenir Next" charset="0"/>
                <a:ea typeface="Avenir Next" charset="0"/>
                <a:cs typeface="Avenir Next" charset="0"/>
              </a:rPr>
              <a:t>Specify </a:t>
            </a:r>
            <a:r>
              <a:rPr lang="en-US" sz="1500" dirty="0">
                <a:solidFill>
                  <a:schemeClr val="bg1">
                    <a:lumMod val="65000"/>
                  </a:schemeClr>
                </a:solidFill>
                <a:latin typeface="Avenir Next" charset="0"/>
                <a:ea typeface="Avenir Next" charset="0"/>
                <a:cs typeface="Avenir Next" charset="0"/>
              </a:rPr>
              <a:t>when the </a:t>
            </a:r>
            <a:r>
              <a:rPr lang="en-US" sz="1500" dirty="0" smtClean="0">
                <a:solidFill>
                  <a:schemeClr val="bg1">
                    <a:lumMod val="65000"/>
                  </a:schemeClr>
                </a:solidFill>
                <a:latin typeface="Avenir Next" charset="0"/>
                <a:ea typeface="Avenir Next" charset="0"/>
                <a:cs typeface="Avenir Next" charset="0"/>
              </a:rPr>
              <a:t>aggregate is </a:t>
            </a:r>
            <a:r>
              <a:rPr lang="en-US" sz="1500" dirty="0">
                <a:solidFill>
                  <a:schemeClr val="bg1">
                    <a:lumMod val="65000"/>
                  </a:schemeClr>
                </a:solidFill>
                <a:latin typeface="Avenir Next" charset="0"/>
                <a:ea typeface="Avenir Next" charset="0"/>
                <a:cs typeface="Avenir Next" charset="0"/>
              </a:rPr>
              <a:t>executed on the </a:t>
            </a:r>
            <a:r>
              <a:rPr lang="en-US" sz="1500" dirty="0" smtClean="0">
                <a:solidFill>
                  <a:schemeClr val="bg1">
                    <a:lumMod val="65000"/>
                  </a:schemeClr>
                </a:solidFill>
                <a:latin typeface="Avenir Next" charset="0"/>
                <a:ea typeface="Avenir Next" charset="0"/>
                <a:cs typeface="Avenir Next" charset="0"/>
              </a:rPr>
              <a:t>current </a:t>
            </a:r>
            <a:r>
              <a:rPr lang="en-US" sz="1500" dirty="0">
                <a:solidFill>
                  <a:schemeClr val="bg1">
                    <a:lumMod val="65000"/>
                  </a:schemeClr>
                </a:solidFill>
                <a:latin typeface="Avenir Next" charset="0"/>
                <a:ea typeface="Avenir Next" charset="0"/>
                <a:cs typeface="Avenir Next" charset="0"/>
              </a:rPr>
              <a:t>buffer </a:t>
            </a:r>
            <a:r>
              <a:rPr lang="en-US" sz="1500" dirty="0" smtClean="0">
                <a:solidFill>
                  <a:schemeClr val="bg1">
                    <a:lumMod val="65000"/>
                  </a:schemeClr>
                </a:solidFill>
                <a:latin typeface="Avenir Next" charset="0"/>
                <a:ea typeface="Avenir Next" charset="0"/>
                <a:cs typeface="Avenir Next" charset="0"/>
              </a:rPr>
              <a:t>content.</a:t>
            </a:r>
            <a:br>
              <a:rPr lang="en-US" sz="1500" dirty="0" smtClean="0">
                <a:solidFill>
                  <a:schemeClr val="bg1">
                    <a:lumMod val="65000"/>
                  </a:schemeClr>
                </a:solidFill>
                <a:latin typeface="Avenir Next" charset="0"/>
                <a:ea typeface="Avenir Next" charset="0"/>
                <a:cs typeface="Avenir Next" charset="0"/>
              </a:rPr>
            </a:br>
            <a:endParaRPr lang="en-US" sz="1500" dirty="0" smtClean="0">
              <a:solidFill>
                <a:schemeClr val="bg1">
                  <a:lumMod val="65000"/>
                </a:schemeClr>
              </a:solidFill>
              <a:latin typeface="Avenir Next" charset="0"/>
              <a:ea typeface="Avenir Next" charset="0"/>
              <a:cs typeface="Avenir Next" charset="0"/>
            </a:endParaRPr>
          </a:p>
          <a:p>
            <a:r>
              <a:rPr lang="en-US" sz="1500" dirty="0" smtClean="0">
                <a:solidFill>
                  <a:schemeClr val="bg1">
                    <a:lumMod val="65000"/>
                  </a:schemeClr>
                </a:solidFill>
                <a:latin typeface="Avenir Next" charset="0"/>
                <a:ea typeface="Avenir Next" charset="0"/>
                <a:cs typeface="Avenir Next" charset="0"/>
              </a:rPr>
              <a:t>Define </a:t>
            </a:r>
            <a:r>
              <a:rPr lang="en-US" sz="1500" dirty="0">
                <a:solidFill>
                  <a:schemeClr val="bg1">
                    <a:lumMod val="65000"/>
                  </a:schemeClr>
                </a:solidFill>
                <a:latin typeface="Avenir Next" charset="0"/>
                <a:ea typeface="Avenir Next" charset="0"/>
                <a:cs typeface="Avenir Next" charset="0"/>
              </a:rPr>
              <a:t>the </a:t>
            </a:r>
            <a:r>
              <a:rPr lang="en-US" sz="1500" dirty="0" smtClean="0">
                <a:solidFill>
                  <a:schemeClr val="bg1">
                    <a:lumMod val="65000"/>
                  </a:schemeClr>
                </a:solidFill>
                <a:latin typeface="Avenir Next" charset="0"/>
                <a:ea typeface="Avenir Next" charset="0"/>
                <a:cs typeface="Avenir Next" charset="0"/>
              </a:rPr>
              <a:t>moment </a:t>
            </a:r>
            <a:r>
              <a:rPr lang="en-US" sz="1500" dirty="0">
                <a:solidFill>
                  <a:schemeClr val="bg1">
                    <a:lumMod val="65000"/>
                  </a:schemeClr>
                </a:solidFill>
                <a:latin typeface="Avenir Next" charset="0"/>
                <a:ea typeface="Avenir Next" charset="0"/>
                <a:cs typeface="Avenir Next" charset="0"/>
              </a:rPr>
              <a:t>that results are emitted</a:t>
            </a:r>
            <a:r>
              <a:rPr lang="en-US" sz="1500" dirty="0" smtClean="0">
                <a:solidFill>
                  <a:schemeClr val="bg1">
                    <a:lumMod val="65000"/>
                  </a:schemeClr>
                </a:solidFill>
                <a:latin typeface="Avenir Next" charset="0"/>
                <a:ea typeface="Avenir Next" charset="0"/>
                <a:cs typeface="Avenir Next" charset="0"/>
              </a:rPr>
              <a:t>.</a:t>
            </a:r>
            <a:endParaRPr lang="en-US" sz="1500" dirty="0">
              <a:solidFill>
                <a:schemeClr val="bg1">
                  <a:lumMod val="65000"/>
                </a:schemeClr>
              </a:solidFill>
              <a:latin typeface="Avenir Next" charset="0"/>
              <a:ea typeface="Avenir Next" charset="0"/>
              <a:cs typeface="Avenir Next" charset="0"/>
            </a:endParaRPr>
          </a:p>
        </p:txBody>
      </p:sp>
      <p:sp>
        <p:nvSpPr>
          <p:cNvPr id="23" name="Rechteck 3"/>
          <p:cNvSpPr/>
          <p:nvPr/>
        </p:nvSpPr>
        <p:spPr>
          <a:xfrm>
            <a:off x="4571999" y="3129924"/>
            <a:ext cx="3186113" cy="1246495"/>
          </a:xfrm>
          <a:prstGeom prst="rect">
            <a:avLst/>
          </a:prstGeom>
        </p:spPr>
        <p:txBody>
          <a:bodyPr wrap="square">
            <a:spAutoFit/>
          </a:bodyPr>
          <a:lstStyle/>
          <a:p>
            <a:r>
              <a:rPr lang="en-US" sz="1500" b="1" dirty="0">
                <a:solidFill>
                  <a:srgbClr val="C00000"/>
                </a:solidFill>
                <a:latin typeface="Avenir Next" charset="0"/>
                <a:ea typeface="Avenir Next" charset="0"/>
                <a:cs typeface="Avenir Next" charset="0"/>
              </a:rPr>
              <a:t>2.) </a:t>
            </a:r>
            <a:r>
              <a:rPr lang="en-US" sz="1500" b="1" dirty="0" smtClean="0">
                <a:solidFill>
                  <a:srgbClr val="C00000"/>
                </a:solidFill>
                <a:latin typeface="Avenir Next" charset="0"/>
                <a:ea typeface="Avenir Next" charset="0"/>
                <a:cs typeface="Avenir Next" charset="0"/>
              </a:rPr>
              <a:t>Eviction </a:t>
            </a:r>
            <a:r>
              <a:rPr lang="en-US" sz="1500" b="1" dirty="0">
                <a:solidFill>
                  <a:srgbClr val="C00000"/>
                </a:solidFill>
                <a:latin typeface="Avenir Next" charset="0"/>
                <a:ea typeface="Avenir Next" charset="0"/>
                <a:cs typeface="Avenir Next" charset="0"/>
              </a:rPr>
              <a:t>Policies (EPs</a:t>
            </a:r>
            <a:r>
              <a:rPr lang="en-US" sz="1500" b="1" dirty="0" smtClean="0">
                <a:solidFill>
                  <a:srgbClr val="C00000"/>
                </a:solidFill>
                <a:latin typeface="Avenir Next" charset="0"/>
                <a:ea typeface="Avenir Next" charset="0"/>
                <a:cs typeface="Avenir Next" charset="0"/>
              </a:rPr>
              <a:t>)</a:t>
            </a:r>
            <a:br>
              <a:rPr lang="en-US" sz="1500" b="1" dirty="0" smtClean="0">
                <a:solidFill>
                  <a:srgbClr val="C00000"/>
                </a:solidFill>
                <a:latin typeface="Avenir Next" charset="0"/>
                <a:ea typeface="Avenir Next" charset="0"/>
                <a:cs typeface="Avenir Next" charset="0"/>
              </a:rPr>
            </a:br>
            <a:r>
              <a:rPr lang="en-US" sz="1500" dirty="0">
                <a:latin typeface="Avenir Next" charset="0"/>
                <a:ea typeface="Avenir Next" charset="0"/>
                <a:cs typeface="Avenir Next" charset="0"/>
              </a:rPr>
              <a:t>Specify when data-items are removed from the </a:t>
            </a:r>
            <a:r>
              <a:rPr lang="en-US" sz="1500" dirty="0" smtClean="0">
                <a:latin typeface="Avenir Next" charset="0"/>
                <a:ea typeface="Avenir Next" charset="0"/>
                <a:cs typeface="Avenir Next" charset="0"/>
              </a:rPr>
              <a:t>buffer.</a:t>
            </a:r>
          </a:p>
          <a:p>
            <a:r>
              <a:rPr lang="en-US" sz="1500" dirty="0">
                <a:latin typeface="Avenir Next" charset="0"/>
                <a:ea typeface="Avenir Next" charset="0"/>
                <a:cs typeface="Avenir Next" charset="0"/>
              </a:rPr>
              <a:t/>
            </a:r>
            <a:br>
              <a:rPr lang="en-US" sz="1500" dirty="0">
                <a:latin typeface="Avenir Next" charset="0"/>
                <a:ea typeface="Avenir Next" charset="0"/>
                <a:cs typeface="Avenir Next" charset="0"/>
              </a:rPr>
            </a:br>
            <a:r>
              <a:rPr lang="en-US" sz="1500" dirty="0" smtClean="0">
                <a:latin typeface="Avenir Next" charset="0"/>
                <a:ea typeface="Avenir Next" charset="0"/>
                <a:cs typeface="Avenir Next" charset="0"/>
              </a:rPr>
              <a:t>Defines </a:t>
            </a:r>
            <a:r>
              <a:rPr lang="en-US" sz="1500" dirty="0">
                <a:latin typeface="Avenir Next" charset="0"/>
                <a:ea typeface="Avenir Next" charset="0"/>
                <a:cs typeface="Avenir Next" charset="0"/>
              </a:rPr>
              <a:t>the size of </a:t>
            </a:r>
            <a:r>
              <a:rPr lang="en-US" sz="1500" dirty="0" smtClean="0">
                <a:latin typeface="Avenir Next" charset="0"/>
                <a:ea typeface="Avenir Next" charset="0"/>
                <a:cs typeface="Avenir Next" charset="0"/>
              </a:rPr>
              <a:t>a window.</a:t>
            </a:r>
            <a:endParaRPr lang="en-US" sz="1500" b="1" dirty="0">
              <a:solidFill>
                <a:srgbClr val="C00000"/>
              </a:solidFill>
              <a:latin typeface="Avenir Next" charset="0"/>
              <a:ea typeface="Avenir Next" charset="0"/>
              <a:cs typeface="Avenir Next" charset="0"/>
            </a:endParaRPr>
          </a:p>
        </p:txBody>
      </p:sp>
    </p:spTree>
    <p:extLst>
      <p:ext uri="{BB962C8B-B14F-4D97-AF65-F5344CB8AC3E}">
        <p14:creationId xmlns:p14="http://schemas.microsoft.com/office/powerpoint/2010/main" val="1290649924"/>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Distributed snapshots in </a:t>
            </a:r>
            <a:r>
              <a:rPr lang="en-US" dirty="0" err="1" smtClean="0"/>
              <a:t>Flink</a:t>
            </a:r>
            <a:endParaRPr lang="en-US" dirty="0"/>
          </a:p>
        </p:txBody>
      </p:sp>
      <p:sp>
        <p:nvSpPr>
          <p:cNvPr id="3" name="Content Placeholder 2"/>
          <p:cNvSpPr>
            <a:spLocks noGrp="1"/>
          </p:cNvSpPr>
          <p:nvPr>
            <p:ph idx="1"/>
          </p:nvPr>
        </p:nvSpPr>
        <p:spPr>
          <a:xfrm>
            <a:off x="457200" y="3280424"/>
            <a:ext cx="8229600" cy="1486839"/>
          </a:xfrm>
        </p:spPr>
        <p:txBody>
          <a:bodyPr>
            <a:normAutofit/>
          </a:bodyPr>
          <a:lstStyle/>
          <a:p>
            <a:pPr marL="0" indent="0" algn="ctr">
              <a:buNone/>
            </a:pPr>
            <a:r>
              <a:rPr lang="en-US" sz="2800" dirty="0" smtClean="0"/>
              <a:t>Super-impose </a:t>
            </a:r>
            <a:r>
              <a:rPr lang="en-US" sz="2800" dirty="0" err="1" smtClean="0"/>
              <a:t>checkpointing</a:t>
            </a:r>
            <a:r>
              <a:rPr lang="en-US" sz="2800" dirty="0" smtClean="0"/>
              <a:t> mechanism on execution instead of using execution as the </a:t>
            </a:r>
            <a:r>
              <a:rPr lang="en-US" sz="2800" dirty="0" err="1" smtClean="0"/>
              <a:t>checkpointing</a:t>
            </a:r>
            <a:r>
              <a:rPr lang="en-US" sz="2800" dirty="0" smtClean="0"/>
              <a:t> mechanism</a:t>
            </a:r>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71</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2346945" y="1217971"/>
            <a:ext cx="4007927" cy="1708769"/>
          </a:xfrm>
          <a:prstGeom prst="rect">
            <a:avLst/>
          </a:prstGeom>
        </p:spPr>
      </p:pic>
    </p:spTree>
    <p:extLst>
      <p:ext uri="{BB962C8B-B14F-4D97-AF65-F5344CB8AC3E}">
        <p14:creationId xmlns:p14="http://schemas.microsoft.com/office/powerpoint/2010/main" val="28272993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72</a:t>
            </a:fld>
            <a:endParaRPr lang="en-US">
              <a:solidFill>
                <a:prstClr val="black">
                  <a:tint val="75000"/>
                </a:prstClr>
              </a:solidFill>
            </a:endParaRPr>
          </a:p>
        </p:txBody>
      </p:sp>
      <p:sp>
        <p:nvSpPr>
          <p:cNvPr id="5" name="Oval 1"/>
          <p:cNvSpPr/>
          <p:nvPr/>
        </p:nvSpPr>
        <p:spPr>
          <a:xfrm>
            <a:off x="3945518" y="357900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schemeClr val="tx1"/>
              </a:solidFill>
            </a:endParaRPr>
          </a:p>
        </p:txBody>
      </p:sp>
      <p:sp>
        <p:nvSpPr>
          <p:cNvPr id="6" name="Oval 2"/>
          <p:cNvSpPr/>
          <p:nvPr/>
        </p:nvSpPr>
        <p:spPr>
          <a:xfrm>
            <a:off x="5433092" y="2723377"/>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chemeClr val="tx1"/>
              </a:solidFill>
            </a:endParaRPr>
          </a:p>
        </p:txBody>
      </p:sp>
      <p:sp>
        <p:nvSpPr>
          <p:cNvPr id="7" name="Oval 3"/>
          <p:cNvSpPr/>
          <p:nvPr/>
        </p:nvSpPr>
        <p:spPr>
          <a:xfrm>
            <a:off x="5433092" y="357900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schemeClr val="tx1"/>
              </a:solidFill>
            </a:endParaRPr>
          </a:p>
        </p:txBody>
      </p:sp>
      <p:cxnSp>
        <p:nvCxnSpPr>
          <p:cNvPr id="8" name="Straight Arrow Connector 4"/>
          <p:cNvCxnSpPr>
            <a:stCxn id="5" idx="6"/>
            <a:endCxn id="7" idx="2"/>
          </p:cNvCxnSpPr>
          <p:nvPr/>
        </p:nvCxnSpPr>
        <p:spPr>
          <a:xfrm>
            <a:off x="4471198" y="3776137"/>
            <a:ext cx="961894"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5"/>
          <p:cNvCxnSpPr>
            <a:stCxn id="12" idx="5"/>
            <a:endCxn id="20" idx="1"/>
          </p:cNvCxnSpPr>
          <p:nvPr/>
        </p:nvCxnSpPr>
        <p:spPr>
          <a:xfrm>
            <a:off x="5881789" y="2440705"/>
            <a:ext cx="1148099" cy="44751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Oval 6"/>
          <p:cNvSpPr/>
          <p:nvPr/>
        </p:nvSpPr>
        <p:spPr>
          <a:xfrm>
            <a:off x="3945518" y="272338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cxnSp>
        <p:nvCxnSpPr>
          <p:cNvPr id="11" name="Straight Arrow Connector 7"/>
          <p:cNvCxnSpPr>
            <a:stCxn id="10" idx="6"/>
            <a:endCxn id="6" idx="2"/>
          </p:cNvCxnSpPr>
          <p:nvPr/>
        </p:nvCxnSpPr>
        <p:spPr>
          <a:xfrm flipV="1">
            <a:off x="4471198" y="2920508"/>
            <a:ext cx="961894" cy="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Oval 10"/>
          <p:cNvSpPr/>
          <p:nvPr/>
        </p:nvSpPr>
        <p:spPr>
          <a:xfrm>
            <a:off x="5433092" y="2104183"/>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chemeClr val="tx1"/>
              </a:solidFill>
            </a:endParaRPr>
          </a:p>
        </p:txBody>
      </p:sp>
      <p:sp>
        <p:nvSpPr>
          <p:cNvPr id="13" name="Oval 11"/>
          <p:cNvSpPr/>
          <p:nvPr/>
        </p:nvSpPr>
        <p:spPr>
          <a:xfrm>
            <a:off x="3945518" y="210418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cxnSp>
        <p:nvCxnSpPr>
          <p:cNvPr id="14" name="Straight Arrow Connector 12"/>
          <p:cNvCxnSpPr>
            <a:stCxn id="13" idx="6"/>
            <a:endCxn id="12" idx="2"/>
          </p:cNvCxnSpPr>
          <p:nvPr/>
        </p:nvCxnSpPr>
        <p:spPr>
          <a:xfrm flipV="1">
            <a:off x="4471198" y="2301314"/>
            <a:ext cx="961894" cy="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3"/>
          <p:cNvCxnSpPr>
            <a:stCxn id="13" idx="5"/>
            <a:endCxn id="6" idx="1"/>
          </p:cNvCxnSpPr>
          <p:nvPr/>
        </p:nvCxnSpPr>
        <p:spPr>
          <a:xfrm>
            <a:off x="4394214" y="2440708"/>
            <a:ext cx="1115862" cy="340407"/>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4"/>
          <p:cNvCxnSpPr>
            <a:stCxn id="10" idx="7"/>
            <a:endCxn id="12" idx="3"/>
          </p:cNvCxnSpPr>
          <p:nvPr/>
        </p:nvCxnSpPr>
        <p:spPr>
          <a:xfrm flipV="1">
            <a:off x="4394214" y="2440705"/>
            <a:ext cx="1115862" cy="34041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Oval 15"/>
          <p:cNvSpPr/>
          <p:nvPr/>
        </p:nvSpPr>
        <p:spPr>
          <a:xfrm>
            <a:off x="3945518" y="419516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schemeClr val="tx1"/>
              </a:solidFill>
            </a:endParaRPr>
          </a:p>
        </p:txBody>
      </p:sp>
      <p:sp>
        <p:nvSpPr>
          <p:cNvPr id="18" name="Oval 16"/>
          <p:cNvSpPr/>
          <p:nvPr/>
        </p:nvSpPr>
        <p:spPr>
          <a:xfrm>
            <a:off x="5433092" y="419516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schemeClr val="tx1"/>
              </a:solidFill>
            </a:endParaRPr>
          </a:p>
        </p:txBody>
      </p:sp>
      <p:cxnSp>
        <p:nvCxnSpPr>
          <p:cNvPr id="19" name="Straight Arrow Connector 17"/>
          <p:cNvCxnSpPr>
            <a:stCxn id="17" idx="6"/>
            <a:endCxn id="18" idx="2"/>
          </p:cNvCxnSpPr>
          <p:nvPr/>
        </p:nvCxnSpPr>
        <p:spPr>
          <a:xfrm>
            <a:off x="4471198" y="4392290"/>
            <a:ext cx="961894"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Oval 18"/>
          <p:cNvSpPr/>
          <p:nvPr/>
        </p:nvSpPr>
        <p:spPr>
          <a:xfrm>
            <a:off x="6952904" y="2830485"/>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chemeClr val="tx1"/>
              </a:solidFill>
            </a:endParaRPr>
          </a:p>
        </p:txBody>
      </p:sp>
      <p:sp>
        <p:nvSpPr>
          <p:cNvPr id="21" name="Oval 19"/>
          <p:cNvSpPr/>
          <p:nvPr/>
        </p:nvSpPr>
        <p:spPr>
          <a:xfrm>
            <a:off x="6952904" y="3464349"/>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chemeClr val="tx1"/>
              </a:solidFill>
            </a:endParaRPr>
          </a:p>
        </p:txBody>
      </p:sp>
      <p:cxnSp>
        <p:nvCxnSpPr>
          <p:cNvPr id="22" name="Straight Arrow Connector 20"/>
          <p:cNvCxnSpPr>
            <a:stCxn id="6" idx="5"/>
            <a:endCxn id="21" idx="1"/>
          </p:cNvCxnSpPr>
          <p:nvPr/>
        </p:nvCxnSpPr>
        <p:spPr>
          <a:xfrm>
            <a:off x="5881789" y="3059899"/>
            <a:ext cx="1148099" cy="46218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1"/>
          <p:cNvCxnSpPr>
            <a:stCxn id="7" idx="7"/>
            <a:endCxn id="20" idx="2"/>
          </p:cNvCxnSpPr>
          <p:nvPr/>
        </p:nvCxnSpPr>
        <p:spPr>
          <a:xfrm flipV="1">
            <a:off x="5881789" y="3027616"/>
            <a:ext cx="1071115" cy="609129"/>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2"/>
          <p:cNvCxnSpPr>
            <a:stCxn id="18" idx="6"/>
            <a:endCxn id="21" idx="3"/>
          </p:cNvCxnSpPr>
          <p:nvPr/>
        </p:nvCxnSpPr>
        <p:spPr>
          <a:xfrm flipV="1">
            <a:off x="5958774" y="3800871"/>
            <a:ext cx="1071115" cy="591419"/>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3"/>
          <p:cNvCxnSpPr>
            <a:stCxn id="7" idx="6"/>
            <a:endCxn id="21" idx="2"/>
          </p:cNvCxnSpPr>
          <p:nvPr/>
        </p:nvCxnSpPr>
        <p:spPr>
          <a:xfrm flipV="1">
            <a:off x="5958774" y="3661480"/>
            <a:ext cx="994131" cy="114657"/>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4"/>
          <p:cNvCxnSpPr>
            <a:stCxn id="18" idx="7"/>
            <a:endCxn id="20" idx="3"/>
          </p:cNvCxnSpPr>
          <p:nvPr/>
        </p:nvCxnSpPr>
        <p:spPr>
          <a:xfrm flipV="1">
            <a:off x="5881789" y="3167007"/>
            <a:ext cx="1148099" cy="1085891"/>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8" name="Can 37"/>
          <p:cNvSpPr/>
          <p:nvPr/>
        </p:nvSpPr>
        <p:spPr>
          <a:xfrm rot="5400000">
            <a:off x="2108756" y="1766619"/>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Can 38"/>
          <p:cNvSpPr/>
          <p:nvPr/>
        </p:nvSpPr>
        <p:spPr>
          <a:xfrm rot="5400000">
            <a:off x="2108756" y="2385810"/>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an 39"/>
          <p:cNvSpPr/>
          <p:nvPr/>
        </p:nvSpPr>
        <p:spPr>
          <a:xfrm rot="5400000">
            <a:off x="2108756" y="3243045"/>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Can 40"/>
          <p:cNvSpPr/>
          <p:nvPr/>
        </p:nvSpPr>
        <p:spPr>
          <a:xfrm rot="5400000">
            <a:off x="2108756" y="3859198"/>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7"/>
          <p:cNvCxnSpPr>
            <a:stCxn id="38" idx="1"/>
            <a:endCxn id="13" idx="2"/>
          </p:cNvCxnSpPr>
          <p:nvPr/>
        </p:nvCxnSpPr>
        <p:spPr>
          <a:xfrm>
            <a:off x="2782846" y="2299711"/>
            <a:ext cx="1162673" cy="1605"/>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7"/>
          <p:cNvCxnSpPr>
            <a:stCxn id="39" idx="1"/>
            <a:endCxn id="10" idx="2"/>
          </p:cNvCxnSpPr>
          <p:nvPr/>
        </p:nvCxnSpPr>
        <p:spPr>
          <a:xfrm>
            <a:off x="2782846" y="2918902"/>
            <a:ext cx="1162673" cy="160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7"/>
          <p:cNvCxnSpPr>
            <a:stCxn id="40" idx="1"/>
            <a:endCxn id="5" idx="2"/>
          </p:cNvCxnSpPr>
          <p:nvPr/>
        </p:nvCxnSpPr>
        <p:spPr>
          <a:xfrm flipV="1">
            <a:off x="2782846" y="3776136"/>
            <a:ext cx="1162673" cy="1"/>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7"/>
          <p:cNvCxnSpPr>
            <a:stCxn id="41" idx="1"/>
            <a:endCxn id="17" idx="2"/>
          </p:cNvCxnSpPr>
          <p:nvPr/>
        </p:nvCxnSpPr>
        <p:spPr>
          <a:xfrm>
            <a:off x="2782846" y="4392290"/>
            <a:ext cx="1162673"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3608579" y="541456"/>
            <a:ext cx="1725238" cy="453348"/>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Avenir Next Regular"/>
                <a:cs typeface="Avenir Next Regular"/>
              </a:rPr>
              <a:t>JobManager</a:t>
            </a:r>
            <a:endParaRPr lang="en-US" dirty="0">
              <a:latin typeface="Avenir Next Regular"/>
              <a:cs typeface="Avenir Next Regular"/>
            </a:endParaRPr>
          </a:p>
        </p:txBody>
      </p:sp>
      <p:cxnSp>
        <p:nvCxnSpPr>
          <p:cNvPr id="27" name="Gerader Verbinder 29"/>
          <p:cNvCxnSpPr/>
          <p:nvPr/>
        </p:nvCxnSpPr>
        <p:spPr>
          <a:xfrm>
            <a:off x="2264299" y="2047952"/>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5" name="Gerader Verbinder 29"/>
          <p:cNvCxnSpPr/>
          <p:nvPr/>
        </p:nvCxnSpPr>
        <p:spPr>
          <a:xfrm>
            <a:off x="2264299" y="2634859"/>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Gerader Verbinder 29"/>
          <p:cNvCxnSpPr/>
          <p:nvPr/>
        </p:nvCxnSpPr>
        <p:spPr>
          <a:xfrm>
            <a:off x="2420398" y="3520834"/>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7" name="Gerader Verbinder 29"/>
          <p:cNvCxnSpPr/>
          <p:nvPr/>
        </p:nvCxnSpPr>
        <p:spPr>
          <a:xfrm>
            <a:off x="2415843" y="4138925"/>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9" name="Curved Connector 58"/>
          <p:cNvCxnSpPr>
            <a:endCxn id="54" idx="1"/>
          </p:cNvCxnSpPr>
          <p:nvPr/>
        </p:nvCxnSpPr>
        <p:spPr>
          <a:xfrm rot="5400000" flipH="1" flipV="1">
            <a:off x="2296528" y="735901"/>
            <a:ext cx="1279823" cy="1344280"/>
          </a:xfrm>
          <a:prstGeom prst="curvedConnector2">
            <a:avLst/>
          </a:prstGeom>
          <a:ln w="12700" cmpd="sng">
            <a:solidFill>
              <a:srgbClr val="000000"/>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038185" y="768130"/>
            <a:ext cx="1808190" cy="523220"/>
          </a:xfrm>
          <a:prstGeom prst="rect">
            <a:avLst/>
          </a:prstGeom>
          <a:noFill/>
        </p:spPr>
        <p:txBody>
          <a:bodyPr wrap="none" rtlCol="0">
            <a:spAutoFit/>
          </a:bodyPr>
          <a:lstStyle/>
          <a:p>
            <a:r>
              <a:rPr lang="en-US" sz="1400" dirty="0" smtClean="0">
                <a:latin typeface="Avenir Next Regular"/>
                <a:cs typeface="Avenir Next Regular"/>
              </a:rPr>
              <a:t>Register checkpoint</a:t>
            </a:r>
          </a:p>
          <a:p>
            <a:r>
              <a:rPr lang="en-US" sz="1400" dirty="0" smtClean="0">
                <a:latin typeface="Avenir Next Regular"/>
                <a:cs typeface="Avenir Next Regular"/>
              </a:rPr>
              <a:t>barrier on master</a:t>
            </a:r>
            <a:endParaRPr lang="en-US" sz="1400" dirty="0">
              <a:latin typeface="Avenir Next Regular"/>
              <a:cs typeface="Avenir Next Regular"/>
            </a:endParaRPr>
          </a:p>
        </p:txBody>
      </p:sp>
      <p:sp>
        <p:nvSpPr>
          <p:cNvPr id="61" name="TextBox 60"/>
          <p:cNvSpPr txBox="1"/>
          <p:nvPr/>
        </p:nvSpPr>
        <p:spPr>
          <a:xfrm>
            <a:off x="3608580" y="1300234"/>
            <a:ext cx="2290237" cy="307777"/>
          </a:xfrm>
          <a:prstGeom prst="rect">
            <a:avLst/>
          </a:prstGeom>
          <a:noFill/>
        </p:spPr>
        <p:txBody>
          <a:bodyPr wrap="none" rtlCol="0">
            <a:spAutoFit/>
          </a:bodyPr>
          <a:lstStyle/>
          <a:p>
            <a:r>
              <a:rPr lang="en-US" sz="1400" dirty="0" smtClean="0">
                <a:latin typeface="Avenir Next Regular"/>
                <a:cs typeface="Avenir Next Regular"/>
              </a:rPr>
              <a:t>Replay will start from here</a:t>
            </a:r>
            <a:endParaRPr lang="en-US" sz="1400" dirty="0">
              <a:latin typeface="Avenir Next Regular"/>
              <a:cs typeface="Avenir Next Regular"/>
            </a:endParaRPr>
          </a:p>
        </p:txBody>
      </p:sp>
      <p:cxnSp>
        <p:nvCxnSpPr>
          <p:cNvPr id="62" name="Curved Connector 61"/>
          <p:cNvCxnSpPr>
            <a:stCxn id="61" idx="2"/>
          </p:cNvCxnSpPr>
          <p:nvPr/>
        </p:nvCxnSpPr>
        <p:spPr>
          <a:xfrm rot="5400000">
            <a:off x="3336687" y="687173"/>
            <a:ext cx="496175" cy="2337851"/>
          </a:xfrm>
          <a:prstGeom prst="curvedConnector2">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01195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73</a:t>
            </a:fld>
            <a:endParaRPr lang="en-US">
              <a:solidFill>
                <a:prstClr val="black">
                  <a:tint val="75000"/>
                </a:prstClr>
              </a:solidFill>
            </a:endParaRPr>
          </a:p>
        </p:txBody>
      </p:sp>
      <p:sp>
        <p:nvSpPr>
          <p:cNvPr id="5" name="Oval 1"/>
          <p:cNvSpPr/>
          <p:nvPr/>
        </p:nvSpPr>
        <p:spPr>
          <a:xfrm>
            <a:off x="3945518" y="357900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sp>
        <p:nvSpPr>
          <p:cNvPr id="6" name="Oval 2"/>
          <p:cNvSpPr/>
          <p:nvPr/>
        </p:nvSpPr>
        <p:spPr>
          <a:xfrm>
            <a:off x="5433092" y="2723377"/>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sp>
        <p:nvSpPr>
          <p:cNvPr id="7" name="Oval 3"/>
          <p:cNvSpPr/>
          <p:nvPr/>
        </p:nvSpPr>
        <p:spPr>
          <a:xfrm>
            <a:off x="5433092" y="357900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cxnSp>
        <p:nvCxnSpPr>
          <p:cNvPr id="8" name="Straight Arrow Connector 4"/>
          <p:cNvCxnSpPr>
            <a:stCxn id="5" idx="6"/>
            <a:endCxn id="7" idx="2"/>
          </p:cNvCxnSpPr>
          <p:nvPr/>
        </p:nvCxnSpPr>
        <p:spPr>
          <a:xfrm>
            <a:off x="4471198" y="3776137"/>
            <a:ext cx="961894"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5"/>
          <p:cNvCxnSpPr>
            <a:stCxn id="12" idx="5"/>
            <a:endCxn id="20" idx="1"/>
          </p:cNvCxnSpPr>
          <p:nvPr/>
        </p:nvCxnSpPr>
        <p:spPr>
          <a:xfrm>
            <a:off x="5881793" y="2440705"/>
            <a:ext cx="1148099" cy="44751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Oval 6"/>
          <p:cNvSpPr/>
          <p:nvPr/>
        </p:nvSpPr>
        <p:spPr>
          <a:xfrm>
            <a:off x="3945518" y="272338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prstClr val="black"/>
              </a:solidFill>
              <a:latin typeface="Calibri"/>
            </a:endParaRPr>
          </a:p>
        </p:txBody>
      </p:sp>
      <p:cxnSp>
        <p:nvCxnSpPr>
          <p:cNvPr id="11" name="Straight Arrow Connector 7"/>
          <p:cNvCxnSpPr>
            <a:stCxn id="10" idx="6"/>
            <a:endCxn id="6" idx="2"/>
          </p:cNvCxnSpPr>
          <p:nvPr/>
        </p:nvCxnSpPr>
        <p:spPr>
          <a:xfrm flipV="1">
            <a:off x="4471198" y="2920508"/>
            <a:ext cx="961894" cy="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Oval 10"/>
          <p:cNvSpPr/>
          <p:nvPr/>
        </p:nvSpPr>
        <p:spPr>
          <a:xfrm>
            <a:off x="5433092" y="2104183"/>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sp>
        <p:nvSpPr>
          <p:cNvPr id="13" name="Oval 11"/>
          <p:cNvSpPr/>
          <p:nvPr/>
        </p:nvSpPr>
        <p:spPr>
          <a:xfrm>
            <a:off x="3945518" y="210418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prstClr val="black"/>
              </a:solidFill>
              <a:latin typeface="Calibri"/>
            </a:endParaRPr>
          </a:p>
        </p:txBody>
      </p:sp>
      <p:cxnSp>
        <p:nvCxnSpPr>
          <p:cNvPr id="14" name="Straight Arrow Connector 12"/>
          <p:cNvCxnSpPr>
            <a:stCxn id="13" idx="6"/>
            <a:endCxn id="12" idx="2"/>
          </p:cNvCxnSpPr>
          <p:nvPr/>
        </p:nvCxnSpPr>
        <p:spPr>
          <a:xfrm flipV="1">
            <a:off x="4471198" y="2301314"/>
            <a:ext cx="961894" cy="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3"/>
          <p:cNvCxnSpPr>
            <a:stCxn id="13" idx="5"/>
            <a:endCxn id="6" idx="1"/>
          </p:cNvCxnSpPr>
          <p:nvPr/>
        </p:nvCxnSpPr>
        <p:spPr>
          <a:xfrm>
            <a:off x="4394214" y="2440709"/>
            <a:ext cx="1115862" cy="340407"/>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4"/>
          <p:cNvCxnSpPr>
            <a:stCxn id="10" idx="7"/>
            <a:endCxn id="12" idx="3"/>
          </p:cNvCxnSpPr>
          <p:nvPr/>
        </p:nvCxnSpPr>
        <p:spPr>
          <a:xfrm flipV="1">
            <a:off x="4394214" y="2440706"/>
            <a:ext cx="1115862" cy="34041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Oval 15"/>
          <p:cNvSpPr/>
          <p:nvPr/>
        </p:nvSpPr>
        <p:spPr>
          <a:xfrm>
            <a:off x="3945518" y="419516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sp>
        <p:nvSpPr>
          <p:cNvPr id="18" name="Oval 16"/>
          <p:cNvSpPr/>
          <p:nvPr/>
        </p:nvSpPr>
        <p:spPr>
          <a:xfrm>
            <a:off x="5433092" y="419516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cxnSp>
        <p:nvCxnSpPr>
          <p:cNvPr id="19" name="Straight Arrow Connector 17"/>
          <p:cNvCxnSpPr>
            <a:stCxn id="17" idx="6"/>
            <a:endCxn id="18" idx="2"/>
          </p:cNvCxnSpPr>
          <p:nvPr/>
        </p:nvCxnSpPr>
        <p:spPr>
          <a:xfrm>
            <a:off x="4471198" y="4392290"/>
            <a:ext cx="961894"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Oval 18"/>
          <p:cNvSpPr/>
          <p:nvPr/>
        </p:nvSpPr>
        <p:spPr>
          <a:xfrm>
            <a:off x="6952904" y="2830485"/>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sp>
        <p:nvSpPr>
          <p:cNvPr id="21" name="Oval 19"/>
          <p:cNvSpPr/>
          <p:nvPr/>
        </p:nvSpPr>
        <p:spPr>
          <a:xfrm>
            <a:off x="6952904" y="3464349"/>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cxnSp>
        <p:nvCxnSpPr>
          <p:cNvPr id="22" name="Straight Arrow Connector 20"/>
          <p:cNvCxnSpPr>
            <a:stCxn id="6" idx="5"/>
            <a:endCxn id="21" idx="1"/>
          </p:cNvCxnSpPr>
          <p:nvPr/>
        </p:nvCxnSpPr>
        <p:spPr>
          <a:xfrm>
            <a:off x="5881793" y="3059899"/>
            <a:ext cx="1148099" cy="46218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1"/>
          <p:cNvCxnSpPr>
            <a:stCxn id="7" idx="7"/>
            <a:endCxn id="20" idx="2"/>
          </p:cNvCxnSpPr>
          <p:nvPr/>
        </p:nvCxnSpPr>
        <p:spPr>
          <a:xfrm flipV="1">
            <a:off x="5881793" y="3027616"/>
            <a:ext cx="1071115" cy="609129"/>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2"/>
          <p:cNvCxnSpPr>
            <a:stCxn id="18" idx="6"/>
            <a:endCxn id="21" idx="3"/>
          </p:cNvCxnSpPr>
          <p:nvPr/>
        </p:nvCxnSpPr>
        <p:spPr>
          <a:xfrm flipV="1">
            <a:off x="5958778" y="3800873"/>
            <a:ext cx="1071115" cy="591419"/>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3"/>
          <p:cNvCxnSpPr>
            <a:stCxn id="7" idx="6"/>
            <a:endCxn id="21" idx="2"/>
          </p:cNvCxnSpPr>
          <p:nvPr/>
        </p:nvCxnSpPr>
        <p:spPr>
          <a:xfrm flipV="1">
            <a:off x="5958777" y="3661481"/>
            <a:ext cx="994131" cy="114657"/>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4"/>
          <p:cNvCxnSpPr>
            <a:stCxn id="18" idx="7"/>
            <a:endCxn id="20" idx="3"/>
          </p:cNvCxnSpPr>
          <p:nvPr/>
        </p:nvCxnSpPr>
        <p:spPr>
          <a:xfrm flipV="1">
            <a:off x="5881793" y="3167009"/>
            <a:ext cx="1148099" cy="1085891"/>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8" name="Can 37"/>
          <p:cNvSpPr/>
          <p:nvPr/>
        </p:nvSpPr>
        <p:spPr>
          <a:xfrm rot="5400000">
            <a:off x="2108756" y="1766619"/>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9" name="Can 38"/>
          <p:cNvSpPr/>
          <p:nvPr/>
        </p:nvSpPr>
        <p:spPr>
          <a:xfrm rot="5400000">
            <a:off x="2108756" y="2385810"/>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Can 39"/>
          <p:cNvSpPr/>
          <p:nvPr/>
        </p:nvSpPr>
        <p:spPr>
          <a:xfrm rot="5400000">
            <a:off x="2108756" y="3243045"/>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Can 40"/>
          <p:cNvSpPr/>
          <p:nvPr/>
        </p:nvSpPr>
        <p:spPr>
          <a:xfrm rot="5400000">
            <a:off x="2108756" y="3859198"/>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2" name="Straight Arrow Connector 7"/>
          <p:cNvCxnSpPr>
            <a:stCxn id="38" idx="1"/>
            <a:endCxn id="13" idx="2"/>
          </p:cNvCxnSpPr>
          <p:nvPr/>
        </p:nvCxnSpPr>
        <p:spPr>
          <a:xfrm>
            <a:off x="2782850" y="2299712"/>
            <a:ext cx="1162673" cy="1605"/>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7"/>
          <p:cNvCxnSpPr>
            <a:stCxn id="39" idx="1"/>
            <a:endCxn id="10" idx="2"/>
          </p:cNvCxnSpPr>
          <p:nvPr/>
        </p:nvCxnSpPr>
        <p:spPr>
          <a:xfrm>
            <a:off x="2782850" y="2918902"/>
            <a:ext cx="1162673" cy="160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7"/>
          <p:cNvCxnSpPr>
            <a:stCxn id="40" idx="1"/>
            <a:endCxn id="5" idx="2"/>
          </p:cNvCxnSpPr>
          <p:nvPr/>
        </p:nvCxnSpPr>
        <p:spPr>
          <a:xfrm flipV="1">
            <a:off x="2782850" y="3776138"/>
            <a:ext cx="1162673" cy="1"/>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7"/>
          <p:cNvCxnSpPr>
            <a:stCxn id="41" idx="1"/>
            <a:endCxn id="17" idx="2"/>
          </p:cNvCxnSpPr>
          <p:nvPr/>
        </p:nvCxnSpPr>
        <p:spPr>
          <a:xfrm>
            <a:off x="2782850" y="4392290"/>
            <a:ext cx="1162673"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3608579" y="541456"/>
            <a:ext cx="1725238" cy="453348"/>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prstClr val="white"/>
                </a:solidFill>
                <a:latin typeface="Avenir Next Regular"/>
                <a:cs typeface="Avenir Next Regular"/>
              </a:rPr>
              <a:t>JobManager</a:t>
            </a:r>
            <a:endParaRPr lang="en-US" dirty="0">
              <a:solidFill>
                <a:prstClr val="white"/>
              </a:solidFill>
              <a:latin typeface="Avenir Next Regular"/>
              <a:cs typeface="Avenir Next Regular"/>
            </a:endParaRPr>
          </a:p>
        </p:txBody>
      </p:sp>
      <p:cxnSp>
        <p:nvCxnSpPr>
          <p:cNvPr id="27" name="Gerader Verbinder 29"/>
          <p:cNvCxnSpPr/>
          <p:nvPr/>
        </p:nvCxnSpPr>
        <p:spPr>
          <a:xfrm>
            <a:off x="3780829" y="2047954"/>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5" name="Gerader Verbinder 29"/>
          <p:cNvCxnSpPr/>
          <p:nvPr/>
        </p:nvCxnSpPr>
        <p:spPr>
          <a:xfrm>
            <a:off x="3138357" y="2649821"/>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Gerader Verbinder 29"/>
          <p:cNvCxnSpPr/>
          <p:nvPr/>
        </p:nvCxnSpPr>
        <p:spPr>
          <a:xfrm>
            <a:off x="4205869" y="3522089"/>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7" name="Gerader Verbinder 29"/>
          <p:cNvCxnSpPr/>
          <p:nvPr/>
        </p:nvCxnSpPr>
        <p:spPr>
          <a:xfrm>
            <a:off x="4586869" y="4126278"/>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3231327" y="2632865"/>
            <a:ext cx="541320" cy="510717"/>
          </a:xfrm>
          <a:prstGeom prst="rect">
            <a:avLst/>
          </a:prstGeom>
          <a:solidFill>
            <a:srgbClr val="FDB2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venir Next Regular"/>
              <a:cs typeface="Avenir Next Regular"/>
            </a:endParaRPr>
          </a:p>
        </p:txBody>
      </p:sp>
      <p:sp>
        <p:nvSpPr>
          <p:cNvPr id="47" name="TextBox 46"/>
          <p:cNvSpPr txBox="1"/>
          <p:nvPr/>
        </p:nvSpPr>
        <p:spPr>
          <a:xfrm>
            <a:off x="398376" y="702174"/>
            <a:ext cx="2507683" cy="738664"/>
          </a:xfrm>
          <a:prstGeom prst="rect">
            <a:avLst/>
          </a:prstGeom>
          <a:noFill/>
        </p:spPr>
        <p:txBody>
          <a:bodyPr wrap="square" rtlCol="0">
            <a:spAutoFit/>
          </a:bodyPr>
          <a:lstStyle/>
          <a:p>
            <a:r>
              <a:rPr lang="en-US" sz="1400" dirty="0">
                <a:solidFill>
                  <a:prstClr val="black"/>
                </a:solidFill>
                <a:latin typeface="Avenir Next Regular"/>
                <a:cs typeface="Avenir Next Regular"/>
              </a:rPr>
              <a:t>Barriers “push” prior events (assumes in-order delivery in individual channels)</a:t>
            </a:r>
          </a:p>
        </p:txBody>
      </p:sp>
      <p:cxnSp>
        <p:nvCxnSpPr>
          <p:cNvPr id="49" name="Curved Connector 48"/>
          <p:cNvCxnSpPr>
            <a:stCxn id="47" idx="2"/>
            <a:endCxn id="46" idx="1"/>
          </p:cNvCxnSpPr>
          <p:nvPr/>
        </p:nvCxnSpPr>
        <p:spPr>
          <a:xfrm rot="16200000" flipH="1">
            <a:off x="1718079" y="1374976"/>
            <a:ext cx="1447386" cy="1579109"/>
          </a:xfrm>
          <a:prstGeom prst="curvedConnector2">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158963" y="1371165"/>
            <a:ext cx="2507683" cy="523220"/>
          </a:xfrm>
          <a:prstGeom prst="rect">
            <a:avLst/>
          </a:prstGeom>
          <a:noFill/>
        </p:spPr>
        <p:txBody>
          <a:bodyPr wrap="square" rtlCol="0">
            <a:spAutoFit/>
          </a:bodyPr>
          <a:lstStyle/>
          <a:p>
            <a:r>
              <a:rPr lang="en-US" sz="1400" dirty="0">
                <a:solidFill>
                  <a:prstClr val="black"/>
                </a:solidFill>
                <a:latin typeface="Avenir Next Regular"/>
                <a:cs typeface="Avenir Next Regular"/>
              </a:rPr>
              <a:t>Operator </a:t>
            </a:r>
            <a:r>
              <a:rPr lang="en-US" sz="1400" dirty="0" err="1">
                <a:solidFill>
                  <a:prstClr val="black"/>
                </a:solidFill>
                <a:latin typeface="Avenir Next Regular"/>
                <a:cs typeface="Avenir Next Regular"/>
              </a:rPr>
              <a:t>checkpointing</a:t>
            </a:r>
            <a:r>
              <a:rPr lang="en-US" sz="1400" dirty="0">
                <a:solidFill>
                  <a:prstClr val="black"/>
                </a:solidFill>
                <a:latin typeface="Avenir Next Regular"/>
                <a:cs typeface="Avenir Next Regular"/>
              </a:rPr>
              <a:t> starting</a:t>
            </a:r>
          </a:p>
        </p:txBody>
      </p:sp>
      <p:cxnSp>
        <p:nvCxnSpPr>
          <p:cNvPr id="53" name="Curved Connector 52"/>
          <p:cNvCxnSpPr>
            <a:stCxn id="52" idx="1"/>
            <a:endCxn id="13" idx="0"/>
          </p:cNvCxnSpPr>
          <p:nvPr/>
        </p:nvCxnSpPr>
        <p:spPr>
          <a:xfrm rot="10800000" flipV="1">
            <a:off x="4208359" y="1632774"/>
            <a:ext cx="950605" cy="471411"/>
          </a:xfrm>
          <a:prstGeom prst="curvedConnector2">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5510081" y="4648691"/>
            <a:ext cx="2507683" cy="523220"/>
          </a:xfrm>
          <a:prstGeom prst="rect">
            <a:avLst/>
          </a:prstGeom>
          <a:noFill/>
        </p:spPr>
        <p:txBody>
          <a:bodyPr wrap="square" rtlCol="0">
            <a:spAutoFit/>
          </a:bodyPr>
          <a:lstStyle/>
          <a:p>
            <a:r>
              <a:rPr lang="en-US" sz="1400" dirty="0">
                <a:solidFill>
                  <a:prstClr val="black"/>
                </a:solidFill>
                <a:latin typeface="Avenir Next Regular"/>
                <a:cs typeface="Avenir Next Regular"/>
              </a:rPr>
              <a:t>Operator </a:t>
            </a:r>
            <a:r>
              <a:rPr lang="en-US" sz="1400" dirty="0" err="1">
                <a:solidFill>
                  <a:prstClr val="black"/>
                </a:solidFill>
                <a:latin typeface="Avenir Next Regular"/>
                <a:cs typeface="Avenir Next Regular"/>
              </a:rPr>
              <a:t>checkpointing</a:t>
            </a:r>
            <a:r>
              <a:rPr lang="en-US" sz="1400" dirty="0">
                <a:solidFill>
                  <a:prstClr val="black"/>
                </a:solidFill>
                <a:latin typeface="Avenir Next Regular"/>
                <a:cs typeface="Avenir Next Regular"/>
              </a:rPr>
              <a:t> finished</a:t>
            </a:r>
          </a:p>
        </p:txBody>
      </p:sp>
      <p:sp>
        <p:nvSpPr>
          <p:cNvPr id="63" name="TextBox 62"/>
          <p:cNvSpPr txBox="1"/>
          <p:nvPr/>
        </p:nvSpPr>
        <p:spPr>
          <a:xfrm>
            <a:off x="6412801" y="1907296"/>
            <a:ext cx="2507683" cy="523220"/>
          </a:xfrm>
          <a:prstGeom prst="rect">
            <a:avLst/>
          </a:prstGeom>
          <a:noFill/>
        </p:spPr>
        <p:txBody>
          <a:bodyPr wrap="square" rtlCol="0">
            <a:spAutoFit/>
          </a:bodyPr>
          <a:lstStyle/>
          <a:p>
            <a:r>
              <a:rPr lang="en-US" sz="1400" dirty="0">
                <a:solidFill>
                  <a:prstClr val="black"/>
                </a:solidFill>
                <a:latin typeface="Avenir Next Regular"/>
                <a:cs typeface="Avenir Next Regular"/>
              </a:rPr>
              <a:t>Operator </a:t>
            </a:r>
            <a:r>
              <a:rPr lang="en-US" sz="1400" dirty="0" err="1">
                <a:solidFill>
                  <a:prstClr val="black"/>
                </a:solidFill>
                <a:latin typeface="Avenir Next Regular"/>
                <a:cs typeface="Avenir Next Regular"/>
              </a:rPr>
              <a:t>checkpointing</a:t>
            </a:r>
            <a:r>
              <a:rPr lang="en-US" sz="1400" dirty="0">
                <a:solidFill>
                  <a:prstClr val="black"/>
                </a:solidFill>
                <a:latin typeface="Avenir Next Regular"/>
                <a:cs typeface="Avenir Next Regular"/>
              </a:rPr>
              <a:t> in progress</a:t>
            </a:r>
          </a:p>
        </p:txBody>
      </p:sp>
      <p:cxnSp>
        <p:nvCxnSpPr>
          <p:cNvPr id="64" name="Curved Connector 63"/>
          <p:cNvCxnSpPr>
            <a:stCxn id="63" idx="1"/>
            <a:endCxn id="5" idx="0"/>
          </p:cNvCxnSpPr>
          <p:nvPr/>
        </p:nvCxnSpPr>
        <p:spPr>
          <a:xfrm rot="10800000" flipV="1">
            <a:off x="4208359" y="2168906"/>
            <a:ext cx="2204443" cy="1410100"/>
          </a:xfrm>
          <a:prstGeom prst="curvedConnector2">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a:stCxn id="58" idx="1"/>
            <a:endCxn id="17" idx="4"/>
          </p:cNvCxnSpPr>
          <p:nvPr/>
        </p:nvCxnSpPr>
        <p:spPr>
          <a:xfrm rot="10800000">
            <a:off x="4208359" y="4589421"/>
            <a:ext cx="1301723" cy="320881"/>
          </a:xfrm>
          <a:prstGeom prst="curvedConnector2">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11672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74</a:t>
            </a:fld>
            <a:endParaRPr lang="en-US">
              <a:solidFill>
                <a:prstClr val="black">
                  <a:tint val="75000"/>
                </a:prstClr>
              </a:solidFill>
            </a:endParaRPr>
          </a:p>
        </p:txBody>
      </p:sp>
      <p:sp>
        <p:nvSpPr>
          <p:cNvPr id="5" name="Oval 1"/>
          <p:cNvSpPr/>
          <p:nvPr/>
        </p:nvSpPr>
        <p:spPr>
          <a:xfrm>
            <a:off x="3945518" y="357900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sp>
        <p:nvSpPr>
          <p:cNvPr id="6" name="Oval 2"/>
          <p:cNvSpPr/>
          <p:nvPr/>
        </p:nvSpPr>
        <p:spPr>
          <a:xfrm>
            <a:off x="5433092" y="2723377"/>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sp>
        <p:nvSpPr>
          <p:cNvPr id="7" name="Oval 3"/>
          <p:cNvSpPr/>
          <p:nvPr/>
        </p:nvSpPr>
        <p:spPr>
          <a:xfrm>
            <a:off x="5433092" y="357900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cxnSp>
        <p:nvCxnSpPr>
          <p:cNvPr id="8" name="Straight Arrow Connector 4"/>
          <p:cNvCxnSpPr>
            <a:stCxn id="5" idx="6"/>
            <a:endCxn id="7" idx="2"/>
          </p:cNvCxnSpPr>
          <p:nvPr/>
        </p:nvCxnSpPr>
        <p:spPr>
          <a:xfrm>
            <a:off x="4471198" y="3776137"/>
            <a:ext cx="961894"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5"/>
          <p:cNvCxnSpPr>
            <a:stCxn id="12" idx="5"/>
            <a:endCxn id="20" idx="1"/>
          </p:cNvCxnSpPr>
          <p:nvPr/>
        </p:nvCxnSpPr>
        <p:spPr>
          <a:xfrm>
            <a:off x="5881793" y="2440705"/>
            <a:ext cx="1148099" cy="44751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Oval 6"/>
          <p:cNvSpPr/>
          <p:nvPr/>
        </p:nvSpPr>
        <p:spPr>
          <a:xfrm>
            <a:off x="3945518" y="272338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prstClr val="black"/>
              </a:solidFill>
              <a:latin typeface="Calibri"/>
            </a:endParaRPr>
          </a:p>
        </p:txBody>
      </p:sp>
      <p:cxnSp>
        <p:nvCxnSpPr>
          <p:cNvPr id="11" name="Straight Arrow Connector 7"/>
          <p:cNvCxnSpPr>
            <a:stCxn id="10" idx="6"/>
            <a:endCxn id="6" idx="2"/>
          </p:cNvCxnSpPr>
          <p:nvPr/>
        </p:nvCxnSpPr>
        <p:spPr>
          <a:xfrm flipV="1">
            <a:off x="4471198" y="2920508"/>
            <a:ext cx="961894" cy="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Oval 10"/>
          <p:cNvSpPr/>
          <p:nvPr/>
        </p:nvSpPr>
        <p:spPr>
          <a:xfrm>
            <a:off x="5433092" y="2104183"/>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sp>
        <p:nvSpPr>
          <p:cNvPr id="13" name="Oval 11"/>
          <p:cNvSpPr/>
          <p:nvPr/>
        </p:nvSpPr>
        <p:spPr>
          <a:xfrm>
            <a:off x="3945518" y="210418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prstClr val="black"/>
              </a:solidFill>
              <a:latin typeface="Calibri"/>
            </a:endParaRPr>
          </a:p>
        </p:txBody>
      </p:sp>
      <p:cxnSp>
        <p:nvCxnSpPr>
          <p:cNvPr id="14" name="Straight Arrow Connector 12"/>
          <p:cNvCxnSpPr>
            <a:stCxn id="13" idx="6"/>
            <a:endCxn id="12" idx="2"/>
          </p:cNvCxnSpPr>
          <p:nvPr/>
        </p:nvCxnSpPr>
        <p:spPr>
          <a:xfrm flipV="1">
            <a:off x="4471198" y="2301314"/>
            <a:ext cx="961894" cy="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3"/>
          <p:cNvCxnSpPr>
            <a:stCxn id="13" idx="5"/>
            <a:endCxn id="6" idx="1"/>
          </p:cNvCxnSpPr>
          <p:nvPr/>
        </p:nvCxnSpPr>
        <p:spPr>
          <a:xfrm>
            <a:off x="4394214" y="2440709"/>
            <a:ext cx="1115862" cy="340407"/>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4"/>
          <p:cNvCxnSpPr>
            <a:stCxn id="10" idx="7"/>
            <a:endCxn id="12" idx="3"/>
          </p:cNvCxnSpPr>
          <p:nvPr/>
        </p:nvCxnSpPr>
        <p:spPr>
          <a:xfrm flipV="1">
            <a:off x="4394214" y="2440706"/>
            <a:ext cx="1115862" cy="34041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Oval 15"/>
          <p:cNvSpPr/>
          <p:nvPr/>
        </p:nvSpPr>
        <p:spPr>
          <a:xfrm>
            <a:off x="3945518" y="419516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sp>
        <p:nvSpPr>
          <p:cNvPr id="18" name="Oval 16"/>
          <p:cNvSpPr/>
          <p:nvPr/>
        </p:nvSpPr>
        <p:spPr>
          <a:xfrm>
            <a:off x="5433092" y="419516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cxnSp>
        <p:nvCxnSpPr>
          <p:cNvPr id="19" name="Straight Arrow Connector 17"/>
          <p:cNvCxnSpPr>
            <a:stCxn id="17" idx="6"/>
            <a:endCxn id="18" idx="2"/>
          </p:cNvCxnSpPr>
          <p:nvPr/>
        </p:nvCxnSpPr>
        <p:spPr>
          <a:xfrm>
            <a:off x="4471198" y="4392290"/>
            <a:ext cx="961894"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Oval 18"/>
          <p:cNvSpPr/>
          <p:nvPr/>
        </p:nvSpPr>
        <p:spPr>
          <a:xfrm>
            <a:off x="6952904" y="2830485"/>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sp>
        <p:nvSpPr>
          <p:cNvPr id="21" name="Oval 19"/>
          <p:cNvSpPr/>
          <p:nvPr/>
        </p:nvSpPr>
        <p:spPr>
          <a:xfrm>
            <a:off x="6952904" y="3464349"/>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cxnSp>
        <p:nvCxnSpPr>
          <p:cNvPr id="22" name="Straight Arrow Connector 20"/>
          <p:cNvCxnSpPr>
            <a:stCxn id="6" idx="5"/>
            <a:endCxn id="21" idx="1"/>
          </p:cNvCxnSpPr>
          <p:nvPr/>
        </p:nvCxnSpPr>
        <p:spPr>
          <a:xfrm>
            <a:off x="5881793" y="3059899"/>
            <a:ext cx="1148099" cy="46218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1"/>
          <p:cNvCxnSpPr>
            <a:stCxn id="7" idx="7"/>
            <a:endCxn id="20" idx="2"/>
          </p:cNvCxnSpPr>
          <p:nvPr/>
        </p:nvCxnSpPr>
        <p:spPr>
          <a:xfrm flipV="1">
            <a:off x="5881793" y="3027616"/>
            <a:ext cx="1071115" cy="609129"/>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2"/>
          <p:cNvCxnSpPr>
            <a:stCxn id="18" idx="6"/>
            <a:endCxn id="21" idx="3"/>
          </p:cNvCxnSpPr>
          <p:nvPr/>
        </p:nvCxnSpPr>
        <p:spPr>
          <a:xfrm flipV="1">
            <a:off x="5958778" y="3800873"/>
            <a:ext cx="1071115" cy="591419"/>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3"/>
          <p:cNvCxnSpPr>
            <a:stCxn id="7" idx="6"/>
            <a:endCxn id="21" idx="2"/>
          </p:cNvCxnSpPr>
          <p:nvPr/>
        </p:nvCxnSpPr>
        <p:spPr>
          <a:xfrm flipV="1">
            <a:off x="5958777" y="3661481"/>
            <a:ext cx="994131" cy="114657"/>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4"/>
          <p:cNvCxnSpPr>
            <a:stCxn id="18" idx="7"/>
            <a:endCxn id="20" idx="3"/>
          </p:cNvCxnSpPr>
          <p:nvPr/>
        </p:nvCxnSpPr>
        <p:spPr>
          <a:xfrm flipV="1">
            <a:off x="5881793" y="3167009"/>
            <a:ext cx="1148099" cy="1085891"/>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8" name="Can 37"/>
          <p:cNvSpPr/>
          <p:nvPr/>
        </p:nvSpPr>
        <p:spPr>
          <a:xfrm rot="5400000">
            <a:off x="2108756" y="1766619"/>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9" name="Can 38"/>
          <p:cNvSpPr/>
          <p:nvPr/>
        </p:nvSpPr>
        <p:spPr>
          <a:xfrm rot="5400000">
            <a:off x="2108756" y="2385810"/>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Can 39"/>
          <p:cNvSpPr/>
          <p:nvPr/>
        </p:nvSpPr>
        <p:spPr>
          <a:xfrm rot="5400000">
            <a:off x="2108756" y="3243045"/>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Can 40"/>
          <p:cNvSpPr/>
          <p:nvPr/>
        </p:nvSpPr>
        <p:spPr>
          <a:xfrm rot="5400000">
            <a:off x="2108756" y="3859198"/>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2" name="Straight Arrow Connector 7"/>
          <p:cNvCxnSpPr>
            <a:stCxn id="38" idx="1"/>
            <a:endCxn id="13" idx="2"/>
          </p:cNvCxnSpPr>
          <p:nvPr/>
        </p:nvCxnSpPr>
        <p:spPr>
          <a:xfrm>
            <a:off x="2782850" y="2299712"/>
            <a:ext cx="1162673" cy="1605"/>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7"/>
          <p:cNvCxnSpPr>
            <a:stCxn id="39" idx="1"/>
            <a:endCxn id="10" idx="2"/>
          </p:cNvCxnSpPr>
          <p:nvPr/>
        </p:nvCxnSpPr>
        <p:spPr>
          <a:xfrm>
            <a:off x="2782850" y="2918902"/>
            <a:ext cx="1162673" cy="160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7"/>
          <p:cNvCxnSpPr>
            <a:stCxn id="40" idx="1"/>
            <a:endCxn id="5" idx="2"/>
          </p:cNvCxnSpPr>
          <p:nvPr/>
        </p:nvCxnSpPr>
        <p:spPr>
          <a:xfrm flipV="1">
            <a:off x="2782850" y="3776138"/>
            <a:ext cx="1162673" cy="1"/>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7"/>
          <p:cNvCxnSpPr>
            <a:stCxn id="41" idx="1"/>
            <a:endCxn id="17" idx="2"/>
          </p:cNvCxnSpPr>
          <p:nvPr/>
        </p:nvCxnSpPr>
        <p:spPr>
          <a:xfrm>
            <a:off x="2782850" y="4392290"/>
            <a:ext cx="1162673"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3608579" y="541456"/>
            <a:ext cx="1725238" cy="453348"/>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prstClr val="white"/>
                </a:solidFill>
                <a:latin typeface="Avenir Next Regular"/>
                <a:cs typeface="Avenir Next Regular"/>
              </a:rPr>
              <a:t>JobManager</a:t>
            </a:r>
            <a:endParaRPr lang="en-US" dirty="0">
              <a:solidFill>
                <a:prstClr val="white"/>
              </a:solidFill>
              <a:latin typeface="Avenir Next Regular"/>
              <a:cs typeface="Avenir Next Regular"/>
            </a:endParaRPr>
          </a:p>
        </p:txBody>
      </p:sp>
      <p:cxnSp>
        <p:nvCxnSpPr>
          <p:cNvPr id="27" name="Gerader Verbinder 29"/>
          <p:cNvCxnSpPr/>
          <p:nvPr/>
        </p:nvCxnSpPr>
        <p:spPr>
          <a:xfrm>
            <a:off x="3780829" y="2047954"/>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5" name="Gerader Verbinder 29"/>
          <p:cNvCxnSpPr/>
          <p:nvPr/>
        </p:nvCxnSpPr>
        <p:spPr>
          <a:xfrm>
            <a:off x="4205869" y="2649821"/>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Gerader Verbinder 29"/>
          <p:cNvCxnSpPr/>
          <p:nvPr/>
        </p:nvCxnSpPr>
        <p:spPr>
          <a:xfrm>
            <a:off x="4205869" y="3522089"/>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7" name="Gerader Verbinder 29"/>
          <p:cNvCxnSpPr/>
          <p:nvPr/>
        </p:nvCxnSpPr>
        <p:spPr>
          <a:xfrm>
            <a:off x="4586869" y="4126278"/>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316209" y="2642633"/>
            <a:ext cx="541320" cy="510717"/>
          </a:xfrm>
          <a:prstGeom prst="rect">
            <a:avLst/>
          </a:prstGeom>
          <a:solidFill>
            <a:srgbClr val="FDB2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venir Next Regular"/>
              <a:cs typeface="Avenir Next Regular"/>
            </a:endParaRPr>
          </a:p>
        </p:txBody>
      </p:sp>
      <p:sp>
        <p:nvSpPr>
          <p:cNvPr id="52" name="TextBox 51"/>
          <p:cNvSpPr txBox="1"/>
          <p:nvPr/>
        </p:nvSpPr>
        <p:spPr>
          <a:xfrm>
            <a:off x="5958778" y="553533"/>
            <a:ext cx="2507683" cy="954107"/>
          </a:xfrm>
          <a:prstGeom prst="rect">
            <a:avLst/>
          </a:prstGeom>
          <a:noFill/>
        </p:spPr>
        <p:txBody>
          <a:bodyPr wrap="square" rtlCol="0">
            <a:spAutoFit/>
          </a:bodyPr>
          <a:lstStyle/>
          <a:p>
            <a:r>
              <a:rPr lang="en-US" sz="1400" dirty="0">
                <a:solidFill>
                  <a:prstClr val="black"/>
                </a:solidFill>
                <a:latin typeface="Avenir Next Regular"/>
                <a:cs typeface="Avenir Next Regular"/>
              </a:rPr>
              <a:t>Operator </a:t>
            </a:r>
            <a:r>
              <a:rPr lang="en-US" sz="1400" dirty="0" err="1">
                <a:solidFill>
                  <a:prstClr val="black"/>
                </a:solidFill>
                <a:latin typeface="Avenir Next Regular"/>
                <a:cs typeface="Avenir Next Regular"/>
              </a:rPr>
              <a:t>checkpointing</a:t>
            </a:r>
            <a:r>
              <a:rPr lang="en-US" sz="1400" dirty="0">
                <a:solidFill>
                  <a:prstClr val="black"/>
                </a:solidFill>
                <a:latin typeface="Avenir Next Regular"/>
                <a:cs typeface="Avenir Next Regular"/>
              </a:rPr>
              <a:t> takes snapshot of state after </a:t>
            </a:r>
            <a:r>
              <a:rPr lang="en-US" sz="1400" dirty="0" smtClean="0">
                <a:solidFill>
                  <a:prstClr val="black"/>
                </a:solidFill>
                <a:latin typeface="Avenir Next Regular"/>
                <a:cs typeface="Avenir Next Regular"/>
              </a:rPr>
              <a:t>data prior to barrier </a:t>
            </a:r>
            <a:r>
              <a:rPr lang="en-US" sz="1400" dirty="0">
                <a:solidFill>
                  <a:prstClr val="black"/>
                </a:solidFill>
                <a:latin typeface="Avenir Next Regular"/>
                <a:cs typeface="Avenir Next Regular"/>
              </a:rPr>
              <a:t>have updated the state</a:t>
            </a:r>
            <a:r>
              <a:rPr lang="en-US" sz="1400" dirty="0" smtClean="0">
                <a:solidFill>
                  <a:prstClr val="black"/>
                </a:solidFill>
                <a:latin typeface="Avenir Next Regular"/>
                <a:cs typeface="Avenir Next Regular"/>
              </a:rPr>
              <a:t>.</a:t>
            </a:r>
            <a:endParaRPr lang="en-US" sz="1400" dirty="0">
              <a:solidFill>
                <a:prstClr val="black"/>
              </a:solidFill>
              <a:latin typeface="Avenir Next Regular"/>
              <a:cs typeface="Avenir Next Regular"/>
            </a:endParaRPr>
          </a:p>
        </p:txBody>
      </p:sp>
      <p:cxnSp>
        <p:nvCxnSpPr>
          <p:cNvPr id="53" name="Curved Connector 52"/>
          <p:cNvCxnSpPr>
            <a:stCxn id="52" idx="1"/>
            <a:endCxn id="10" idx="0"/>
          </p:cNvCxnSpPr>
          <p:nvPr/>
        </p:nvCxnSpPr>
        <p:spPr>
          <a:xfrm rot="10800000" flipV="1">
            <a:off x="4208358" y="1030586"/>
            <a:ext cx="1750420" cy="1692793"/>
          </a:xfrm>
          <a:prstGeom prst="curvedConnector2">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854042" y="1150978"/>
            <a:ext cx="1725238" cy="453348"/>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Avenir Next Regular"/>
                <a:cs typeface="Avenir Next Regular"/>
              </a:rPr>
              <a:t>State backup</a:t>
            </a:r>
          </a:p>
        </p:txBody>
      </p:sp>
      <p:cxnSp>
        <p:nvCxnSpPr>
          <p:cNvPr id="59" name="Curved Connector 58"/>
          <p:cNvCxnSpPr>
            <a:endCxn id="50" idx="2"/>
          </p:cNvCxnSpPr>
          <p:nvPr/>
        </p:nvCxnSpPr>
        <p:spPr>
          <a:xfrm rot="10800000">
            <a:off x="1716661" y="1604326"/>
            <a:ext cx="2489208" cy="1314576"/>
          </a:xfrm>
          <a:prstGeom prst="curvedConnector2">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64354" y="174777"/>
            <a:ext cx="3197372" cy="738664"/>
          </a:xfrm>
          <a:prstGeom prst="rect">
            <a:avLst/>
          </a:prstGeom>
          <a:noFill/>
        </p:spPr>
        <p:txBody>
          <a:bodyPr wrap="square" rtlCol="0">
            <a:spAutoFit/>
          </a:bodyPr>
          <a:lstStyle/>
          <a:p>
            <a:r>
              <a:rPr lang="en-US" sz="1400" dirty="0">
                <a:solidFill>
                  <a:prstClr val="black"/>
                </a:solidFill>
                <a:latin typeface="Avenir Next Regular"/>
                <a:cs typeface="Avenir Next Regular"/>
              </a:rPr>
              <a:t>Pluggable mechanism. Currently either </a:t>
            </a:r>
            <a:r>
              <a:rPr lang="en-US" sz="1400" dirty="0" err="1">
                <a:solidFill>
                  <a:prstClr val="black"/>
                </a:solidFill>
                <a:latin typeface="Avenir Next Regular"/>
                <a:cs typeface="Avenir Next Regular"/>
              </a:rPr>
              <a:t>JobManager</a:t>
            </a:r>
            <a:r>
              <a:rPr lang="en-US" sz="1400" dirty="0">
                <a:solidFill>
                  <a:prstClr val="black"/>
                </a:solidFill>
                <a:latin typeface="Avenir Next Regular"/>
                <a:cs typeface="Avenir Next Regular"/>
              </a:rPr>
              <a:t> (for small state) or file system (HDFS/Tachyon). </a:t>
            </a:r>
          </a:p>
        </p:txBody>
      </p:sp>
    </p:spTree>
    <p:extLst>
      <p:ext uri="{BB962C8B-B14F-4D97-AF65-F5344CB8AC3E}">
        <p14:creationId xmlns:p14="http://schemas.microsoft.com/office/powerpoint/2010/main" val="41415734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75</a:t>
            </a:fld>
            <a:endParaRPr lang="en-US">
              <a:solidFill>
                <a:prstClr val="black">
                  <a:tint val="75000"/>
                </a:prstClr>
              </a:solidFill>
            </a:endParaRPr>
          </a:p>
        </p:txBody>
      </p:sp>
      <p:sp>
        <p:nvSpPr>
          <p:cNvPr id="5" name="Oval 1"/>
          <p:cNvSpPr/>
          <p:nvPr/>
        </p:nvSpPr>
        <p:spPr>
          <a:xfrm>
            <a:off x="3945518" y="357900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sp>
        <p:nvSpPr>
          <p:cNvPr id="6" name="Oval 2"/>
          <p:cNvSpPr/>
          <p:nvPr/>
        </p:nvSpPr>
        <p:spPr>
          <a:xfrm>
            <a:off x="5433092" y="2723377"/>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sp>
        <p:nvSpPr>
          <p:cNvPr id="7" name="Oval 3"/>
          <p:cNvSpPr/>
          <p:nvPr/>
        </p:nvSpPr>
        <p:spPr>
          <a:xfrm>
            <a:off x="5433092" y="357900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cxnSp>
        <p:nvCxnSpPr>
          <p:cNvPr id="8" name="Straight Arrow Connector 4"/>
          <p:cNvCxnSpPr>
            <a:stCxn id="5" idx="6"/>
            <a:endCxn id="7" idx="2"/>
          </p:cNvCxnSpPr>
          <p:nvPr/>
        </p:nvCxnSpPr>
        <p:spPr>
          <a:xfrm>
            <a:off x="4471198" y="3776137"/>
            <a:ext cx="961894"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5"/>
          <p:cNvCxnSpPr>
            <a:stCxn id="12" idx="5"/>
            <a:endCxn id="20" idx="1"/>
          </p:cNvCxnSpPr>
          <p:nvPr/>
        </p:nvCxnSpPr>
        <p:spPr>
          <a:xfrm>
            <a:off x="5881793" y="2440705"/>
            <a:ext cx="1148099" cy="44751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Oval 6"/>
          <p:cNvSpPr/>
          <p:nvPr/>
        </p:nvSpPr>
        <p:spPr>
          <a:xfrm>
            <a:off x="3945518" y="272338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prstClr val="black"/>
              </a:solidFill>
              <a:latin typeface="Calibri"/>
            </a:endParaRPr>
          </a:p>
        </p:txBody>
      </p:sp>
      <p:cxnSp>
        <p:nvCxnSpPr>
          <p:cNvPr id="11" name="Straight Arrow Connector 7"/>
          <p:cNvCxnSpPr>
            <a:stCxn id="10" idx="6"/>
            <a:endCxn id="6" idx="2"/>
          </p:cNvCxnSpPr>
          <p:nvPr/>
        </p:nvCxnSpPr>
        <p:spPr>
          <a:xfrm flipV="1">
            <a:off x="4471198" y="2920508"/>
            <a:ext cx="961894" cy="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Oval 10"/>
          <p:cNvSpPr/>
          <p:nvPr/>
        </p:nvSpPr>
        <p:spPr>
          <a:xfrm>
            <a:off x="5433092" y="2104183"/>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sp>
        <p:nvSpPr>
          <p:cNvPr id="13" name="Oval 11"/>
          <p:cNvSpPr/>
          <p:nvPr/>
        </p:nvSpPr>
        <p:spPr>
          <a:xfrm>
            <a:off x="3945518" y="2104186"/>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prstClr val="black"/>
              </a:solidFill>
              <a:latin typeface="Calibri"/>
            </a:endParaRPr>
          </a:p>
        </p:txBody>
      </p:sp>
      <p:cxnSp>
        <p:nvCxnSpPr>
          <p:cNvPr id="14" name="Straight Arrow Connector 12"/>
          <p:cNvCxnSpPr>
            <a:stCxn id="13" idx="6"/>
            <a:endCxn id="12" idx="2"/>
          </p:cNvCxnSpPr>
          <p:nvPr/>
        </p:nvCxnSpPr>
        <p:spPr>
          <a:xfrm flipV="1">
            <a:off x="4471198" y="2301314"/>
            <a:ext cx="961894" cy="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3"/>
          <p:cNvCxnSpPr>
            <a:stCxn id="13" idx="5"/>
            <a:endCxn id="6" idx="1"/>
          </p:cNvCxnSpPr>
          <p:nvPr/>
        </p:nvCxnSpPr>
        <p:spPr>
          <a:xfrm>
            <a:off x="4394214" y="2440709"/>
            <a:ext cx="1115862" cy="340407"/>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4"/>
          <p:cNvCxnSpPr>
            <a:stCxn id="10" idx="7"/>
            <a:endCxn id="12" idx="3"/>
          </p:cNvCxnSpPr>
          <p:nvPr/>
        </p:nvCxnSpPr>
        <p:spPr>
          <a:xfrm flipV="1">
            <a:off x="4394214" y="2440706"/>
            <a:ext cx="1115862" cy="340413"/>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Oval 15"/>
          <p:cNvSpPr/>
          <p:nvPr/>
        </p:nvSpPr>
        <p:spPr>
          <a:xfrm>
            <a:off x="3945518" y="419516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sp>
        <p:nvSpPr>
          <p:cNvPr id="18" name="Oval 16"/>
          <p:cNvSpPr/>
          <p:nvPr/>
        </p:nvSpPr>
        <p:spPr>
          <a:xfrm>
            <a:off x="5433092" y="4195160"/>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a:solidFill>
                <a:prstClr val="black"/>
              </a:solidFill>
              <a:latin typeface="Calibri"/>
            </a:endParaRPr>
          </a:p>
        </p:txBody>
      </p:sp>
      <p:cxnSp>
        <p:nvCxnSpPr>
          <p:cNvPr id="19" name="Straight Arrow Connector 17"/>
          <p:cNvCxnSpPr>
            <a:stCxn id="17" idx="6"/>
            <a:endCxn id="18" idx="2"/>
          </p:cNvCxnSpPr>
          <p:nvPr/>
        </p:nvCxnSpPr>
        <p:spPr>
          <a:xfrm>
            <a:off x="4471198" y="4392290"/>
            <a:ext cx="961894"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Oval 18"/>
          <p:cNvSpPr/>
          <p:nvPr/>
        </p:nvSpPr>
        <p:spPr>
          <a:xfrm>
            <a:off x="6952904" y="2830485"/>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sp>
        <p:nvSpPr>
          <p:cNvPr id="21" name="Oval 19"/>
          <p:cNvSpPr/>
          <p:nvPr/>
        </p:nvSpPr>
        <p:spPr>
          <a:xfrm>
            <a:off x="6952904" y="3464349"/>
            <a:ext cx="525680" cy="39426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prstClr val="black"/>
              </a:solidFill>
              <a:latin typeface="Calibri"/>
            </a:endParaRPr>
          </a:p>
        </p:txBody>
      </p:sp>
      <p:cxnSp>
        <p:nvCxnSpPr>
          <p:cNvPr id="22" name="Straight Arrow Connector 20"/>
          <p:cNvCxnSpPr>
            <a:stCxn id="6" idx="5"/>
            <a:endCxn id="21" idx="1"/>
          </p:cNvCxnSpPr>
          <p:nvPr/>
        </p:nvCxnSpPr>
        <p:spPr>
          <a:xfrm>
            <a:off x="5881793" y="3059899"/>
            <a:ext cx="1148099" cy="46218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1"/>
          <p:cNvCxnSpPr>
            <a:stCxn id="7" idx="7"/>
            <a:endCxn id="20" idx="2"/>
          </p:cNvCxnSpPr>
          <p:nvPr/>
        </p:nvCxnSpPr>
        <p:spPr>
          <a:xfrm flipV="1">
            <a:off x="5881793" y="3027616"/>
            <a:ext cx="1071115" cy="609129"/>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2"/>
          <p:cNvCxnSpPr>
            <a:stCxn id="18" idx="6"/>
            <a:endCxn id="21" idx="3"/>
          </p:cNvCxnSpPr>
          <p:nvPr/>
        </p:nvCxnSpPr>
        <p:spPr>
          <a:xfrm flipV="1">
            <a:off x="5958778" y="3800873"/>
            <a:ext cx="1071115" cy="591419"/>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3"/>
          <p:cNvCxnSpPr>
            <a:stCxn id="7" idx="6"/>
            <a:endCxn id="21" idx="2"/>
          </p:cNvCxnSpPr>
          <p:nvPr/>
        </p:nvCxnSpPr>
        <p:spPr>
          <a:xfrm flipV="1">
            <a:off x="5958777" y="3661481"/>
            <a:ext cx="994131" cy="114657"/>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4"/>
          <p:cNvCxnSpPr>
            <a:stCxn id="18" idx="7"/>
            <a:endCxn id="20" idx="3"/>
          </p:cNvCxnSpPr>
          <p:nvPr/>
        </p:nvCxnSpPr>
        <p:spPr>
          <a:xfrm flipV="1">
            <a:off x="5881793" y="3167009"/>
            <a:ext cx="1148099" cy="1085891"/>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8" name="Can 37"/>
          <p:cNvSpPr/>
          <p:nvPr/>
        </p:nvSpPr>
        <p:spPr>
          <a:xfrm rot="5400000">
            <a:off x="2108756" y="1766619"/>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9" name="Can 38"/>
          <p:cNvSpPr/>
          <p:nvPr/>
        </p:nvSpPr>
        <p:spPr>
          <a:xfrm rot="5400000">
            <a:off x="2108756" y="2385810"/>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Can 39"/>
          <p:cNvSpPr/>
          <p:nvPr/>
        </p:nvSpPr>
        <p:spPr>
          <a:xfrm rot="5400000">
            <a:off x="2108756" y="3243045"/>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Can 40"/>
          <p:cNvSpPr/>
          <p:nvPr/>
        </p:nvSpPr>
        <p:spPr>
          <a:xfrm rot="5400000">
            <a:off x="2108756" y="3859198"/>
            <a:ext cx="281994" cy="1066184"/>
          </a:xfrm>
          <a:prstGeom prst="can">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2" name="Straight Arrow Connector 7"/>
          <p:cNvCxnSpPr>
            <a:stCxn id="38" idx="1"/>
            <a:endCxn id="13" idx="2"/>
          </p:cNvCxnSpPr>
          <p:nvPr/>
        </p:nvCxnSpPr>
        <p:spPr>
          <a:xfrm>
            <a:off x="2782850" y="2299712"/>
            <a:ext cx="1162673" cy="1605"/>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7"/>
          <p:cNvCxnSpPr>
            <a:stCxn id="39" idx="1"/>
            <a:endCxn id="10" idx="2"/>
          </p:cNvCxnSpPr>
          <p:nvPr/>
        </p:nvCxnSpPr>
        <p:spPr>
          <a:xfrm>
            <a:off x="2782850" y="2918902"/>
            <a:ext cx="1162673" cy="1608"/>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7"/>
          <p:cNvCxnSpPr>
            <a:stCxn id="40" idx="1"/>
            <a:endCxn id="5" idx="2"/>
          </p:cNvCxnSpPr>
          <p:nvPr/>
        </p:nvCxnSpPr>
        <p:spPr>
          <a:xfrm flipV="1">
            <a:off x="2782850" y="3776138"/>
            <a:ext cx="1162673" cy="1"/>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7"/>
          <p:cNvCxnSpPr>
            <a:stCxn id="41" idx="1"/>
            <a:endCxn id="17" idx="2"/>
          </p:cNvCxnSpPr>
          <p:nvPr/>
        </p:nvCxnSpPr>
        <p:spPr>
          <a:xfrm>
            <a:off x="2782850" y="4392290"/>
            <a:ext cx="1162673"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3608579" y="541456"/>
            <a:ext cx="1725238" cy="453348"/>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prstClr val="white"/>
                </a:solidFill>
                <a:latin typeface="Avenir Next Regular"/>
                <a:cs typeface="Avenir Next Regular"/>
              </a:rPr>
              <a:t>JobManager</a:t>
            </a:r>
            <a:endParaRPr lang="en-US" dirty="0">
              <a:solidFill>
                <a:prstClr val="white"/>
              </a:solidFill>
              <a:latin typeface="Avenir Next Regular"/>
              <a:cs typeface="Avenir Next Regular"/>
            </a:endParaRPr>
          </a:p>
        </p:txBody>
      </p:sp>
      <p:cxnSp>
        <p:nvCxnSpPr>
          <p:cNvPr id="27" name="Gerader Verbinder 29"/>
          <p:cNvCxnSpPr/>
          <p:nvPr/>
        </p:nvCxnSpPr>
        <p:spPr>
          <a:xfrm>
            <a:off x="7253869" y="2783903"/>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7" name="Gerader Verbinder 29"/>
          <p:cNvCxnSpPr/>
          <p:nvPr/>
        </p:nvCxnSpPr>
        <p:spPr>
          <a:xfrm>
            <a:off x="7253869" y="3408117"/>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958777" y="1184816"/>
            <a:ext cx="2507683" cy="738664"/>
          </a:xfrm>
          <a:prstGeom prst="rect">
            <a:avLst/>
          </a:prstGeom>
          <a:noFill/>
        </p:spPr>
        <p:txBody>
          <a:bodyPr wrap="square" rtlCol="0">
            <a:spAutoFit/>
          </a:bodyPr>
          <a:lstStyle/>
          <a:p>
            <a:r>
              <a:rPr lang="en-US" sz="1400" dirty="0">
                <a:solidFill>
                  <a:prstClr val="black"/>
                </a:solidFill>
                <a:latin typeface="Avenir Next Regular"/>
                <a:cs typeface="Avenir Next Regular"/>
              </a:rPr>
              <a:t>State snapshots at sinks signal successful end of this checkpoint </a:t>
            </a:r>
          </a:p>
        </p:txBody>
      </p:sp>
      <p:cxnSp>
        <p:nvCxnSpPr>
          <p:cNvPr id="46" name="Curved Connector 45"/>
          <p:cNvCxnSpPr>
            <a:stCxn id="43" idx="2"/>
            <a:endCxn id="20" idx="0"/>
          </p:cNvCxnSpPr>
          <p:nvPr/>
        </p:nvCxnSpPr>
        <p:spPr>
          <a:xfrm rot="16200000" flipH="1">
            <a:off x="6760679" y="2375419"/>
            <a:ext cx="907005" cy="3125"/>
          </a:xfrm>
          <a:prstGeom prst="curvedConnector3">
            <a:avLst>
              <a:gd name="adj1" fmla="val 50000"/>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urved Connector 46"/>
          <p:cNvCxnSpPr>
            <a:stCxn id="20" idx="0"/>
            <a:endCxn id="54" idx="3"/>
          </p:cNvCxnSpPr>
          <p:nvPr/>
        </p:nvCxnSpPr>
        <p:spPr>
          <a:xfrm rot="16200000" flipV="1">
            <a:off x="5243609" y="858346"/>
            <a:ext cx="2062355" cy="1881927"/>
          </a:xfrm>
          <a:prstGeom prst="curvedConnector2">
            <a:avLst/>
          </a:prstGeom>
          <a:ln w="12700" cmpd="sng">
            <a:solidFill>
              <a:srgbClr val="000000"/>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134476" y="1917311"/>
            <a:ext cx="1344359" cy="2031325"/>
          </a:xfrm>
          <a:prstGeom prst="rect">
            <a:avLst/>
          </a:prstGeom>
          <a:noFill/>
        </p:spPr>
        <p:txBody>
          <a:bodyPr wrap="square" rtlCol="0">
            <a:spAutoFit/>
          </a:bodyPr>
          <a:lstStyle/>
          <a:p>
            <a:r>
              <a:rPr lang="en-US" sz="1400" dirty="0">
                <a:solidFill>
                  <a:prstClr val="black"/>
                </a:solidFill>
                <a:latin typeface="Avenir Next Regular"/>
                <a:cs typeface="Avenir Next Regular"/>
              </a:rPr>
              <a:t>At failure, recover last </a:t>
            </a:r>
            <a:r>
              <a:rPr lang="en-US" sz="1400" dirty="0" err="1">
                <a:solidFill>
                  <a:prstClr val="black"/>
                </a:solidFill>
                <a:latin typeface="Avenir Next Regular"/>
                <a:cs typeface="Avenir Next Regular"/>
              </a:rPr>
              <a:t>checkpointed</a:t>
            </a:r>
            <a:r>
              <a:rPr lang="en-US" sz="1400" dirty="0">
                <a:solidFill>
                  <a:prstClr val="black"/>
                </a:solidFill>
                <a:latin typeface="Avenir Next Regular"/>
                <a:cs typeface="Avenir Next Regular"/>
              </a:rPr>
              <a:t> state and restart sources from last barrier guarantees at least once </a:t>
            </a:r>
          </a:p>
        </p:txBody>
      </p:sp>
      <p:cxnSp>
        <p:nvCxnSpPr>
          <p:cNvPr id="50" name="Gerader Verbinder 29"/>
          <p:cNvCxnSpPr/>
          <p:nvPr/>
        </p:nvCxnSpPr>
        <p:spPr>
          <a:xfrm>
            <a:off x="2264299" y="2634861"/>
            <a:ext cx="0" cy="50672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617680" y="2634860"/>
            <a:ext cx="541320" cy="510717"/>
          </a:xfrm>
          <a:prstGeom prst="rect">
            <a:avLst/>
          </a:prstGeom>
          <a:solidFill>
            <a:srgbClr val="FDB2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venir Next Regular"/>
              <a:cs typeface="Avenir Next Regular"/>
            </a:endParaRPr>
          </a:p>
        </p:txBody>
      </p:sp>
      <p:sp>
        <p:nvSpPr>
          <p:cNvPr id="58" name="Rectangle 57"/>
          <p:cNvSpPr/>
          <p:nvPr/>
        </p:nvSpPr>
        <p:spPr>
          <a:xfrm>
            <a:off x="854042" y="981078"/>
            <a:ext cx="1725238" cy="453348"/>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Avenir Next Regular"/>
                <a:cs typeface="Avenir Next Regular"/>
              </a:rPr>
              <a:t>State backup</a:t>
            </a:r>
          </a:p>
        </p:txBody>
      </p:sp>
      <p:cxnSp>
        <p:nvCxnSpPr>
          <p:cNvPr id="59" name="Curved Connector 58"/>
          <p:cNvCxnSpPr>
            <a:stCxn id="49" idx="2"/>
            <a:endCxn id="53" idx="2"/>
          </p:cNvCxnSpPr>
          <p:nvPr/>
        </p:nvCxnSpPr>
        <p:spPr>
          <a:xfrm rot="5400000" flipH="1" flipV="1">
            <a:off x="945968" y="3006265"/>
            <a:ext cx="803059" cy="1081684"/>
          </a:xfrm>
          <a:prstGeom prst="curvedConnector3">
            <a:avLst>
              <a:gd name="adj1" fmla="val -28466"/>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p:cNvCxnSpPr>
            <a:stCxn id="49" idx="0"/>
            <a:endCxn id="58" idx="2"/>
          </p:cNvCxnSpPr>
          <p:nvPr/>
        </p:nvCxnSpPr>
        <p:spPr>
          <a:xfrm rot="5400000" flipH="1" flipV="1">
            <a:off x="1020216" y="1220867"/>
            <a:ext cx="482885" cy="910005"/>
          </a:xfrm>
          <a:prstGeom prst="curvedConnector3">
            <a:avLst>
              <a:gd name="adj1" fmla="val 50000"/>
            </a:avLst>
          </a:prstGeom>
          <a:ln w="12700" cmpd="sng">
            <a:solidFill>
              <a:srgbClr val="000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p:cNvCxnSpPr>
            <a:stCxn id="58" idx="3"/>
            <a:endCxn id="10" idx="0"/>
          </p:cNvCxnSpPr>
          <p:nvPr/>
        </p:nvCxnSpPr>
        <p:spPr>
          <a:xfrm>
            <a:off x="2579280" y="1207752"/>
            <a:ext cx="1629078" cy="1515628"/>
          </a:xfrm>
          <a:prstGeom prst="curvedConnector2">
            <a:avLst/>
          </a:prstGeom>
          <a:ln w="12700" cmpd="sng">
            <a:solidFill>
              <a:srgbClr val="000000"/>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34110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05979"/>
            <a:ext cx="8375901" cy="673805"/>
          </a:xfrm>
        </p:spPr>
        <p:txBody>
          <a:bodyPr>
            <a:normAutofit fontScale="90000"/>
          </a:bodyPr>
          <a:lstStyle/>
          <a:p>
            <a:r>
              <a:rPr lang="en-US" sz="3600" dirty="0" smtClean="0"/>
              <a:t>Example Analysis: Windowed Aggregation</a:t>
            </a:r>
            <a:endParaRPr lang="en-US" sz="3600"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76</a:t>
            </a:fld>
            <a:endParaRPr lang="en-US">
              <a:solidFill>
                <a:prstClr val="black">
                  <a:tint val="75000"/>
                </a:prstClr>
              </a:solidFill>
            </a:endParaRPr>
          </a:p>
        </p:txBody>
      </p:sp>
      <p:sp>
        <p:nvSpPr>
          <p:cNvPr id="5" name="Content Placeholder 5"/>
          <p:cNvSpPr txBox="1">
            <a:spLocks/>
          </p:cNvSpPr>
          <p:nvPr/>
        </p:nvSpPr>
        <p:spPr>
          <a:xfrm>
            <a:off x="367670" y="4149091"/>
            <a:ext cx="8846132" cy="109755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hu-HU" sz="1200" dirty="0" smtClean="0">
                <a:solidFill>
                  <a:schemeClr val="accent3"/>
                </a:solidFill>
                <a:latin typeface="Consolas"/>
                <a:cs typeface="Consolas"/>
              </a:rPr>
              <a:t>val </a:t>
            </a:r>
            <a:r>
              <a:rPr lang="hu-HU" sz="1200" dirty="0" smtClean="0">
                <a:latin typeface="Consolas"/>
                <a:cs typeface="Consolas"/>
              </a:rPr>
              <a:t>windowedStream = </a:t>
            </a:r>
            <a:r>
              <a:rPr lang="hu-HU" sz="1200" dirty="0" err="1" smtClean="0">
                <a:latin typeface="Consolas"/>
                <a:cs typeface="Consolas"/>
              </a:rPr>
              <a:t>stockStream.</a:t>
            </a:r>
            <a:r>
              <a:rPr lang="hu-HU" sz="1200" dirty="0" err="1" smtClean="0">
                <a:solidFill>
                  <a:srgbClr val="C0504D"/>
                </a:solidFill>
                <a:latin typeface="Consolas"/>
                <a:cs typeface="Consolas"/>
              </a:rPr>
              <a:t>window</a:t>
            </a:r>
            <a:r>
              <a:rPr lang="hu-HU" sz="1200" dirty="0" smtClean="0">
                <a:latin typeface="Consolas"/>
                <a:cs typeface="Consolas"/>
              </a:rPr>
              <a:t>(</a:t>
            </a:r>
            <a:r>
              <a:rPr lang="hu-HU" sz="1200" dirty="0" smtClean="0">
                <a:solidFill>
                  <a:srgbClr val="C0504D"/>
                </a:solidFill>
                <a:latin typeface="Consolas"/>
                <a:cs typeface="Consolas"/>
              </a:rPr>
              <a:t>Time.of</a:t>
            </a:r>
            <a:r>
              <a:rPr lang="hu-HU" sz="1200" dirty="0" smtClean="0">
                <a:latin typeface="Consolas"/>
                <a:cs typeface="Consolas"/>
              </a:rPr>
              <a:t>(10, SECONDS)).</a:t>
            </a:r>
            <a:r>
              <a:rPr lang="hu-HU" sz="1200" dirty="0" smtClean="0">
                <a:solidFill>
                  <a:srgbClr val="C0504D"/>
                </a:solidFill>
                <a:latin typeface="Consolas"/>
                <a:cs typeface="Consolas"/>
              </a:rPr>
              <a:t>every</a:t>
            </a:r>
            <a:r>
              <a:rPr lang="hu-HU" sz="1200" dirty="0" smtClean="0">
                <a:latin typeface="Consolas"/>
                <a:cs typeface="Consolas"/>
              </a:rPr>
              <a:t>(</a:t>
            </a:r>
            <a:r>
              <a:rPr lang="hu-HU" sz="1200" dirty="0" smtClean="0">
                <a:solidFill>
                  <a:srgbClr val="C0504D"/>
                </a:solidFill>
                <a:latin typeface="Consolas"/>
                <a:cs typeface="Consolas"/>
              </a:rPr>
              <a:t>Time.of</a:t>
            </a:r>
            <a:r>
              <a:rPr lang="hu-HU" sz="1200" dirty="0" smtClean="0">
                <a:latin typeface="Consolas"/>
                <a:cs typeface="Consolas"/>
              </a:rPr>
              <a:t>(5, SECONDS))</a:t>
            </a:r>
          </a:p>
          <a:p>
            <a:pPr algn="l"/>
            <a:r>
              <a:rPr lang="hu-HU" sz="1200" dirty="0" smtClean="0">
                <a:solidFill>
                  <a:schemeClr val="accent3"/>
                </a:solidFill>
                <a:latin typeface="Consolas"/>
                <a:cs typeface="Consolas"/>
              </a:rPr>
              <a:t>val </a:t>
            </a:r>
            <a:r>
              <a:rPr lang="hu-HU" sz="1200" dirty="0" smtClean="0">
                <a:latin typeface="Consolas"/>
                <a:cs typeface="Consolas"/>
              </a:rPr>
              <a:t>lowest = windowedStream.</a:t>
            </a:r>
            <a:r>
              <a:rPr lang="hu-HU" sz="1200" dirty="0" smtClean="0">
                <a:solidFill>
                  <a:srgbClr val="C0504D"/>
                </a:solidFill>
                <a:latin typeface="Consolas"/>
                <a:cs typeface="Consolas"/>
              </a:rPr>
              <a:t>minBy</a:t>
            </a:r>
            <a:r>
              <a:rPr lang="hu-HU" sz="1200" dirty="0" smtClean="0">
                <a:latin typeface="Consolas"/>
                <a:cs typeface="Consolas"/>
              </a:rPr>
              <a:t>("price")</a:t>
            </a:r>
          </a:p>
          <a:p>
            <a:pPr algn="l"/>
            <a:r>
              <a:rPr lang="hu-HU" sz="1200" dirty="0" smtClean="0">
                <a:solidFill>
                  <a:schemeClr val="accent3"/>
                </a:solidFill>
                <a:latin typeface="Consolas"/>
                <a:cs typeface="Consolas"/>
              </a:rPr>
              <a:t>val </a:t>
            </a:r>
            <a:r>
              <a:rPr lang="hu-HU" sz="1200" dirty="0" smtClean="0">
                <a:latin typeface="Consolas"/>
                <a:cs typeface="Consolas"/>
              </a:rPr>
              <a:t>maxByStock = windowedStream.</a:t>
            </a:r>
            <a:r>
              <a:rPr lang="hu-HU" sz="1200" dirty="0" smtClean="0">
                <a:solidFill>
                  <a:srgbClr val="C0504D"/>
                </a:solidFill>
                <a:latin typeface="Consolas"/>
                <a:cs typeface="Consolas"/>
              </a:rPr>
              <a:t>groupBy</a:t>
            </a:r>
            <a:r>
              <a:rPr lang="hu-HU" sz="1200" dirty="0" smtClean="0">
                <a:latin typeface="Consolas"/>
                <a:cs typeface="Consolas"/>
              </a:rPr>
              <a:t>("symbol").</a:t>
            </a:r>
            <a:r>
              <a:rPr lang="hu-HU" sz="1200" dirty="0" smtClean="0">
                <a:solidFill>
                  <a:srgbClr val="C0504D"/>
                </a:solidFill>
                <a:latin typeface="Consolas"/>
                <a:cs typeface="Consolas"/>
              </a:rPr>
              <a:t>maxBy</a:t>
            </a:r>
            <a:r>
              <a:rPr lang="hu-HU" sz="1200" dirty="0" smtClean="0">
                <a:latin typeface="Consolas"/>
                <a:cs typeface="Consolas"/>
              </a:rPr>
              <a:t>("price")</a:t>
            </a:r>
          </a:p>
          <a:p>
            <a:pPr algn="l"/>
            <a:r>
              <a:rPr lang="hu-HU" sz="1200" dirty="0" smtClean="0">
                <a:solidFill>
                  <a:schemeClr val="accent3"/>
                </a:solidFill>
                <a:latin typeface="Consolas"/>
                <a:cs typeface="Consolas"/>
              </a:rPr>
              <a:t>val </a:t>
            </a:r>
            <a:r>
              <a:rPr lang="hu-HU" sz="1200" dirty="0" smtClean="0">
                <a:latin typeface="Consolas"/>
                <a:cs typeface="Consolas"/>
              </a:rPr>
              <a:t>rollingMean = windowedStream.</a:t>
            </a:r>
            <a:r>
              <a:rPr lang="hu-HU" sz="1200" dirty="0" smtClean="0">
                <a:solidFill>
                  <a:srgbClr val="C0504D"/>
                </a:solidFill>
                <a:latin typeface="Consolas"/>
                <a:cs typeface="Consolas"/>
              </a:rPr>
              <a:t>groupBy</a:t>
            </a:r>
            <a:r>
              <a:rPr lang="hu-HU" sz="1200" dirty="0" smtClean="0">
                <a:latin typeface="Consolas"/>
                <a:cs typeface="Consolas"/>
              </a:rPr>
              <a:t>("symbol").</a:t>
            </a:r>
            <a:r>
              <a:rPr lang="hu-HU" sz="1200" dirty="0" smtClean="0">
                <a:solidFill>
                  <a:srgbClr val="C0504D"/>
                </a:solidFill>
                <a:latin typeface="Consolas"/>
                <a:cs typeface="Consolas"/>
              </a:rPr>
              <a:t>mapWindow</a:t>
            </a:r>
            <a:r>
              <a:rPr lang="hu-HU" sz="1200" dirty="0" smtClean="0">
                <a:latin typeface="Consolas"/>
                <a:cs typeface="Consolas"/>
              </a:rPr>
              <a:t>(</a:t>
            </a:r>
            <a:r>
              <a:rPr lang="hu-HU" sz="1200" dirty="0" smtClean="0">
                <a:solidFill>
                  <a:srgbClr val="C0504D"/>
                </a:solidFill>
                <a:latin typeface="Consolas"/>
                <a:cs typeface="Consolas"/>
              </a:rPr>
              <a:t>mean</a:t>
            </a:r>
            <a:r>
              <a:rPr lang="hu-HU" sz="1200" dirty="0" smtClean="0">
                <a:latin typeface="Consolas"/>
                <a:cs typeface="Consolas"/>
              </a:rPr>
              <a:t> _)</a:t>
            </a:r>
          </a:p>
        </p:txBody>
      </p:sp>
      <p:pic>
        <p:nvPicPr>
          <p:cNvPr id="6" name="Tartalom helye 6" descr="blog_multi_input.png"/>
          <p:cNvPicPr>
            <a:picLocks noChangeAspect="1"/>
          </p:cNvPicPr>
          <p:nvPr/>
        </p:nvPicPr>
        <p:blipFill>
          <a:blip r:embed="rId3"/>
          <a:stretch>
            <a:fillRect/>
          </a:stretch>
        </p:blipFill>
        <p:spPr>
          <a:xfrm>
            <a:off x="2376925" y="941216"/>
            <a:ext cx="4390150" cy="3059236"/>
          </a:xfrm>
          <a:prstGeom prst="rect">
            <a:avLst/>
          </a:prstGeom>
        </p:spPr>
      </p:pic>
      <p:sp>
        <p:nvSpPr>
          <p:cNvPr id="7" name="Szövegdoboz 5"/>
          <p:cNvSpPr txBox="1"/>
          <p:nvPr/>
        </p:nvSpPr>
        <p:spPr>
          <a:xfrm>
            <a:off x="3723600" y="1898674"/>
            <a:ext cx="612000" cy="369332"/>
          </a:xfrm>
          <a:prstGeom prst="rect">
            <a:avLst/>
          </a:prstGeom>
          <a:noFill/>
        </p:spPr>
        <p:txBody>
          <a:bodyPr wrap="square" rtlCol="0">
            <a:spAutoFit/>
          </a:bodyPr>
          <a:lstStyle/>
          <a:p>
            <a:r>
              <a:rPr lang="hu-HU" dirty="0" smtClean="0"/>
              <a:t>(1)</a:t>
            </a:r>
            <a:endParaRPr lang="en-US" dirty="0"/>
          </a:p>
        </p:txBody>
      </p:sp>
      <p:sp>
        <p:nvSpPr>
          <p:cNvPr id="8" name="Szövegdoboz 7"/>
          <p:cNvSpPr txBox="1"/>
          <p:nvPr/>
        </p:nvSpPr>
        <p:spPr>
          <a:xfrm>
            <a:off x="6553200" y="1094808"/>
            <a:ext cx="612000" cy="369332"/>
          </a:xfrm>
          <a:prstGeom prst="rect">
            <a:avLst/>
          </a:prstGeom>
          <a:noFill/>
        </p:spPr>
        <p:txBody>
          <a:bodyPr wrap="square" rtlCol="0">
            <a:spAutoFit/>
          </a:bodyPr>
          <a:lstStyle/>
          <a:p>
            <a:r>
              <a:rPr lang="hu-HU" dirty="0" smtClean="0"/>
              <a:t>(2)</a:t>
            </a:r>
            <a:endParaRPr lang="en-US" dirty="0"/>
          </a:p>
        </p:txBody>
      </p:sp>
      <p:sp>
        <p:nvSpPr>
          <p:cNvPr id="9" name="Szövegdoboz 8"/>
          <p:cNvSpPr txBox="1"/>
          <p:nvPr/>
        </p:nvSpPr>
        <p:spPr>
          <a:xfrm>
            <a:off x="6553200" y="3348408"/>
            <a:ext cx="612000" cy="369332"/>
          </a:xfrm>
          <a:prstGeom prst="rect">
            <a:avLst/>
          </a:prstGeom>
          <a:noFill/>
        </p:spPr>
        <p:txBody>
          <a:bodyPr wrap="square" rtlCol="0">
            <a:spAutoFit/>
          </a:bodyPr>
          <a:lstStyle/>
          <a:p>
            <a:r>
              <a:rPr lang="hu-HU" dirty="0" smtClean="0"/>
              <a:t>(4)</a:t>
            </a:r>
            <a:endParaRPr lang="en-US" dirty="0"/>
          </a:p>
        </p:txBody>
      </p:sp>
      <p:sp>
        <p:nvSpPr>
          <p:cNvPr id="10" name="Szövegdoboz 9"/>
          <p:cNvSpPr txBox="1"/>
          <p:nvPr/>
        </p:nvSpPr>
        <p:spPr>
          <a:xfrm>
            <a:off x="6560400" y="2268006"/>
            <a:ext cx="612000" cy="369332"/>
          </a:xfrm>
          <a:prstGeom prst="rect">
            <a:avLst/>
          </a:prstGeom>
          <a:noFill/>
        </p:spPr>
        <p:txBody>
          <a:bodyPr wrap="square" rtlCol="0">
            <a:spAutoFit/>
          </a:bodyPr>
          <a:lstStyle/>
          <a:p>
            <a:r>
              <a:rPr lang="hu-HU" dirty="0" smtClean="0"/>
              <a:t>(3)</a:t>
            </a:r>
            <a:endParaRPr lang="en-US" dirty="0"/>
          </a:p>
        </p:txBody>
      </p:sp>
      <p:sp>
        <p:nvSpPr>
          <p:cNvPr id="11" name="Szövegdoboz 10"/>
          <p:cNvSpPr txBox="1"/>
          <p:nvPr/>
        </p:nvSpPr>
        <p:spPr>
          <a:xfrm>
            <a:off x="4071" y="4124062"/>
            <a:ext cx="612000" cy="338554"/>
          </a:xfrm>
          <a:prstGeom prst="rect">
            <a:avLst/>
          </a:prstGeom>
          <a:noFill/>
        </p:spPr>
        <p:txBody>
          <a:bodyPr wrap="square" rtlCol="0">
            <a:spAutoFit/>
          </a:bodyPr>
          <a:lstStyle/>
          <a:p>
            <a:r>
              <a:rPr lang="hu-HU" sz="1600" dirty="0" smtClean="0"/>
              <a:t>(1)</a:t>
            </a:r>
            <a:endParaRPr lang="en-US" sz="1600" dirty="0"/>
          </a:p>
        </p:txBody>
      </p:sp>
      <p:sp>
        <p:nvSpPr>
          <p:cNvPr id="12" name="Szövegdoboz 11"/>
          <p:cNvSpPr txBox="1"/>
          <p:nvPr/>
        </p:nvSpPr>
        <p:spPr>
          <a:xfrm>
            <a:off x="4071" y="4321965"/>
            <a:ext cx="612000" cy="338554"/>
          </a:xfrm>
          <a:prstGeom prst="rect">
            <a:avLst/>
          </a:prstGeom>
          <a:noFill/>
        </p:spPr>
        <p:txBody>
          <a:bodyPr wrap="square" rtlCol="0">
            <a:spAutoFit/>
          </a:bodyPr>
          <a:lstStyle/>
          <a:p>
            <a:r>
              <a:rPr lang="hu-HU" sz="1600" dirty="0" smtClean="0"/>
              <a:t>(2)</a:t>
            </a:r>
            <a:endParaRPr lang="en-US" sz="1600" dirty="0"/>
          </a:p>
        </p:txBody>
      </p:sp>
      <p:sp>
        <p:nvSpPr>
          <p:cNvPr id="13" name="Szövegdoboz 12"/>
          <p:cNvSpPr txBox="1"/>
          <p:nvPr/>
        </p:nvSpPr>
        <p:spPr>
          <a:xfrm>
            <a:off x="4071" y="4742147"/>
            <a:ext cx="612000" cy="338554"/>
          </a:xfrm>
          <a:prstGeom prst="rect">
            <a:avLst/>
          </a:prstGeom>
          <a:noFill/>
        </p:spPr>
        <p:txBody>
          <a:bodyPr wrap="square" rtlCol="0">
            <a:spAutoFit/>
          </a:bodyPr>
          <a:lstStyle/>
          <a:p>
            <a:r>
              <a:rPr lang="hu-HU" sz="1600" dirty="0" smtClean="0"/>
              <a:t>(4)</a:t>
            </a:r>
            <a:endParaRPr lang="en-US" sz="1600" dirty="0"/>
          </a:p>
        </p:txBody>
      </p:sp>
      <p:sp>
        <p:nvSpPr>
          <p:cNvPr id="14" name="Szövegdoboz 13"/>
          <p:cNvSpPr txBox="1"/>
          <p:nvPr/>
        </p:nvSpPr>
        <p:spPr>
          <a:xfrm>
            <a:off x="4071" y="4528456"/>
            <a:ext cx="612000" cy="338554"/>
          </a:xfrm>
          <a:prstGeom prst="rect">
            <a:avLst/>
          </a:prstGeom>
          <a:noFill/>
        </p:spPr>
        <p:txBody>
          <a:bodyPr wrap="square" rtlCol="0">
            <a:spAutoFit/>
          </a:bodyPr>
          <a:lstStyle/>
          <a:p>
            <a:r>
              <a:rPr lang="hu-HU" sz="1600" dirty="0" smtClean="0"/>
              <a:t>(3)</a:t>
            </a:r>
            <a:endParaRPr lang="en-US" sz="1600" dirty="0"/>
          </a:p>
        </p:txBody>
      </p:sp>
      <p:sp>
        <p:nvSpPr>
          <p:cNvPr id="15" name="Snip Diagonal Corner Rectangle 3"/>
          <p:cNvSpPr/>
          <p:nvPr/>
        </p:nvSpPr>
        <p:spPr>
          <a:xfrm>
            <a:off x="315860" y="1898674"/>
            <a:ext cx="2061065" cy="979200"/>
          </a:xfrm>
          <a:prstGeom prst="snip2Diag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(SPX, 2113.9)</a:t>
            </a:r>
          </a:p>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(FTSE, 6931.7)</a:t>
            </a:r>
          </a:p>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(HDP, 23.8)</a:t>
            </a:r>
          </a:p>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(HDP, 26.6)</a:t>
            </a:r>
          </a:p>
        </p:txBody>
      </p:sp>
      <p:sp>
        <p:nvSpPr>
          <p:cNvPr id="16" name="Snip Diagonal Corner Rectangle 3"/>
          <p:cNvSpPr/>
          <p:nvPr/>
        </p:nvSpPr>
        <p:spPr>
          <a:xfrm>
            <a:off x="6955460" y="967340"/>
            <a:ext cx="2061065" cy="496800"/>
          </a:xfrm>
          <a:prstGeom prst="snip2Diag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(HDP, 23.8)</a:t>
            </a:r>
          </a:p>
        </p:txBody>
      </p:sp>
      <p:sp>
        <p:nvSpPr>
          <p:cNvPr id="17" name="Snip Diagonal Corner Rectangle 3"/>
          <p:cNvSpPr/>
          <p:nvPr/>
        </p:nvSpPr>
        <p:spPr>
          <a:xfrm>
            <a:off x="6955460" y="2102808"/>
            <a:ext cx="2061065" cy="746266"/>
          </a:xfrm>
          <a:prstGeom prst="snip2Diag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(SPX, 2113.9)</a:t>
            </a:r>
          </a:p>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(FTSE, 6931.7)</a:t>
            </a:r>
          </a:p>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(HDP, 26.6)</a:t>
            </a:r>
          </a:p>
        </p:txBody>
      </p:sp>
      <p:sp>
        <p:nvSpPr>
          <p:cNvPr id="18" name="Snip Diagonal Corner Rectangle 3"/>
          <p:cNvSpPr/>
          <p:nvPr/>
        </p:nvSpPr>
        <p:spPr>
          <a:xfrm>
            <a:off x="6955460" y="3192542"/>
            <a:ext cx="2061065" cy="746266"/>
          </a:xfrm>
          <a:prstGeom prst="snip2Diag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(SPX, 2113.9)</a:t>
            </a:r>
          </a:p>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(FTSE, 6931.7)</a:t>
            </a:r>
          </a:p>
          <a:p>
            <a:r>
              <a:rPr lang="hu-HU" sz="1000" dirty="0" err="1" smtClean="0">
                <a:solidFill>
                  <a:srgbClr val="C0504D"/>
                </a:solidFill>
                <a:latin typeface="Consolas"/>
                <a:cs typeface="Consolas"/>
              </a:rPr>
              <a:t>StockPrice</a:t>
            </a:r>
            <a:r>
              <a:rPr lang="hu-HU" sz="1000" dirty="0" smtClean="0">
                <a:solidFill>
                  <a:schemeClr val="tx1"/>
                </a:solidFill>
                <a:latin typeface="Consolas"/>
                <a:cs typeface="Consolas"/>
              </a:rPr>
              <a:t>(HDP, 25.2)</a:t>
            </a:r>
          </a:p>
        </p:txBody>
      </p:sp>
    </p:spTree>
    <p:extLst>
      <p:ext uri="{BB962C8B-B14F-4D97-AF65-F5344CB8AC3E}">
        <p14:creationId xmlns:p14="http://schemas.microsoft.com/office/powerpoint/2010/main" val="367384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Shape 841"/>
          <p:cNvSpPr>
            <a:spLocks noGrp="1"/>
          </p:cNvSpPr>
          <p:nvPr>
            <p:ph type="title"/>
          </p:nvPr>
        </p:nvSpPr>
        <p:spPr>
          <a:prstGeom prst="rect">
            <a:avLst/>
          </a:prstGeom>
        </p:spPr>
        <p:txBody>
          <a:bodyPr>
            <a:normAutofit/>
          </a:bodyPr>
          <a:lstStyle>
            <a:lvl1pPr>
              <a:defRPr sz="3900"/>
            </a:lvl1pPr>
          </a:lstStyle>
          <a:p>
            <a:pPr lvl="0">
              <a:defRPr sz="1800"/>
            </a:pPr>
            <a:r>
              <a:rPr lang="en-US" sz="3600" dirty="0" smtClean="0"/>
              <a:t>Managed Memory</a:t>
            </a:r>
            <a:endParaRPr sz="3600" dirty="0"/>
          </a:p>
        </p:txBody>
      </p:sp>
      <p:sp>
        <p:nvSpPr>
          <p:cNvPr id="3" name="Content Placeholder 2"/>
          <p:cNvSpPr>
            <a:spLocks noGrp="1"/>
          </p:cNvSpPr>
          <p:nvPr>
            <p:ph idx="1"/>
          </p:nvPr>
        </p:nvSpPr>
        <p:spPr>
          <a:xfrm>
            <a:off x="457200" y="1105784"/>
            <a:ext cx="8229600" cy="1525378"/>
          </a:xfrm>
        </p:spPr>
        <p:txBody>
          <a:bodyPr>
            <a:normAutofit/>
          </a:bodyPr>
          <a:lstStyle/>
          <a:p>
            <a:r>
              <a:rPr lang="en-US" sz="1400" dirty="0"/>
              <a:t>Language APIs automatically converts objects to </a:t>
            </a:r>
            <a:r>
              <a:rPr lang="en-US" sz="1400" dirty="0" smtClean="0"/>
              <a:t>tuples</a:t>
            </a:r>
          </a:p>
          <a:p>
            <a:pPr lvl="1"/>
            <a:r>
              <a:rPr lang="en-US" sz="1100" dirty="0" smtClean="0"/>
              <a:t>Tuples </a:t>
            </a:r>
            <a:r>
              <a:rPr lang="en-US" sz="1100" dirty="0"/>
              <a:t>mapped to pages of </a:t>
            </a:r>
            <a:r>
              <a:rPr lang="en-US" sz="1100" dirty="0" smtClean="0"/>
              <a:t>bytes</a:t>
            </a:r>
          </a:p>
          <a:p>
            <a:pPr lvl="1"/>
            <a:r>
              <a:rPr lang="en-US" sz="1100" dirty="0" smtClean="0"/>
              <a:t>Operators </a:t>
            </a:r>
            <a:r>
              <a:rPr lang="en-US" sz="1100" dirty="0"/>
              <a:t>work on </a:t>
            </a:r>
            <a:r>
              <a:rPr lang="en-US" sz="1100" dirty="0" smtClean="0"/>
              <a:t>pages</a:t>
            </a:r>
          </a:p>
          <a:p>
            <a:r>
              <a:rPr lang="en-US" sz="1400" dirty="0" smtClean="0"/>
              <a:t>Full </a:t>
            </a:r>
            <a:r>
              <a:rPr lang="en-US" sz="1400" dirty="0"/>
              <a:t>control over memory, out-of-core </a:t>
            </a:r>
            <a:r>
              <a:rPr lang="en-US" sz="1400" dirty="0" smtClean="0"/>
              <a:t>enabled</a:t>
            </a:r>
          </a:p>
          <a:p>
            <a:r>
              <a:rPr lang="en-US" sz="1400" dirty="0" smtClean="0"/>
              <a:t>Operators (e.g., Hybrid Hash Join) address </a:t>
            </a:r>
            <a:r>
              <a:rPr lang="en-US" sz="1400" dirty="0"/>
              <a:t>individual fields (not deserialize whole object</a:t>
            </a:r>
            <a:r>
              <a:rPr lang="en-US" sz="1400" dirty="0" smtClean="0"/>
              <a:t>)</a:t>
            </a:r>
          </a:p>
        </p:txBody>
      </p:sp>
      <p:sp>
        <p:nvSpPr>
          <p:cNvPr id="842" name="Shape 842"/>
          <p:cNvSpPr>
            <a:spLocks noGrp="1"/>
          </p:cNvSpPr>
          <p:nvPr>
            <p:ph type="sldNum" sz="quarter" idx="1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900">
                <a:solidFill>
                  <a:srgbClr val="888888"/>
                </a:solidFill>
              </a:rPr>
              <a:t>77</a:t>
            </a:fld>
            <a:endParaRPr sz="900">
              <a:solidFill>
                <a:srgbClr val="888888"/>
              </a:solidFill>
            </a:endParaRPr>
          </a:p>
        </p:txBody>
      </p:sp>
      <p:pic>
        <p:nvPicPr>
          <p:cNvPr id="54" name="Picture 2" descr="http://flink.apache.org/img/blog/joins-single-perf.png"/>
          <p:cNvPicPr>
            <a:picLocks noChangeAspect="1" noChangeArrowheads="1"/>
          </p:cNvPicPr>
          <p:nvPr/>
        </p:nvPicPr>
        <p:blipFill rotWithShape="1">
          <a:blip r:embed="rId3">
            <a:extLst>
              <a:ext uri="{28A0092B-C50C-407E-A947-70E740481C1C}">
                <a14:useLocalDpi xmlns:a14="http://schemas.microsoft.com/office/drawing/2010/main" val="0"/>
              </a:ext>
            </a:extLst>
          </a:blip>
          <a:srcRect l="1155" t="6935" r="994" b="2018"/>
          <a:stretch/>
        </p:blipFill>
        <p:spPr bwMode="auto">
          <a:xfrm>
            <a:off x="2058778" y="2514599"/>
            <a:ext cx="4761511" cy="221760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5" name="Straight Arrow Connector 54"/>
          <p:cNvCxnSpPr/>
          <p:nvPr/>
        </p:nvCxnSpPr>
        <p:spPr>
          <a:xfrm flipV="1">
            <a:off x="3750060" y="4624874"/>
            <a:ext cx="1" cy="214665"/>
          </a:xfrm>
          <a:prstGeom prst="straightConnector1">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305577" y="4767264"/>
            <a:ext cx="888968" cy="430887"/>
          </a:xfrm>
          <a:prstGeom prst="rect">
            <a:avLst/>
          </a:prstGeom>
          <a:noFill/>
        </p:spPr>
        <p:txBody>
          <a:bodyPr wrap="square" rtlCol="0">
            <a:spAutoFit/>
          </a:bodyPr>
          <a:lstStyle/>
          <a:p>
            <a:pPr algn="ctr"/>
            <a:r>
              <a:rPr lang="en-US" sz="1050" dirty="0">
                <a:latin typeface="Avenir Next Regular"/>
                <a:cs typeface="Avenir Next Regular"/>
              </a:rPr>
              <a:t>Memory runs out</a:t>
            </a:r>
          </a:p>
        </p:txBody>
      </p:sp>
    </p:spTree>
    <p:extLst>
      <p:ext uri="{BB962C8B-B14F-4D97-AF65-F5344CB8AC3E}">
        <p14:creationId xmlns:p14="http://schemas.microsoft.com/office/powerpoint/2010/main" val="1543275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1257300" y="3251790"/>
            <a:ext cx="4629150" cy="1777410"/>
          </a:xfrm>
          <a:prstGeom prst="rect">
            <a:avLst/>
          </a:prstGeom>
          <a:noFill/>
          <a:ln>
            <a:noFill/>
          </a:ln>
          <a:effectLst/>
        </p:spPr>
        <p:txBody>
          <a:bodyPr vert="horz" wrap="square" lIns="68580" tIns="0" rIns="68580" bIns="0" numCol="1" anchor="ctr" anchorCtr="0" compatLnSpc="1">
            <a:prstTxWarp prst="textNoShape">
              <a:avLst/>
            </a:prstTxWarp>
            <a:spAutoFit/>
          </a:bodyPr>
          <a:lstStyle/>
          <a:p>
            <a:pPr defTabSz="685800" fontAlgn="base">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rgbClr val="969896"/>
                </a:solidFill>
                <a:latin typeface="Consolas" pitchFamily="49" charset="0"/>
                <a:cs typeface="Consolas" pitchFamily="49" charset="0"/>
              </a:rPr>
              <a:t>// initialize</a:t>
            </a:r>
            <a:r>
              <a:rPr lang="en-US" altLang="en-US" sz="1050" dirty="0">
                <a:solidFill>
                  <a:srgbClr val="333333"/>
                </a:solidFill>
                <a:latin typeface="Consolas" pitchFamily="49" charset="0"/>
                <a:cs typeface="Consolas" pitchFamily="49" charset="0"/>
              </a:rPr>
              <a:t> </a:t>
            </a:r>
          </a:p>
          <a:p>
            <a:pPr defTabSz="685800" eaLnBrk="0" fontAlgn="base" hangingPunct="0">
              <a:spcBef>
                <a:spcPct val="0"/>
              </a:spcBef>
              <a:spcAft>
                <a:spcPct val="0"/>
              </a:spcAft>
            </a:pP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cntrds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centroids.iterate</a:t>
            </a:r>
            <a:r>
              <a:rPr lang="en-US" altLang="en-US" sz="1050" dirty="0">
                <a:solidFill>
                  <a:srgbClr val="333333"/>
                </a:solidFill>
                <a:latin typeface="Consolas" pitchFamily="49" charset="0"/>
                <a:cs typeface="Consolas" pitchFamily="49" charset="0"/>
              </a:rPr>
              <a:t>(theta) { </a:t>
            </a:r>
            <a:r>
              <a:rPr lang="en-US" altLang="en-US" sz="1050" dirty="0" err="1">
                <a:solidFill>
                  <a:srgbClr val="333333"/>
                </a:solidFill>
                <a:latin typeface="Consolas" pitchFamily="49" charset="0"/>
                <a:cs typeface="Consolas" pitchFamily="49" charset="0"/>
              </a:rPr>
              <a:t>currCntrds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a:t>
            </a:r>
          </a:p>
          <a:p>
            <a:pPr defTabSz="685800" eaLnBrk="0" fontAlgn="base" hangingPunct="0">
              <a:spcBef>
                <a:spcPct val="0"/>
              </a:spcBef>
              <a:spcAft>
                <a:spcPct val="0"/>
              </a:spcAft>
            </a:pPr>
            <a:r>
              <a:rPr lang="en-US" altLang="en-US" sz="1050" dirty="0">
                <a:solidFill>
                  <a:srgbClr val="A71D5D"/>
                </a:solidFill>
                <a:latin typeface="Consolas" pitchFamily="49" charset="0"/>
                <a:cs typeface="Consolas" pitchFamily="49" charset="0"/>
              </a:rPr>
              <a:t>  </a:t>
            </a:r>
            <a:r>
              <a:rPr lang="en-US" altLang="en-US" sz="1050" dirty="0" err="1">
                <a:solidFill>
                  <a:srgbClr val="A71D5D"/>
                </a:solidFill>
                <a:latin typeface="Consolas" pitchFamily="49" charset="0"/>
                <a:cs typeface="Consolas" pitchFamily="49" charset="0"/>
              </a:rPr>
              <a:t>val</a:t>
            </a:r>
            <a:r>
              <a:rPr lang="en-US" altLang="en-US" sz="1050" dirty="0">
                <a:solidFill>
                  <a:srgbClr val="333333"/>
                </a:solidFill>
                <a:latin typeface="Consolas" pitchFamily="49" charset="0"/>
                <a:cs typeface="Consolas" pitchFamily="49" charset="0"/>
              </a:rPr>
              <a:t> </a:t>
            </a:r>
            <a:r>
              <a:rPr lang="en-US" altLang="en-US" sz="1050" dirty="0" err="1">
                <a:solidFill>
                  <a:srgbClr val="795DA3"/>
                </a:solidFill>
                <a:latin typeface="Consolas" pitchFamily="49" charset="0"/>
                <a:cs typeface="Consolas" pitchFamily="49" charset="0"/>
              </a:rPr>
              <a:t>newCntrds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points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.map(</a:t>
            </a:r>
            <a:r>
              <a:rPr lang="en-US" altLang="en-US" sz="1050" dirty="0" err="1">
                <a:solidFill>
                  <a:srgbClr val="333333"/>
                </a:solidFill>
                <a:latin typeface="Consolas" pitchFamily="49" charset="0"/>
                <a:cs typeface="Consolas" pitchFamily="49" charset="0"/>
              </a:rPr>
              <a:t>findNearestCntrd</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withBcSet</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currCntrds</a:t>
            </a:r>
            <a:r>
              <a:rPr lang="en-US" altLang="en-US" sz="1050" dirty="0">
                <a:solidFill>
                  <a:srgbClr val="333333"/>
                </a:solidFill>
                <a:latin typeface="Consolas" pitchFamily="49" charset="0"/>
                <a:cs typeface="Consolas" pitchFamily="49" charset="0"/>
              </a:rPr>
              <a:t>, </a:t>
            </a:r>
            <a:r>
              <a:rPr lang="en-US" altLang="en-US" sz="1050" dirty="0">
                <a:solidFill>
                  <a:srgbClr val="DF5000"/>
                </a:solidFill>
                <a:latin typeface="Consolas" pitchFamily="49" charset="0"/>
                <a:cs typeface="Consolas" pitchFamily="49" charset="0"/>
              </a:rPr>
              <a:t>"</a:t>
            </a:r>
            <a:r>
              <a:rPr lang="en-US" altLang="en-US" sz="1050" dirty="0" err="1">
                <a:solidFill>
                  <a:srgbClr val="DF5000"/>
                </a:solidFill>
                <a:latin typeface="Consolas" pitchFamily="49" charset="0"/>
                <a:cs typeface="Consolas" pitchFamily="49" charset="0"/>
              </a:rPr>
              <a:t>cntrds</a:t>
            </a:r>
            <a:r>
              <a:rPr lang="en-US" altLang="en-US" sz="1050" dirty="0">
                <a:solidFill>
                  <a:srgbClr val="DF5000"/>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.map( (c, p)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(c, p, </a:t>
            </a:r>
            <a:r>
              <a:rPr lang="en-US" altLang="en-US" sz="1050" dirty="0">
                <a:solidFill>
                  <a:srgbClr val="0086B3"/>
                </a:solidFill>
                <a:latin typeface="Consolas" pitchFamily="49" charset="0"/>
                <a:cs typeface="Consolas" pitchFamily="49" charset="0"/>
              </a:rPr>
              <a:t>1L</a:t>
            </a:r>
            <a:r>
              <a:rPr lang="en-US" altLang="en-US" sz="1050" dirty="0">
                <a:solidFill>
                  <a:srgbClr val="333333"/>
                </a:solidFill>
                <a:latin typeface="Consolas" pitchFamily="49" charset="0"/>
                <a:cs typeface="Consolas" pitchFamily="49" charset="0"/>
              </a:rPr>
              <a:t>) )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groupBy</a:t>
            </a:r>
            <a:r>
              <a:rPr lang="en-US" altLang="en-US" sz="1050" dirty="0">
                <a:solidFill>
                  <a:srgbClr val="333333"/>
                </a:solidFill>
                <a:latin typeface="Consolas" pitchFamily="49" charset="0"/>
                <a:cs typeface="Consolas" pitchFamily="49" charset="0"/>
              </a:rPr>
              <a:t>(</a:t>
            </a:r>
            <a:r>
              <a:rPr lang="en-US" altLang="en-US" sz="1050" dirty="0">
                <a:solidFill>
                  <a:srgbClr val="0086B3"/>
                </a:solidFill>
                <a:latin typeface="Consolas" pitchFamily="49" charset="0"/>
                <a:cs typeface="Consolas" pitchFamily="49" charset="0"/>
              </a:rPr>
              <a:t>0</a:t>
            </a:r>
            <a:r>
              <a:rPr lang="en-US" altLang="en-US" sz="1050" dirty="0">
                <a:solidFill>
                  <a:srgbClr val="333333"/>
                </a:solidFill>
                <a:latin typeface="Consolas" pitchFamily="49" charset="0"/>
                <a:cs typeface="Consolas" pitchFamily="49" charset="0"/>
              </a:rPr>
              <a:t>).reduce( (x, y)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(x._1, x._2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y._2, x._3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y._3) )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.map( x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Centroid</a:t>
            </a:r>
            <a:r>
              <a:rPr lang="en-US" altLang="en-US" sz="1050" dirty="0">
                <a:solidFill>
                  <a:srgbClr val="333333"/>
                </a:solidFill>
                <a:latin typeface="Consolas" pitchFamily="49" charset="0"/>
                <a:cs typeface="Consolas" pitchFamily="49" charset="0"/>
              </a:rPr>
              <a:t>(x._1, x._2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x._3) )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currCntrds</a:t>
            </a:r>
            <a:r>
              <a:rPr lang="en-US" altLang="en-US" sz="1050" dirty="0">
                <a:solidFill>
                  <a:srgbClr val="333333"/>
                </a:solidFill>
                <a:latin typeface="Consolas" pitchFamily="49" charset="0"/>
                <a:cs typeface="Consolas" pitchFamily="49" charset="0"/>
              </a:rPr>
              <a:t>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a:t>
            </a:r>
            <a:endParaRPr lang="en-US" altLang="en-US" sz="1050" dirty="0">
              <a:latin typeface="Arial" pitchFamily="34" charset="0"/>
              <a:cs typeface="Arial" pitchFamily="34" charset="0"/>
            </a:endParaRPr>
          </a:p>
        </p:txBody>
      </p:sp>
      <p:sp>
        <p:nvSpPr>
          <p:cNvPr id="4" name="Rectangle 7"/>
          <p:cNvSpPr>
            <a:spLocks noChangeArrowheads="1"/>
          </p:cNvSpPr>
          <p:nvPr/>
        </p:nvSpPr>
        <p:spPr bwMode="auto">
          <a:xfrm>
            <a:off x="1257300" y="1028700"/>
            <a:ext cx="4457700" cy="1777410"/>
          </a:xfrm>
          <a:prstGeom prst="rect">
            <a:avLst/>
          </a:prstGeom>
          <a:noFill/>
          <a:ln>
            <a:noFill/>
          </a:ln>
          <a:effectLst/>
        </p:spPr>
        <p:txBody>
          <a:bodyPr vert="horz" wrap="square" lIns="68580" tIns="0" rIns="68580" bIns="0" numCol="1" anchor="ctr" anchorCtr="0" compatLnSpc="1">
            <a:prstTxWarp prst="textNoShape">
              <a:avLst/>
            </a:prstTxWarp>
            <a:spAutoFit/>
          </a:bodyPr>
          <a:lstStyle/>
          <a:p>
            <a:pPr defTabSz="685800" fontAlgn="base">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a:solidFill>
                  <a:srgbClr val="969896"/>
                </a:solidFill>
                <a:latin typeface="Consolas" pitchFamily="49" charset="0"/>
                <a:cs typeface="Consolas" pitchFamily="49" charset="0"/>
              </a:rPr>
              <a:t>// initialize</a:t>
            </a:r>
            <a:r>
              <a:rPr lang="en-US" altLang="en-US" sz="1050" dirty="0">
                <a:solidFill>
                  <a:srgbClr val="333333"/>
                </a:solidFill>
                <a:latin typeface="Consolas" pitchFamily="49" charset="0"/>
                <a:cs typeface="Consolas" pitchFamily="49" charset="0"/>
              </a:rPr>
              <a:t> </a:t>
            </a:r>
          </a:p>
          <a:p>
            <a:pPr defTabSz="685800" eaLnBrk="0" fontAlgn="base" hangingPunct="0">
              <a:spcBef>
                <a:spcPct val="0"/>
              </a:spcBef>
              <a:spcAft>
                <a:spcPct val="0"/>
              </a:spcAft>
            </a:pPr>
            <a:r>
              <a:rPr lang="en-US" altLang="en-US" sz="1050" dirty="0">
                <a:solidFill>
                  <a:srgbClr val="A71D5D"/>
                </a:solidFill>
                <a:latin typeface="Consolas" pitchFamily="49" charset="0"/>
                <a:cs typeface="Consolas" pitchFamily="49" charset="0"/>
              </a:rPr>
              <a:t>while</a:t>
            </a:r>
            <a:r>
              <a:rPr lang="en-US" altLang="en-US" sz="1050" dirty="0">
                <a:solidFill>
                  <a:srgbClr val="333333"/>
                </a:solidFill>
                <a:latin typeface="Consolas" pitchFamily="49" charset="0"/>
                <a:cs typeface="Consolas" pitchFamily="49" charset="0"/>
              </a:rPr>
              <a:t> (theta) {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newCntrds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points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.map(</a:t>
            </a:r>
            <a:r>
              <a:rPr lang="en-US" altLang="en-US" sz="1050" dirty="0" err="1">
                <a:solidFill>
                  <a:srgbClr val="333333"/>
                </a:solidFill>
                <a:latin typeface="Consolas" pitchFamily="49" charset="0"/>
                <a:cs typeface="Consolas" pitchFamily="49" charset="0"/>
              </a:rPr>
              <a:t>findNearestCntrd</a:t>
            </a:r>
            <a:r>
              <a:rPr lang="en-US" altLang="en-US" sz="1050" dirty="0">
                <a:solidFill>
                  <a:srgbClr val="333333"/>
                </a:solidFill>
                <a:latin typeface="Consolas" pitchFamily="49" charset="0"/>
                <a:cs typeface="Consolas" pitchFamily="49" charset="0"/>
              </a:rPr>
              <a:t>)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.map( (c, p)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(c, (p, </a:t>
            </a:r>
            <a:r>
              <a:rPr lang="en-US" altLang="en-US" sz="1050" dirty="0">
                <a:solidFill>
                  <a:srgbClr val="0086B3"/>
                </a:solidFill>
                <a:latin typeface="Consolas" pitchFamily="49" charset="0"/>
                <a:cs typeface="Consolas" pitchFamily="49" charset="0"/>
              </a:rPr>
              <a:t>1L</a:t>
            </a:r>
            <a:r>
              <a:rPr lang="en-US" altLang="en-US" sz="1050" dirty="0">
                <a:solidFill>
                  <a:srgbClr val="333333"/>
                </a:solidFill>
                <a:latin typeface="Consolas" pitchFamily="49" charset="0"/>
                <a:cs typeface="Consolas" pitchFamily="49" charset="0"/>
              </a:rPr>
              <a:t>)) )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reduceByKey</a:t>
            </a:r>
            <a:r>
              <a:rPr lang="en-US" altLang="en-US" sz="1050" dirty="0">
                <a:solidFill>
                  <a:srgbClr val="333333"/>
                </a:solidFill>
                <a:latin typeface="Consolas" pitchFamily="49" charset="0"/>
                <a:cs typeface="Consolas" pitchFamily="49" charset="0"/>
              </a:rPr>
              <a:t>( (x, y)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(x._1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y._1, x._2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y._2) )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.map( x </a:t>
            </a:r>
            <a:r>
              <a:rPr lang="en-US" altLang="en-US" sz="1050" dirty="0">
                <a:solidFill>
                  <a:srgbClr val="A71D5D"/>
                </a:solidFill>
                <a:latin typeface="Consolas" pitchFamily="49" charset="0"/>
                <a:cs typeface="Consolas" pitchFamily="49" charset="0"/>
              </a:rPr>
              <a:t>=&gt;</a:t>
            </a:r>
            <a:r>
              <a:rPr lang="en-US" altLang="en-US" sz="1050" dirty="0">
                <a:solidFill>
                  <a:srgbClr val="333333"/>
                </a:solidFill>
                <a:latin typeface="Consolas" pitchFamily="49" charset="0"/>
                <a:cs typeface="Consolas" pitchFamily="49" charset="0"/>
              </a:rPr>
              <a:t> </a:t>
            </a:r>
            <a:r>
              <a:rPr lang="en-US" altLang="en-US" sz="1050" dirty="0">
                <a:solidFill>
                  <a:srgbClr val="795DA3"/>
                </a:solidFill>
                <a:latin typeface="Consolas" pitchFamily="49" charset="0"/>
                <a:cs typeface="Consolas" pitchFamily="49" charset="0"/>
              </a:rPr>
              <a:t>Centroid</a:t>
            </a:r>
            <a:r>
              <a:rPr lang="en-US" altLang="en-US" sz="1050" dirty="0">
                <a:solidFill>
                  <a:srgbClr val="333333"/>
                </a:solidFill>
                <a:latin typeface="Consolas" pitchFamily="49" charset="0"/>
                <a:cs typeface="Consolas" pitchFamily="49" charset="0"/>
              </a:rPr>
              <a:t>(x._1, x._2._1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x._2._2) ) </a:t>
            </a:r>
          </a:p>
          <a:p>
            <a:pPr defTabSz="685800" eaLnBrk="0" fontAlgn="base" hangingPunct="0">
              <a:spcBef>
                <a:spcPct val="0"/>
              </a:spcBef>
              <a:spcAft>
                <a:spcPct val="0"/>
              </a:spcAft>
            </a:pPr>
            <a:endParaRPr lang="en-US" altLang="en-US" sz="1050" dirty="0">
              <a:solidFill>
                <a:srgbClr val="333333"/>
              </a:solidFill>
              <a:latin typeface="Consolas" pitchFamily="49" charset="0"/>
              <a:cs typeface="Consolas" pitchFamily="49" charset="0"/>
            </a:endParaRP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bcCntrs</a:t>
            </a:r>
            <a:r>
              <a:rPr lang="en-US" altLang="en-US" sz="1050" dirty="0">
                <a:solidFill>
                  <a:srgbClr val="333333"/>
                </a:solidFill>
                <a:latin typeface="Consolas" pitchFamily="49" charset="0"/>
                <a:cs typeface="Consolas" pitchFamily="49" charset="0"/>
              </a:rPr>
              <a:t> </a:t>
            </a:r>
            <a:r>
              <a:rPr lang="en-US" altLang="en-US" sz="1050" dirty="0">
                <a:solidFill>
                  <a:srgbClr val="A71D5D"/>
                </a:solidFill>
                <a:latin typeface="Consolas" pitchFamily="49" charset="0"/>
                <a:cs typeface="Consolas" pitchFamily="49" charset="0"/>
              </a:rPr>
              <a:t>=</a:t>
            </a:r>
            <a:r>
              <a:rPr lang="en-US" altLang="en-US" sz="1050" dirty="0">
                <a:solidFill>
                  <a:srgbClr val="333333"/>
                </a:solidFill>
                <a:latin typeface="Consolas" pitchFamily="49" charset="0"/>
                <a:cs typeface="Consolas" pitchFamily="49" charset="0"/>
              </a:rPr>
              <a:t> </a:t>
            </a:r>
            <a:r>
              <a:rPr lang="en-US" altLang="en-US" sz="1050" dirty="0" err="1">
                <a:solidFill>
                  <a:srgbClr val="333333"/>
                </a:solidFill>
                <a:latin typeface="Consolas" pitchFamily="49" charset="0"/>
                <a:cs typeface="Consolas" pitchFamily="49" charset="0"/>
              </a:rPr>
              <a:t>sc.broadcast</a:t>
            </a:r>
            <a:r>
              <a:rPr lang="en-US" altLang="en-US" sz="1050" dirty="0">
                <a:solidFill>
                  <a:srgbClr val="333333"/>
                </a:solidFill>
                <a:latin typeface="Consolas" pitchFamily="49" charset="0"/>
                <a:cs typeface="Consolas" pitchFamily="49" charset="0"/>
              </a:rPr>
              <a:t>(</a:t>
            </a:r>
            <a:r>
              <a:rPr lang="en-US" altLang="en-US" sz="1050" dirty="0" err="1">
                <a:solidFill>
                  <a:srgbClr val="333333"/>
                </a:solidFill>
                <a:latin typeface="Consolas" pitchFamily="49" charset="0"/>
                <a:cs typeface="Consolas" pitchFamily="49" charset="0"/>
              </a:rPr>
              <a:t>newCntrds.collect</a:t>
            </a:r>
            <a:r>
              <a:rPr lang="en-US" altLang="en-US" sz="1050" dirty="0">
                <a:solidFill>
                  <a:srgbClr val="333333"/>
                </a:solidFill>
                <a:latin typeface="Consolas" pitchFamily="49" charset="0"/>
                <a:cs typeface="Consolas" pitchFamily="49" charset="0"/>
              </a:rPr>
              <a:t>()) </a:t>
            </a:r>
          </a:p>
          <a:p>
            <a:pPr defTabSz="685800" eaLnBrk="0" fontAlgn="base" hangingPunct="0">
              <a:spcBef>
                <a:spcPct val="0"/>
              </a:spcBef>
              <a:spcAft>
                <a:spcPct val="0"/>
              </a:spcAft>
            </a:pPr>
            <a:r>
              <a:rPr lang="en-US" altLang="en-US" sz="1050" dirty="0">
                <a:solidFill>
                  <a:srgbClr val="333333"/>
                </a:solidFill>
                <a:latin typeface="Consolas" pitchFamily="49" charset="0"/>
                <a:cs typeface="Consolas" pitchFamily="49" charset="0"/>
              </a:rPr>
              <a:t>}</a:t>
            </a:r>
            <a:endParaRPr lang="en-US" altLang="en-US" sz="1050" dirty="0">
              <a:latin typeface="Arial" pitchFamily="34" charset="0"/>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3650" y="3905838"/>
            <a:ext cx="1348737" cy="101155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2070498"/>
            <a:ext cx="1291587" cy="672702"/>
          </a:xfrm>
          <a:prstGeom prst="rect">
            <a:avLst/>
          </a:prstGeom>
        </p:spPr>
      </p:pic>
      <p:sp>
        <p:nvSpPr>
          <p:cNvPr id="9" name="Title 8"/>
          <p:cNvSpPr>
            <a:spLocks noGrp="1"/>
          </p:cNvSpPr>
          <p:nvPr>
            <p:ph type="title"/>
          </p:nvPr>
        </p:nvSpPr>
        <p:spPr/>
        <p:txBody>
          <a:bodyPr>
            <a:normAutofit fontScale="90000"/>
          </a:bodyPr>
          <a:lstStyle/>
          <a:p>
            <a:r>
              <a:rPr lang="en-US" dirty="0" smtClean="0"/>
              <a:t>Quiz: guess the algorithm!</a:t>
            </a:r>
            <a:endParaRPr lang="en-US" dirty="0"/>
          </a:p>
        </p:txBody>
      </p:sp>
    </p:spTree>
    <p:extLst>
      <p:ext uri="{BB962C8B-B14F-4D97-AF65-F5344CB8AC3E}">
        <p14:creationId xmlns:p14="http://schemas.microsoft.com/office/powerpoint/2010/main" val="17298765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58841"/>
            <a:ext cx="1428750" cy="1071563"/>
          </a:xfrm>
          <a:prstGeom prst="rect">
            <a:avLst/>
          </a:prstGeom>
        </p:spPr>
      </p:pic>
      <p:sp>
        <p:nvSpPr>
          <p:cNvPr id="2" name="Title 1"/>
          <p:cNvSpPr>
            <a:spLocks noGrp="1"/>
          </p:cNvSpPr>
          <p:nvPr>
            <p:ph type="title"/>
          </p:nvPr>
        </p:nvSpPr>
        <p:spPr/>
        <p:txBody>
          <a:bodyPr>
            <a:normAutofit fontScale="90000"/>
          </a:bodyPr>
          <a:lstStyle/>
          <a:p>
            <a:r>
              <a:rPr lang="en-US" dirty="0" smtClean="0"/>
              <a:t>Problem Statement</a:t>
            </a:r>
            <a:endParaRPr lang="en-US" dirty="0"/>
          </a:p>
        </p:txBody>
      </p:sp>
      <p:sp>
        <p:nvSpPr>
          <p:cNvPr id="3" name="Content Placeholder 2"/>
          <p:cNvSpPr>
            <a:spLocks noGrp="1"/>
          </p:cNvSpPr>
          <p:nvPr>
            <p:ph idx="1"/>
          </p:nvPr>
        </p:nvSpPr>
        <p:spPr>
          <a:xfrm>
            <a:off x="1109980" y="1200150"/>
            <a:ext cx="7454900" cy="3394472"/>
          </a:xfrm>
        </p:spPr>
        <p:txBody>
          <a:bodyPr>
            <a:normAutofit fontScale="77500" lnSpcReduction="20000"/>
          </a:bodyPr>
          <a:lstStyle/>
          <a:p>
            <a:r>
              <a:rPr lang="en-US" dirty="0" smtClean="0"/>
              <a:t>Runtime-centric evolution of the APIs results in</a:t>
            </a:r>
          </a:p>
          <a:p>
            <a:pPr lvl="1"/>
            <a:r>
              <a:rPr lang="en-US" dirty="0" smtClean="0"/>
              <a:t>Too much low-level aspects exposed</a:t>
            </a:r>
          </a:p>
          <a:p>
            <a:pPr lvl="1"/>
            <a:r>
              <a:rPr lang="en-US" dirty="0" smtClean="0"/>
              <a:t>Hard to teach people how and when to use them</a:t>
            </a:r>
            <a:endParaRPr lang="en-US" dirty="0"/>
          </a:p>
          <a:p>
            <a:pPr lvl="1"/>
            <a:r>
              <a:rPr lang="en-US" dirty="0"/>
              <a:t>Affects productivity</a:t>
            </a:r>
          </a:p>
          <a:p>
            <a:pPr lvl="1"/>
            <a:r>
              <a:rPr lang="en-US" dirty="0"/>
              <a:t>Neglects optimization </a:t>
            </a:r>
            <a:r>
              <a:rPr lang="en-US" dirty="0" smtClean="0"/>
              <a:t>potential</a:t>
            </a:r>
            <a:br>
              <a:rPr lang="en-US" dirty="0" smtClean="0"/>
            </a:br>
            <a:endParaRPr lang="en-US" dirty="0" smtClean="0"/>
          </a:p>
          <a:p>
            <a:r>
              <a:rPr lang="en-US" b="1" dirty="0" smtClean="0"/>
              <a:t>We are hard-coding execution plans!</a:t>
            </a:r>
          </a:p>
          <a:p>
            <a:r>
              <a:rPr lang="en-US" dirty="0" smtClean="0"/>
              <a:t>Back in the 70s? Can we do better?</a:t>
            </a:r>
          </a:p>
          <a:p>
            <a:endParaRPr lang="en-US" dirty="0"/>
          </a:p>
        </p:txBody>
      </p:sp>
    </p:spTree>
    <p:extLst>
      <p:ext uri="{BB962C8B-B14F-4D97-AF65-F5344CB8AC3E}">
        <p14:creationId xmlns:p14="http://schemas.microsoft.com/office/powerpoint/2010/main" val="140171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5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5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5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05979"/>
            <a:ext cx="8107677" cy="673805"/>
          </a:xfrm>
        </p:spPr>
        <p:txBody>
          <a:bodyPr>
            <a:noAutofit/>
          </a:bodyPr>
          <a:lstStyle/>
          <a:p>
            <a:r>
              <a:rPr lang="en-US" sz="3200" dirty="0" smtClean="0"/>
              <a:t>Where in my cluster does </a:t>
            </a:r>
            <a:r>
              <a:rPr lang="en-US" sz="3200" dirty="0" err="1" smtClean="0"/>
              <a:t>Flink</a:t>
            </a:r>
            <a:r>
              <a:rPr lang="en-US" sz="3200" dirty="0" smtClean="0"/>
              <a:t> fit?</a:t>
            </a:r>
            <a:endParaRPr lang="en-US" sz="3200"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8</a:t>
            </a:fld>
            <a:endParaRPr lang="en-US">
              <a:solidFill>
                <a:prstClr val="black">
                  <a:tint val="75000"/>
                </a:prstClr>
              </a:solidFill>
            </a:endParaRPr>
          </a:p>
        </p:txBody>
      </p:sp>
      <p:sp>
        <p:nvSpPr>
          <p:cNvPr id="42" name="TextBox 41"/>
          <p:cNvSpPr txBox="1"/>
          <p:nvPr/>
        </p:nvSpPr>
        <p:spPr>
          <a:xfrm>
            <a:off x="1352970" y="4008959"/>
            <a:ext cx="3408332" cy="830997"/>
          </a:xfrm>
          <a:prstGeom prst="rect">
            <a:avLst/>
          </a:prstGeom>
          <a:noFill/>
        </p:spPr>
        <p:txBody>
          <a:bodyPr wrap="square" rtlCol="0">
            <a:spAutoFit/>
          </a:bodyPr>
          <a:lstStyle/>
          <a:p>
            <a:pPr marL="285750" indent="-285750">
              <a:buFontTx/>
              <a:buChar char="-"/>
            </a:pPr>
            <a:r>
              <a:rPr lang="en-US" sz="1600" dirty="0">
                <a:solidFill>
                  <a:prstClr val="black"/>
                </a:solidFill>
                <a:latin typeface="Avenir Next Regular"/>
                <a:cs typeface="Avenir Next Regular"/>
              </a:rPr>
              <a:t>Gather and backup streams</a:t>
            </a:r>
          </a:p>
          <a:p>
            <a:pPr marL="285750" indent="-285750">
              <a:buFontTx/>
              <a:buChar char="-"/>
            </a:pPr>
            <a:r>
              <a:rPr lang="en-US" sz="1600" dirty="0">
                <a:solidFill>
                  <a:prstClr val="black"/>
                </a:solidFill>
                <a:latin typeface="Avenir Next Regular"/>
                <a:cs typeface="Avenir Next Regular"/>
              </a:rPr>
              <a:t>Offer streams for consumption</a:t>
            </a:r>
          </a:p>
          <a:p>
            <a:pPr marL="285750" indent="-285750">
              <a:buFontTx/>
              <a:buChar char="-"/>
            </a:pPr>
            <a:r>
              <a:rPr lang="en-US" sz="1600" dirty="0">
                <a:solidFill>
                  <a:prstClr val="black"/>
                </a:solidFill>
                <a:latin typeface="Avenir Next Regular"/>
                <a:cs typeface="Avenir Next Regular"/>
              </a:rPr>
              <a:t>Provide stream recovery</a:t>
            </a:r>
          </a:p>
        </p:txBody>
      </p:sp>
      <p:sp>
        <p:nvSpPr>
          <p:cNvPr id="46" name="TextBox 45"/>
          <p:cNvSpPr txBox="1"/>
          <p:nvPr/>
        </p:nvSpPr>
        <p:spPr>
          <a:xfrm>
            <a:off x="4659094" y="4008959"/>
            <a:ext cx="3719770" cy="830997"/>
          </a:xfrm>
          <a:prstGeom prst="rect">
            <a:avLst/>
          </a:prstGeom>
          <a:noFill/>
        </p:spPr>
        <p:txBody>
          <a:bodyPr wrap="square" rtlCol="0">
            <a:spAutoFit/>
          </a:bodyPr>
          <a:lstStyle/>
          <a:p>
            <a:pPr marL="285750" indent="-285750">
              <a:buFontTx/>
              <a:buChar char="-"/>
            </a:pPr>
            <a:r>
              <a:rPr lang="en-US" sz="1600" dirty="0">
                <a:solidFill>
                  <a:prstClr val="black"/>
                </a:solidFill>
                <a:latin typeface="Avenir Next Regular"/>
                <a:cs typeface="Avenir Next Regular"/>
              </a:rPr>
              <a:t>Analyze and correlate streams</a:t>
            </a:r>
          </a:p>
          <a:p>
            <a:pPr marL="285750" indent="-285750">
              <a:buFontTx/>
              <a:buChar char="-"/>
            </a:pPr>
            <a:r>
              <a:rPr lang="en-US" sz="1600" dirty="0">
                <a:solidFill>
                  <a:prstClr val="black"/>
                </a:solidFill>
                <a:latin typeface="Avenir Next Regular"/>
                <a:cs typeface="Avenir Next Regular"/>
              </a:rPr>
              <a:t>Create derived streams and state</a:t>
            </a:r>
          </a:p>
          <a:p>
            <a:pPr marL="285750" indent="-285750">
              <a:buFontTx/>
              <a:buChar char="-"/>
            </a:pPr>
            <a:r>
              <a:rPr lang="en-US" sz="1600" dirty="0">
                <a:solidFill>
                  <a:prstClr val="black"/>
                </a:solidFill>
                <a:latin typeface="Avenir Next Regular"/>
                <a:cs typeface="Avenir Next Regular"/>
              </a:rPr>
              <a:t>Provide these to upstream systems</a:t>
            </a:r>
          </a:p>
        </p:txBody>
      </p:sp>
      <p:sp>
        <p:nvSpPr>
          <p:cNvPr id="37" name="Can 36"/>
          <p:cNvSpPr/>
          <p:nvPr/>
        </p:nvSpPr>
        <p:spPr>
          <a:xfrm rot="5400000">
            <a:off x="2926502" y="1942244"/>
            <a:ext cx="375992" cy="2086879"/>
          </a:xfrm>
          <a:prstGeom prst="can">
            <a:avLst/>
          </a:prstGeom>
          <a:solidFill>
            <a:schemeClr val="tx2">
              <a:lumMod val="60000"/>
              <a:lumOff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047534" y="2120848"/>
            <a:ext cx="547280" cy="35929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1047534" y="2806822"/>
            <a:ext cx="547280" cy="35929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4"/>
          <p:cNvCxnSpPr>
            <a:stCxn id="50" idx="3"/>
          </p:cNvCxnSpPr>
          <p:nvPr/>
        </p:nvCxnSpPr>
        <p:spPr>
          <a:xfrm>
            <a:off x="1594816" y="2300498"/>
            <a:ext cx="476243" cy="55568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4"/>
          <p:cNvCxnSpPr>
            <a:stCxn id="51" idx="3"/>
            <a:endCxn id="37" idx="3"/>
          </p:cNvCxnSpPr>
          <p:nvPr/>
        </p:nvCxnSpPr>
        <p:spPr>
          <a:xfrm flipV="1">
            <a:off x="1594814" y="2985684"/>
            <a:ext cx="476244" cy="788"/>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4"/>
          <p:cNvCxnSpPr>
            <a:stCxn id="37" idx="1"/>
            <a:endCxn id="41" idx="2"/>
          </p:cNvCxnSpPr>
          <p:nvPr/>
        </p:nvCxnSpPr>
        <p:spPr>
          <a:xfrm flipV="1">
            <a:off x="4157938" y="2984752"/>
            <a:ext cx="509221" cy="93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4"/>
          <p:cNvCxnSpPr>
            <a:stCxn id="41" idx="6"/>
            <a:endCxn id="43" idx="1"/>
          </p:cNvCxnSpPr>
          <p:nvPr/>
        </p:nvCxnSpPr>
        <p:spPr>
          <a:xfrm>
            <a:off x="5192839" y="2984752"/>
            <a:ext cx="603399" cy="4174"/>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61" name="Picture 2" descr="http://hortonworks.com/wp-content/uploads/2014/08/kafka-logo-wi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076" y="1872325"/>
            <a:ext cx="1780000" cy="93564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2" name="Straight Arrow Connector 4"/>
          <p:cNvCxnSpPr>
            <a:stCxn id="43" idx="3"/>
            <a:endCxn id="40" idx="2"/>
          </p:cNvCxnSpPr>
          <p:nvPr/>
        </p:nvCxnSpPr>
        <p:spPr>
          <a:xfrm flipV="1">
            <a:off x="6094954" y="2984752"/>
            <a:ext cx="614170" cy="4174"/>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4"/>
          <p:cNvCxnSpPr>
            <a:stCxn id="40" idx="6"/>
            <a:endCxn id="73" idx="1"/>
          </p:cNvCxnSpPr>
          <p:nvPr/>
        </p:nvCxnSpPr>
        <p:spPr>
          <a:xfrm>
            <a:off x="7234804" y="2984752"/>
            <a:ext cx="536478" cy="0"/>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17790" y="2040070"/>
            <a:ext cx="694421" cy="461665"/>
          </a:xfrm>
          <a:prstGeom prst="rect">
            <a:avLst/>
          </a:prstGeom>
          <a:noFill/>
        </p:spPr>
        <p:txBody>
          <a:bodyPr wrap="none" rtlCol="0">
            <a:spAutoFit/>
          </a:bodyPr>
          <a:lstStyle/>
          <a:p>
            <a:pPr algn="r"/>
            <a:r>
              <a:rPr lang="en-US" sz="1200" smtClean="0">
                <a:latin typeface="Consolas" charset="0"/>
                <a:ea typeface="Consolas" charset="0"/>
                <a:cs typeface="Consolas" charset="0"/>
              </a:rPr>
              <a:t>Server</a:t>
            </a:r>
          </a:p>
          <a:p>
            <a:pPr algn="r"/>
            <a:r>
              <a:rPr lang="en-US" sz="1200" dirty="0" smtClean="0">
                <a:latin typeface="Consolas" charset="0"/>
                <a:ea typeface="Consolas" charset="0"/>
                <a:cs typeface="Consolas" charset="0"/>
              </a:rPr>
              <a:t>logs</a:t>
            </a:r>
            <a:endParaRPr lang="en-US" sz="1200" dirty="0">
              <a:latin typeface="Consolas" charset="0"/>
              <a:ea typeface="Consolas" charset="0"/>
              <a:cs typeface="Consolas" charset="0"/>
            </a:endParaRPr>
          </a:p>
        </p:txBody>
      </p:sp>
      <p:sp>
        <p:nvSpPr>
          <p:cNvPr id="66" name="Rectangle 65"/>
          <p:cNvSpPr/>
          <p:nvPr/>
        </p:nvSpPr>
        <p:spPr>
          <a:xfrm>
            <a:off x="1047533" y="3372619"/>
            <a:ext cx="547280" cy="35929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Arrow Connector 4"/>
          <p:cNvCxnSpPr>
            <a:stCxn id="66" idx="3"/>
          </p:cNvCxnSpPr>
          <p:nvPr/>
        </p:nvCxnSpPr>
        <p:spPr>
          <a:xfrm flipV="1">
            <a:off x="1594813" y="3156984"/>
            <a:ext cx="476244" cy="395284"/>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87709" y="2735179"/>
            <a:ext cx="524503" cy="461665"/>
          </a:xfrm>
          <a:prstGeom prst="rect">
            <a:avLst/>
          </a:prstGeom>
          <a:noFill/>
        </p:spPr>
        <p:txBody>
          <a:bodyPr wrap="none" rtlCol="0">
            <a:spAutoFit/>
          </a:bodyPr>
          <a:lstStyle/>
          <a:p>
            <a:pPr algn="r"/>
            <a:r>
              <a:rPr lang="en-US" sz="1200" dirty="0" err="1" smtClean="0">
                <a:latin typeface="Consolas" charset="0"/>
                <a:ea typeface="Consolas" charset="0"/>
                <a:cs typeface="Consolas" charset="0"/>
              </a:rPr>
              <a:t>Trxn</a:t>
            </a:r>
            <a:endParaRPr lang="en-US" sz="1200" dirty="0" smtClean="0">
              <a:latin typeface="Consolas" charset="0"/>
              <a:ea typeface="Consolas" charset="0"/>
              <a:cs typeface="Consolas" charset="0"/>
            </a:endParaRPr>
          </a:p>
          <a:p>
            <a:pPr algn="r"/>
            <a:r>
              <a:rPr lang="en-US" sz="1200" dirty="0" smtClean="0">
                <a:latin typeface="Consolas" charset="0"/>
                <a:ea typeface="Consolas" charset="0"/>
                <a:cs typeface="Consolas" charset="0"/>
              </a:rPr>
              <a:t>logs</a:t>
            </a:r>
            <a:endParaRPr lang="en-US" sz="1200" dirty="0">
              <a:latin typeface="Consolas" charset="0"/>
              <a:ea typeface="Consolas" charset="0"/>
              <a:cs typeface="Consolas" charset="0"/>
            </a:endParaRPr>
          </a:p>
        </p:txBody>
      </p:sp>
      <p:sp>
        <p:nvSpPr>
          <p:cNvPr id="69" name="TextBox 68"/>
          <p:cNvSpPr txBox="1"/>
          <p:nvPr/>
        </p:nvSpPr>
        <p:spPr>
          <a:xfrm>
            <a:off x="317789" y="3296544"/>
            <a:ext cx="694421" cy="461665"/>
          </a:xfrm>
          <a:prstGeom prst="rect">
            <a:avLst/>
          </a:prstGeom>
          <a:noFill/>
        </p:spPr>
        <p:txBody>
          <a:bodyPr wrap="none" rtlCol="0">
            <a:spAutoFit/>
          </a:bodyPr>
          <a:lstStyle/>
          <a:p>
            <a:pPr algn="r"/>
            <a:r>
              <a:rPr lang="en-US" sz="1200" dirty="0" smtClean="0">
                <a:latin typeface="Consolas" charset="0"/>
                <a:ea typeface="Consolas" charset="0"/>
                <a:cs typeface="Consolas" charset="0"/>
              </a:rPr>
              <a:t>Sensor</a:t>
            </a:r>
          </a:p>
          <a:p>
            <a:pPr algn="r"/>
            <a:r>
              <a:rPr lang="en-US" sz="1200" dirty="0" smtClean="0">
                <a:latin typeface="Consolas" charset="0"/>
                <a:ea typeface="Consolas" charset="0"/>
                <a:cs typeface="Consolas" charset="0"/>
              </a:rPr>
              <a:t>logs</a:t>
            </a:r>
            <a:endParaRPr lang="en-US" sz="1200" dirty="0">
              <a:latin typeface="Consolas" charset="0"/>
              <a:ea typeface="Consolas" charset="0"/>
              <a:cs typeface="Consolas" charset="0"/>
            </a:endParaRPr>
          </a:p>
        </p:txBody>
      </p:sp>
      <p:cxnSp>
        <p:nvCxnSpPr>
          <p:cNvPr id="70" name="Straight Arrow Connector 4"/>
          <p:cNvCxnSpPr>
            <a:endCxn id="37" idx="4"/>
          </p:cNvCxnSpPr>
          <p:nvPr/>
        </p:nvCxnSpPr>
        <p:spPr>
          <a:xfrm flipV="1">
            <a:off x="3114497" y="3173679"/>
            <a:ext cx="0" cy="558238"/>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4"/>
          <p:cNvCxnSpPr/>
          <p:nvPr/>
        </p:nvCxnSpPr>
        <p:spPr>
          <a:xfrm>
            <a:off x="3114499" y="3731917"/>
            <a:ext cx="2853051" cy="0"/>
          </a:xfrm>
          <a:prstGeom prst="straightConnector1">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4"/>
          <p:cNvCxnSpPr/>
          <p:nvPr/>
        </p:nvCxnSpPr>
        <p:spPr>
          <a:xfrm flipV="1">
            <a:off x="5954101" y="3173679"/>
            <a:ext cx="0" cy="558238"/>
          </a:xfrm>
          <a:prstGeom prst="straightConnector1">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7771282" y="2805103"/>
            <a:ext cx="547280" cy="35929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7698966" y="1998974"/>
            <a:ext cx="1093823" cy="584776"/>
          </a:xfrm>
          <a:prstGeom prst="rect">
            <a:avLst/>
          </a:prstGeom>
          <a:noFill/>
        </p:spPr>
        <p:txBody>
          <a:bodyPr wrap="none" rtlCol="0">
            <a:spAutoFit/>
          </a:bodyPr>
          <a:lstStyle/>
          <a:p>
            <a:r>
              <a:rPr lang="en-US" sz="1600" dirty="0" smtClean="0">
                <a:latin typeface="Avenir Next Regular"/>
                <a:cs typeface="Avenir Next Regular"/>
              </a:rPr>
              <a:t>Upstream</a:t>
            </a:r>
          </a:p>
          <a:p>
            <a:r>
              <a:rPr lang="en-US" sz="1600" dirty="0" smtClean="0">
                <a:latin typeface="Avenir Next Regular"/>
                <a:cs typeface="Avenir Next Regular"/>
              </a:rPr>
              <a:t>systems</a:t>
            </a:r>
            <a:endParaRPr lang="en-US" sz="1600" dirty="0">
              <a:latin typeface="Avenir Next Regular"/>
              <a:cs typeface="Avenir Next Regular"/>
            </a:endParaRPr>
          </a:p>
        </p:txBody>
      </p:sp>
      <p:pic>
        <p:nvPicPr>
          <p:cNvPr id="77" name="Picture 76" descr="flink2_200_color_bl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262" y="1769575"/>
            <a:ext cx="1723258" cy="887478"/>
          </a:xfrm>
          <a:prstGeom prst="rect">
            <a:avLst/>
          </a:prstGeom>
        </p:spPr>
      </p:pic>
      <p:sp>
        <p:nvSpPr>
          <p:cNvPr id="35" name="Rechteck 8"/>
          <p:cNvSpPr/>
          <p:nvPr/>
        </p:nvSpPr>
        <p:spPr>
          <a:xfrm>
            <a:off x="457203" y="1125739"/>
            <a:ext cx="1495836" cy="4994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2000" dirty="0">
                <a:solidFill>
                  <a:prstClr val="black"/>
                </a:solidFill>
                <a:latin typeface="Avenir Next Demi Bold"/>
              </a:rPr>
              <a:t>Gathering</a:t>
            </a:r>
          </a:p>
        </p:txBody>
      </p:sp>
      <p:sp>
        <p:nvSpPr>
          <p:cNvPr id="36" name="Rechteck 10"/>
          <p:cNvSpPr/>
          <p:nvPr/>
        </p:nvSpPr>
        <p:spPr>
          <a:xfrm>
            <a:off x="2071057" y="1125739"/>
            <a:ext cx="2086880" cy="499429"/>
          </a:xfrm>
          <a:prstGeom prst="rect">
            <a:avLst/>
          </a:prstGeom>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200"/>
            <a:r>
              <a:rPr lang="en-US" sz="2000" dirty="0" smtClean="0">
                <a:solidFill>
                  <a:prstClr val="black"/>
                </a:solidFill>
                <a:latin typeface="Avenir Next Demi Bold"/>
              </a:rPr>
              <a:t>Integration</a:t>
            </a:r>
            <a:endParaRPr lang="en-US" sz="2000" dirty="0">
              <a:solidFill>
                <a:prstClr val="black"/>
              </a:solidFill>
              <a:latin typeface="Avenir Next Demi Bold"/>
            </a:endParaRPr>
          </a:p>
        </p:txBody>
      </p:sp>
      <p:sp>
        <p:nvSpPr>
          <p:cNvPr id="38" name="Rechteck 11"/>
          <p:cNvSpPr/>
          <p:nvPr/>
        </p:nvSpPr>
        <p:spPr>
          <a:xfrm>
            <a:off x="4275955" y="1125739"/>
            <a:ext cx="3040566" cy="499429"/>
          </a:xfrm>
          <a:prstGeom prst="rect">
            <a:avLst/>
          </a:prstGeom>
          <a:ln>
            <a:solidFill>
              <a:srgbClr val="34AD9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457200"/>
            <a:r>
              <a:rPr lang="en-US" sz="2000" dirty="0">
                <a:solidFill>
                  <a:prstClr val="black"/>
                </a:solidFill>
                <a:latin typeface="Avenir Next Demi Bold"/>
              </a:rPr>
              <a:t>Analysis</a:t>
            </a:r>
          </a:p>
        </p:txBody>
      </p:sp>
      <p:sp>
        <p:nvSpPr>
          <p:cNvPr id="40" name="Oval 39"/>
          <p:cNvSpPr/>
          <p:nvPr/>
        </p:nvSpPr>
        <p:spPr>
          <a:xfrm>
            <a:off x="6709124" y="2721912"/>
            <a:ext cx="525680" cy="52568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sp>
        <p:nvSpPr>
          <p:cNvPr id="41" name="Oval 40"/>
          <p:cNvSpPr/>
          <p:nvPr/>
        </p:nvSpPr>
        <p:spPr>
          <a:xfrm>
            <a:off x="4667159" y="2721912"/>
            <a:ext cx="525680" cy="525680"/>
          </a:xfrm>
          <a:prstGeom prst="ellipse">
            <a:avLst/>
          </a:prstGeom>
          <a:solidFill>
            <a:srgbClr val="2DA07E"/>
          </a:solidFill>
          <a:ln>
            <a:solidFill>
              <a:srgbClr val="2DA07E"/>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baseline="-25000" dirty="0">
              <a:solidFill>
                <a:schemeClr val="tx1"/>
              </a:solidFill>
            </a:endParaRPr>
          </a:p>
        </p:txBody>
      </p:sp>
      <p:sp>
        <p:nvSpPr>
          <p:cNvPr id="43" name="Rectangle 42"/>
          <p:cNvSpPr/>
          <p:nvPr/>
        </p:nvSpPr>
        <p:spPr>
          <a:xfrm>
            <a:off x="5796238" y="2726086"/>
            <a:ext cx="298716" cy="525680"/>
          </a:xfrm>
          <a:prstGeom prst="rect">
            <a:avLst/>
          </a:prstGeom>
          <a:solidFill>
            <a:srgbClr val="FDB212"/>
          </a:solidFill>
          <a:ln>
            <a:solidFill>
              <a:srgbClr val="FDB2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360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Compilers to the Rescue!</a:t>
            </a:r>
            <a:endParaRPr lang="en-US" dirty="0"/>
          </a:p>
        </p:txBody>
      </p:sp>
      <p:sp>
        <p:nvSpPr>
          <p:cNvPr id="3" name="Content Placeholder 2"/>
          <p:cNvSpPr>
            <a:spLocks noGrp="1"/>
          </p:cNvSpPr>
          <p:nvPr>
            <p:ph idx="1"/>
          </p:nvPr>
        </p:nvSpPr>
        <p:spPr>
          <a:xfrm>
            <a:off x="2936240" y="1200151"/>
            <a:ext cx="5933440" cy="3394472"/>
          </a:xfrm>
        </p:spPr>
        <p:txBody>
          <a:bodyPr>
            <a:normAutofit/>
          </a:bodyPr>
          <a:lstStyle/>
          <a:p>
            <a:r>
              <a:rPr lang="en-US" sz="2100" dirty="0"/>
              <a:t>Deep language embedding</a:t>
            </a:r>
          </a:p>
          <a:p>
            <a:pPr lvl="1"/>
            <a:endParaRPr lang="en-US" sz="1800" i="1" dirty="0"/>
          </a:p>
          <a:p>
            <a:r>
              <a:rPr lang="en-US" sz="2100" dirty="0"/>
              <a:t>A holistic view of the complete data analysis enables</a:t>
            </a:r>
          </a:p>
          <a:p>
            <a:pPr lvl="1"/>
            <a:r>
              <a:rPr lang="en-US" sz="1800" dirty="0"/>
              <a:t>Parallelism transparency (SPJ + nesting)</a:t>
            </a:r>
          </a:p>
          <a:p>
            <a:pPr lvl="1"/>
            <a:r>
              <a:rPr lang="en-US" sz="1800" dirty="0"/>
              <a:t>Advanced Optimizations</a:t>
            </a:r>
          </a:p>
          <a:p>
            <a:pPr lvl="1"/>
            <a:endParaRPr lang="en-US" sz="1800" dirty="0"/>
          </a:p>
        </p:txBody>
      </p:sp>
      <p:pic>
        <p:nvPicPr>
          <p:cNvPr id="4" name="Picture 3" descr="o_dragon_book_1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3" y="1200151"/>
            <a:ext cx="2400300" cy="3574114"/>
          </a:xfrm>
          <a:prstGeom prst="rect">
            <a:avLst/>
          </a:prstGeom>
        </p:spPr>
      </p:pic>
    </p:spTree>
    <p:extLst>
      <p:ext uri="{BB962C8B-B14F-4D97-AF65-F5344CB8AC3E}">
        <p14:creationId xmlns:p14="http://schemas.microsoft.com/office/powerpoint/2010/main" val="154797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5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3" y="205979"/>
            <a:ext cx="8229597" cy="673805"/>
          </a:xfrm>
        </p:spPr>
        <p:txBody>
          <a:bodyPr>
            <a:normAutofit fontScale="90000"/>
          </a:bodyPr>
          <a:lstStyle/>
          <a:p>
            <a:r>
              <a:rPr lang="en-US" sz="4800" dirty="0" smtClean="0"/>
              <a:t>Sneak peak: Two of </a:t>
            </a:r>
            <a:r>
              <a:rPr lang="en-US" sz="4800" dirty="0" err="1" smtClean="0"/>
              <a:t>Flink’s</a:t>
            </a:r>
            <a:r>
              <a:rPr lang="en-US" sz="4800" dirty="0" smtClean="0"/>
              <a:t> APIs </a:t>
            </a:r>
            <a:endParaRPr lang="en-US" sz="4800" i="1"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81</a:t>
            </a:fld>
            <a:endParaRPr lang="en-US">
              <a:solidFill>
                <a:prstClr val="black">
                  <a:tint val="75000"/>
                </a:prstClr>
              </a:solidFill>
            </a:endParaRPr>
          </a:p>
        </p:txBody>
      </p:sp>
      <p:sp>
        <p:nvSpPr>
          <p:cNvPr id="6" name="Rectangle 4"/>
          <p:cNvSpPr/>
          <p:nvPr/>
        </p:nvSpPr>
        <p:spPr>
          <a:xfrm>
            <a:off x="1830556" y="1069361"/>
            <a:ext cx="5161036" cy="276999"/>
          </a:xfrm>
          <a:prstGeom prst="rect">
            <a:avLst/>
          </a:prstGeom>
          <a:ln>
            <a:solidFill>
              <a:schemeClr val="tx1"/>
            </a:solidFill>
          </a:ln>
        </p:spPr>
        <p:txBody>
          <a:bodyPr wrap="square">
            <a:spAutoFit/>
          </a:bodyPr>
          <a:lstStyle/>
          <a:p>
            <a:r>
              <a:rPr lang="en-US" sz="1200" b="1" dirty="0">
                <a:solidFill>
                  <a:prstClr val="black"/>
                </a:solidFill>
                <a:latin typeface="Consolas"/>
                <a:cs typeface="Consolas"/>
              </a:rPr>
              <a:t>case class </a:t>
            </a:r>
            <a:r>
              <a:rPr lang="en-US" sz="1200" b="1" dirty="0">
                <a:solidFill>
                  <a:srgbClr val="4F81BD"/>
                </a:solidFill>
                <a:latin typeface="Consolas"/>
                <a:cs typeface="Consolas"/>
              </a:rPr>
              <a:t>Word</a:t>
            </a:r>
            <a:r>
              <a:rPr lang="en-US" sz="1200" dirty="0">
                <a:solidFill>
                  <a:srgbClr val="4F81BD"/>
                </a:solidFill>
                <a:latin typeface="Consolas"/>
                <a:cs typeface="Consolas"/>
              </a:rPr>
              <a:t> </a:t>
            </a:r>
            <a:r>
              <a:rPr lang="en-US" sz="1200" dirty="0">
                <a:solidFill>
                  <a:prstClr val="black"/>
                </a:solidFill>
                <a:latin typeface="Consolas"/>
                <a:cs typeface="Consolas"/>
              </a:rPr>
              <a:t>(</a:t>
            </a:r>
            <a:r>
              <a:rPr lang="en-US" sz="1200" b="1" dirty="0">
                <a:solidFill>
                  <a:srgbClr val="4F81BD"/>
                </a:solidFill>
                <a:latin typeface="Consolas"/>
                <a:cs typeface="Consolas"/>
              </a:rPr>
              <a:t>word</a:t>
            </a:r>
            <a:r>
              <a:rPr lang="en-US" sz="1200" dirty="0">
                <a:solidFill>
                  <a:prstClr val="black"/>
                </a:solidFill>
                <a:latin typeface="Consolas"/>
                <a:cs typeface="Consolas"/>
              </a:rPr>
              <a:t>: String, </a:t>
            </a:r>
            <a:r>
              <a:rPr lang="en-US" sz="1200" b="1" dirty="0">
                <a:solidFill>
                  <a:srgbClr val="4F81BD"/>
                </a:solidFill>
                <a:latin typeface="Consolas"/>
                <a:cs typeface="Consolas"/>
              </a:rPr>
              <a:t>frequency</a:t>
            </a:r>
            <a:r>
              <a:rPr lang="en-US" sz="1200" dirty="0">
                <a:solidFill>
                  <a:prstClr val="black"/>
                </a:solidFill>
                <a:latin typeface="Consolas"/>
                <a:cs typeface="Consolas"/>
              </a:rPr>
              <a:t>: Int)</a:t>
            </a:r>
          </a:p>
        </p:txBody>
      </p:sp>
      <p:sp>
        <p:nvSpPr>
          <p:cNvPr id="9" name="Rectangle 5"/>
          <p:cNvSpPr/>
          <p:nvPr/>
        </p:nvSpPr>
        <p:spPr>
          <a:xfrm>
            <a:off x="1830557" y="3315803"/>
            <a:ext cx="5161035" cy="1631216"/>
          </a:xfrm>
          <a:prstGeom prst="rect">
            <a:avLst/>
          </a:prstGeom>
          <a:ln>
            <a:solidFill>
              <a:schemeClr val="tx1"/>
            </a:solidFill>
          </a:ln>
        </p:spPr>
        <p:txBody>
          <a:bodyPr wrap="square">
            <a:spAutoFit/>
          </a:bodyPr>
          <a:lstStyle/>
          <a:p>
            <a:r>
              <a:rPr lang="en-US" sz="1200" dirty="0">
                <a:solidFill>
                  <a:prstClr val="black"/>
                </a:solidFill>
                <a:latin typeface="Consolas"/>
                <a:cs typeface="Consolas"/>
              </a:rPr>
              <a:t>val lines: </a:t>
            </a:r>
            <a:r>
              <a:rPr lang="en-US" sz="1200" b="1" dirty="0">
                <a:solidFill>
                  <a:prstClr val="black"/>
                </a:solidFill>
                <a:latin typeface="Consolas"/>
                <a:cs typeface="Consolas"/>
              </a:rPr>
              <a:t>DataStream[String]</a:t>
            </a:r>
            <a:r>
              <a:rPr lang="en-US" sz="1200" dirty="0">
                <a:solidFill>
                  <a:prstClr val="black"/>
                </a:solidFill>
                <a:latin typeface="Consolas"/>
                <a:cs typeface="Consolas"/>
              </a:rPr>
              <a:t> = env.fromSocketStream(...)</a:t>
            </a:r>
          </a:p>
          <a:p>
            <a:endParaRPr lang="en-US" sz="400" dirty="0">
              <a:solidFill>
                <a:prstClr val="black"/>
              </a:solidFill>
              <a:latin typeface="Consolas"/>
              <a:cs typeface="Consolas"/>
            </a:endParaRPr>
          </a:p>
          <a:p>
            <a:r>
              <a:rPr lang="en-US" sz="1200" dirty="0">
                <a:solidFill>
                  <a:prstClr val="black"/>
                </a:solidFill>
                <a:latin typeface="Consolas"/>
                <a:cs typeface="Consolas"/>
              </a:rPr>
              <a:t>lines.</a:t>
            </a:r>
            <a:r>
              <a:rPr lang="en-US" sz="1200" b="1" dirty="0">
                <a:solidFill>
                  <a:srgbClr val="C0504D"/>
                </a:solidFill>
                <a:latin typeface="Consolas"/>
                <a:cs typeface="Consolas"/>
              </a:rPr>
              <a:t>flatMap</a:t>
            </a:r>
            <a:r>
              <a:rPr lang="en-US" sz="1200" dirty="0">
                <a:solidFill>
                  <a:prstClr val="black"/>
                </a:solidFill>
                <a:latin typeface="Consolas"/>
                <a:cs typeface="Consolas"/>
              </a:rPr>
              <a:t> {line =&gt; line.split(" ")</a:t>
            </a:r>
          </a:p>
          <a:p>
            <a:r>
              <a:rPr lang="en-US" sz="1200" dirty="0">
                <a:solidFill>
                  <a:prstClr val="black"/>
                </a:solidFill>
                <a:latin typeface="Consolas"/>
                <a:cs typeface="Consolas"/>
              </a:rPr>
              <a:t>                           .map(word =&gt; </a:t>
            </a:r>
            <a:r>
              <a:rPr lang="en-US" sz="1200" b="1" dirty="0">
                <a:solidFill>
                  <a:srgbClr val="4F81BD"/>
                </a:solidFill>
                <a:latin typeface="Consolas"/>
                <a:cs typeface="Consolas"/>
              </a:rPr>
              <a:t>Word</a:t>
            </a:r>
            <a:r>
              <a:rPr lang="en-US" sz="1200" dirty="0">
                <a:solidFill>
                  <a:prstClr val="black"/>
                </a:solidFill>
                <a:latin typeface="Consolas"/>
                <a:cs typeface="Consolas"/>
              </a:rPr>
              <a:t>(word,1))}  </a:t>
            </a:r>
          </a:p>
          <a:p>
            <a:r>
              <a:rPr lang="en-US" sz="1200" dirty="0">
                <a:solidFill>
                  <a:prstClr val="black"/>
                </a:solidFill>
                <a:latin typeface="Consolas"/>
                <a:cs typeface="Consolas"/>
              </a:rPr>
              <a:t>	</a:t>
            </a:r>
            <a:r>
              <a:rPr lang="en-US" sz="1200" dirty="0" smtClean="0">
                <a:solidFill>
                  <a:prstClr val="black"/>
                </a:solidFill>
                <a:latin typeface="Consolas"/>
                <a:cs typeface="Consolas"/>
              </a:rPr>
              <a:t>.</a:t>
            </a:r>
            <a:r>
              <a:rPr lang="en-US" sz="1200" b="1" dirty="0" err="1">
                <a:solidFill>
                  <a:srgbClr val="C0504D"/>
                </a:solidFill>
                <a:latin typeface="Consolas"/>
                <a:cs typeface="Consolas"/>
              </a:rPr>
              <a:t>keyBy</a:t>
            </a:r>
            <a:r>
              <a:rPr lang="en-US" sz="1200" dirty="0">
                <a:solidFill>
                  <a:prstClr val="black"/>
                </a:solidFill>
                <a:latin typeface="Consolas"/>
                <a:cs typeface="Consolas"/>
              </a:rPr>
              <a:t>(</a:t>
            </a:r>
            <a:r>
              <a:rPr lang="en-US" sz="1200" b="1" dirty="0">
                <a:solidFill>
                  <a:srgbClr val="4F81BD"/>
                </a:solidFill>
                <a:latin typeface="Consolas"/>
                <a:cs typeface="Consolas"/>
              </a:rPr>
              <a:t>"word</a:t>
            </a:r>
            <a:r>
              <a:rPr lang="en-US" sz="1200" b="1" dirty="0" smtClean="0">
                <a:solidFill>
                  <a:srgbClr val="4F81BD"/>
                </a:solidFill>
                <a:latin typeface="Consolas"/>
                <a:cs typeface="Consolas"/>
              </a:rPr>
              <a:t>"</a:t>
            </a:r>
            <a:r>
              <a:rPr lang="en-US" sz="1200" dirty="0" smtClean="0">
                <a:solidFill>
                  <a:prstClr val="black"/>
                </a:solidFill>
                <a:latin typeface="Consolas"/>
                <a:cs typeface="Consolas"/>
              </a:rPr>
              <a:t>)</a:t>
            </a:r>
          </a:p>
          <a:p>
            <a:r>
              <a:rPr lang="en-US" sz="1200" dirty="0" smtClean="0">
                <a:solidFill>
                  <a:prstClr val="black"/>
                </a:solidFill>
                <a:latin typeface="Consolas"/>
                <a:cs typeface="Consolas"/>
              </a:rPr>
              <a:t>	.</a:t>
            </a:r>
            <a:r>
              <a:rPr lang="en-US" sz="1200" b="1" dirty="0" smtClean="0">
                <a:solidFill>
                  <a:srgbClr val="C0504D"/>
                </a:solidFill>
                <a:latin typeface="Consolas"/>
                <a:cs typeface="Consolas"/>
              </a:rPr>
              <a:t>trigger</a:t>
            </a:r>
            <a:r>
              <a:rPr lang="en-US" sz="1200" dirty="0" smtClean="0">
                <a:solidFill>
                  <a:prstClr val="black"/>
                </a:solidFill>
                <a:latin typeface="Consolas"/>
                <a:cs typeface="Consolas"/>
              </a:rPr>
              <a:t>(</a:t>
            </a:r>
            <a:r>
              <a:rPr lang="en-US" sz="1200" dirty="0" err="1" smtClean="0">
                <a:solidFill>
                  <a:prstClr val="black"/>
                </a:solidFill>
                <a:latin typeface="Consolas"/>
                <a:cs typeface="Consolas"/>
              </a:rPr>
              <a:t>Time.of</a:t>
            </a:r>
            <a:r>
              <a:rPr lang="en-US" sz="1200" dirty="0" smtClean="0">
                <a:solidFill>
                  <a:prstClr val="black"/>
                </a:solidFill>
                <a:latin typeface="Consolas"/>
                <a:cs typeface="Consolas"/>
              </a:rPr>
              <a:t>(5,SECONDS)).</a:t>
            </a:r>
            <a:r>
              <a:rPr lang="en-US" sz="1200" b="1" dirty="0">
                <a:solidFill>
                  <a:srgbClr val="C0504D"/>
                </a:solidFill>
                <a:latin typeface="Consolas"/>
                <a:cs typeface="Consolas"/>
              </a:rPr>
              <a:t/>
            </a:r>
            <a:br>
              <a:rPr lang="en-US" sz="1200" b="1" dirty="0">
                <a:solidFill>
                  <a:srgbClr val="C0504D"/>
                </a:solidFill>
                <a:latin typeface="Consolas"/>
                <a:cs typeface="Consolas"/>
              </a:rPr>
            </a:br>
            <a:r>
              <a:rPr lang="en-US" sz="1200" b="1" dirty="0" smtClean="0">
                <a:solidFill>
                  <a:srgbClr val="C0504D"/>
                </a:solidFill>
                <a:latin typeface="Consolas"/>
                <a:cs typeface="Consolas"/>
              </a:rPr>
              <a:t>	.evictor</a:t>
            </a:r>
            <a:r>
              <a:rPr lang="en-US" sz="1200" dirty="0" smtClean="0">
                <a:solidFill>
                  <a:prstClr val="black"/>
                </a:solidFill>
                <a:latin typeface="Consolas"/>
                <a:cs typeface="Consolas"/>
              </a:rPr>
              <a:t>(</a:t>
            </a:r>
            <a:r>
              <a:rPr lang="en-US" sz="1200" dirty="0" err="1" smtClean="0">
                <a:solidFill>
                  <a:prstClr val="black"/>
                </a:solidFill>
                <a:latin typeface="Consolas"/>
                <a:cs typeface="Consolas"/>
              </a:rPr>
              <a:t>Time.of</a:t>
            </a:r>
            <a:r>
              <a:rPr lang="en-US" sz="1200" dirty="0" smtClean="0">
                <a:solidFill>
                  <a:prstClr val="black"/>
                </a:solidFill>
                <a:latin typeface="Consolas"/>
                <a:cs typeface="Consolas"/>
              </a:rPr>
              <a:t>(1,SECONDS))</a:t>
            </a:r>
          </a:p>
          <a:p>
            <a:r>
              <a:rPr lang="en-US" sz="1200" dirty="0" smtClean="0">
                <a:solidFill>
                  <a:prstClr val="black"/>
                </a:solidFill>
                <a:latin typeface="Consolas"/>
                <a:cs typeface="Consolas"/>
              </a:rPr>
              <a:t>	.</a:t>
            </a:r>
            <a:r>
              <a:rPr lang="en-US" sz="1200" b="1" dirty="0">
                <a:solidFill>
                  <a:srgbClr val="C0504D"/>
                </a:solidFill>
                <a:latin typeface="Consolas"/>
                <a:cs typeface="Consolas"/>
              </a:rPr>
              <a:t>sum</a:t>
            </a:r>
            <a:r>
              <a:rPr lang="en-US" sz="1200" dirty="0">
                <a:solidFill>
                  <a:prstClr val="black"/>
                </a:solidFill>
                <a:latin typeface="Consolas"/>
                <a:cs typeface="Consolas"/>
              </a:rPr>
              <a:t>(</a:t>
            </a:r>
            <a:r>
              <a:rPr lang="en-US" sz="1200" b="1" dirty="0">
                <a:solidFill>
                  <a:srgbClr val="4F81BD"/>
                </a:solidFill>
                <a:latin typeface="Consolas"/>
                <a:cs typeface="Consolas"/>
              </a:rPr>
              <a:t>"frequency”</a:t>
            </a:r>
            <a:r>
              <a:rPr lang="en-US" sz="1200" dirty="0">
                <a:solidFill>
                  <a:prstClr val="black"/>
                </a:solidFill>
                <a:latin typeface="Consolas"/>
                <a:cs typeface="Consolas"/>
              </a:rPr>
              <a:t>)</a:t>
            </a:r>
          </a:p>
          <a:p>
            <a:r>
              <a:rPr lang="en-US" sz="1200" dirty="0" smtClean="0">
                <a:solidFill>
                  <a:prstClr val="black"/>
                </a:solidFill>
                <a:latin typeface="Consolas"/>
                <a:cs typeface="Consolas"/>
              </a:rPr>
              <a:t>	.</a:t>
            </a:r>
            <a:r>
              <a:rPr lang="en-US" sz="1200" dirty="0">
                <a:solidFill>
                  <a:prstClr val="black"/>
                </a:solidFill>
                <a:latin typeface="Consolas"/>
                <a:cs typeface="Consolas"/>
              </a:rPr>
              <a:t>print()</a:t>
            </a:r>
          </a:p>
        </p:txBody>
      </p:sp>
      <p:sp>
        <p:nvSpPr>
          <p:cNvPr id="10" name="Rectangle 6"/>
          <p:cNvSpPr/>
          <p:nvPr/>
        </p:nvSpPr>
        <p:spPr>
          <a:xfrm>
            <a:off x="1830556" y="1763814"/>
            <a:ext cx="5161036" cy="1077218"/>
          </a:xfrm>
          <a:prstGeom prst="rect">
            <a:avLst/>
          </a:prstGeom>
          <a:noFill/>
          <a:ln>
            <a:solidFill>
              <a:schemeClr val="tx1"/>
            </a:solidFill>
          </a:ln>
        </p:spPr>
        <p:txBody>
          <a:bodyPr wrap="square">
            <a:spAutoFit/>
          </a:bodyPr>
          <a:lstStyle/>
          <a:p>
            <a:r>
              <a:rPr lang="en-US" sz="1200" dirty="0">
                <a:solidFill>
                  <a:prstClr val="black"/>
                </a:solidFill>
                <a:latin typeface="Consolas"/>
                <a:cs typeface="Consolas"/>
              </a:rPr>
              <a:t>val lines: </a:t>
            </a:r>
            <a:r>
              <a:rPr lang="en-US" sz="1200" b="1" dirty="0">
                <a:solidFill>
                  <a:prstClr val="black"/>
                </a:solidFill>
                <a:latin typeface="Consolas"/>
                <a:cs typeface="Consolas"/>
              </a:rPr>
              <a:t>DataSet[String]</a:t>
            </a:r>
            <a:r>
              <a:rPr lang="en-US" sz="1200" dirty="0">
                <a:solidFill>
                  <a:prstClr val="black"/>
                </a:solidFill>
                <a:latin typeface="Consolas"/>
                <a:cs typeface="Consolas"/>
              </a:rPr>
              <a:t> = env.readTextFile(...)</a:t>
            </a:r>
          </a:p>
          <a:p>
            <a:endParaRPr lang="en-US" sz="400" dirty="0">
              <a:solidFill>
                <a:prstClr val="black"/>
              </a:solidFill>
              <a:latin typeface="Consolas"/>
              <a:cs typeface="Consolas"/>
            </a:endParaRPr>
          </a:p>
          <a:p>
            <a:r>
              <a:rPr lang="en-US" sz="1200" dirty="0">
                <a:solidFill>
                  <a:prstClr val="black"/>
                </a:solidFill>
                <a:latin typeface="Consolas"/>
                <a:cs typeface="Consolas"/>
              </a:rPr>
              <a:t>lines.</a:t>
            </a:r>
            <a:r>
              <a:rPr lang="en-US" sz="1200" b="1" dirty="0">
                <a:solidFill>
                  <a:srgbClr val="C0504D"/>
                </a:solidFill>
                <a:latin typeface="Consolas"/>
                <a:cs typeface="Consolas"/>
              </a:rPr>
              <a:t>flatMap</a:t>
            </a:r>
            <a:r>
              <a:rPr lang="en-US" sz="1200" dirty="0">
                <a:solidFill>
                  <a:prstClr val="black"/>
                </a:solidFill>
                <a:latin typeface="Consolas"/>
                <a:cs typeface="Consolas"/>
              </a:rPr>
              <a:t> {line =&gt; line.split(" </a:t>
            </a:r>
            <a:r>
              <a:rPr lang="en-US" sz="1200" dirty="0" smtClean="0">
                <a:solidFill>
                  <a:prstClr val="black"/>
                </a:solidFill>
                <a:latin typeface="Consolas"/>
                <a:cs typeface="Consolas"/>
              </a:rPr>
              <a:t>")</a:t>
            </a:r>
          </a:p>
          <a:p>
            <a:r>
              <a:rPr lang="en-US" sz="1200" dirty="0" smtClean="0">
                <a:solidFill>
                  <a:prstClr val="black"/>
                </a:solidFill>
                <a:latin typeface="Consolas"/>
                <a:cs typeface="Consolas"/>
              </a:rPr>
              <a:t>                           .map(word =&gt; </a:t>
            </a:r>
            <a:r>
              <a:rPr lang="en-US" sz="1200" b="1" dirty="0" smtClean="0">
                <a:solidFill>
                  <a:srgbClr val="4F81BD"/>
                </a:solidFill>
                <a:latin typeface="Consolas"/>
                <a:cs typeface="Consolas"/>
              </a:rPr>
              <a:t>Word</a:t>
            </a:r>
            <a:r>
              <a:rPr lang="en-US" sz="1200" dirty="0" smtClean="0">
                <a:solidFill>
                  <a:prstClr val="black"/>
                </a:solidFill>
                <a:latin typeface="Consolas"/>
                <a:cs typeface="Consolas"/>
              </a:rPr>
              <a:t>(word,1))}  </a:t>
            </a:r>
          </a:p>
          <a:p>
            <a:r>
              <a:rPr lang="en-US" sz="1200" dirty="0" smtClean="0">
                <a:solidFill>
                  <a:prstClr val="black"/>
                </a:solidFill>
                <a:latin typeface="Consolas"/>
                <a:cs typeface="Consolas"/>
              </a:rPr>
              <a:t>     </a:t>
            </a:r>
            <a:r>
              <a:rPr lang="en-US" sz="1200" dirty="0">
                <a:solidFill>
                  <a:prstClr val="black"/>
                </a:solidFill>
                <a:latin typeface="Consolas"/>
                <a:cs typeface="Consolas"/>
              </a:rPr>
              <a:t>.</a:t>
            </a:r>
            <a:r>
              <a:rPr lang="en-US" sz="1200" b="1" dirty="0">
                <a:solidFill>
                  <a:srgbClr val="C0504D"/>
                </a:solidFill>
                <a:latin typeface="Consolas"/>
                <a:cs typeface="Consolas"/>
              </a:rPr>
              <a:t>groupBy</a:t>
            </a:r>
            <a:r>
              <a:rPr lang="en-US" sz="1200" dirty="0">
                <a:solidFill>
                  <a:prstClr val="black"/>
                </a:solidFill>
                <a:latin typeface="Consolas"/>
                <a:cs typeface="Consolas"/>
              </a:rPr>
              <a:t>(</a:t>
            </a:r>
            <a:r>
              <a:rPr lang="en-US" sz="1200" b="1" dirty="0">
                <a:solidFill>
                  <a:srgbClr val="4F81BD"/>
                </a:solidFill>
                <a:latin typeface="Consolas"/>
                <a:cs typeface="Consolas"/>
              </a:rPr>
              <a:t>"word"</a:t>
            </a:r>
            <a:r>
              <a:rPr lang="en-US" sz="1200" dirty="0">
                <a:solidFill>
                  <a:prstClr val="black"/>
                </a:solidFill>
                <a:latin typeface="Consolas"/>
                <a:cs typeface="Consolas"/>
              </a:rPr>
              <a:t>).</a:t>
            </a:r>
            <a:r>
              <a:rPr lang="en-US" sz="1200" b="1" dirty="0">
                <a:solidFill>
                  <a:srgbClr val="C0504D"/>
                </a:solidFill>
                <a:latin typeface="Consolas"/>
                <a:cs typeface="Consolas"/>
              </a:rPr>
              <a:t>sum</a:t>
            </a:r>
            <a:r>
              <a:rPr lang="en-US" sz="1200" dirty="0">
                <a:solidFill>
                  <a:prstClr val="black"/>
                </a:solidFill>
                <a:latin typeface="Consolas"/>
                <a:cs typeface="Consolas"/>
              </a:rPr>
              <a:t>(</a:t>
            </a:r>
            <a:r>
              <a:rPr lang="en-US" sz="1200" b="1" dirty="0">
                <a:solidFill>
                  <a:srgbClr val="4F81BD"/>
                </a:solidFill>
                <a:latin typeface="Consolas"/>
                <a:cs typeface="Consolas"/>
              </a:rPr>
              <a:t>"frequency"</a:t>
            </a:r>
            <a:r>
              <a:rPr lang="en-US" sz="1200" dirty="0">
                <a:solidFill>
                  <a:prstClr val="black"/>
                </a:solidFill>
                <a:latin typeface="Consolas"/>
                <a:cs typeface="Consolas"/>
              </a:rPr>
              <a:t>)</a:t>
            </a:r>
          </a:p>
          <a:p>
            <a:r>
              <a:rPr lang="en-US" sz="1200" dirty="0">
                <a:solidFill>
                  <a:prstClr val="black"/>
                </a:solidFill>
                <a:latin typeface="Consolas"/>
                <a:cs typeface="Consolas"/>
              </a:rPr>
              <a:t>     .print()</a:t>
            </a:r>
            <a:endParaRPr lang="en-US" sz="1400" dirty="0">
              <a:solidFill>
                <a:prstClr val="black"/>
              </a:solidFill>
              <a:latin typeface="Consolas"/>
              <a:cs typeface="Consolas"/>
            </a:endParaRPr>
          </a:p>
        </p:txBody>
      </p:sp>
      <p:sp>
        <p:nvSpPr>
          <p:cNvPr id="11" name="TextBox 7"/>
          <p:cNvSpPr txBox="1"/>
          <p:nvPr/>
        </p:nvSpPr>
        <p:spPr>
          <a:xfrm>
            <a:off x="1734309" y="1446355"/>
            <a:ext cx="1886670" cy="307777"/>
          </a:xfrm>
          <a:prstGeom prst="rect">
            <a:avLst/>
          </a:prstGeom>
          <a:noFill/>
        </p:spPr>
        <p:txBody>
          <a:bodyPr wrap="none" rtlCol="0">
            <a:spAutoFit/>
          </a:bodyPr>
          <a:lstStyle/>
          <a:p>
            <a:r>
              <a:rPr lang="de-DE" sz="1400" b="1" dirty="0">
                <a:solidFill>
                  <a:prstClr val="black"/>
                </a:solidFill>
                <a:latin typeface="Avenir Next Regular"/>
                <a:cs typeface="Avenir Next Regular"/>
              </a:rPr>
              <a:t>DataSet API</a:t>
            </a:r>
            <a:r>
              <a:rPr lang="de-DE" sz="1400" dirty="0">
                <a:solidFill>
                  <a:prstClr val="black"/>
                </a:solidFill>
                <a:latin typeface="Avenir Next Regular"/>
                <a:cs typeface="Avenir Next Regular"/>
              </a:rPr>
              <a:t> (batch):</a:t>
            </a:r>
            <a:endParaRPr lang="en-US" sz="1400" dirty="0">
              <a:solidFill>
                <a:prstClr val="black"/>
              </a:solidFill>
              <a:latin typeface="Avenir Next Regular"/>
              <a:cs typeface="Avenir Next Regular"/>
            </a:endParaRPr>
          </a:p>
        </p:txBody>
      </p:sp>
      <p:sp>
        <p:nvSpPr>
          <p:cNvPr id="12" name="TextBox 8"/>
          <p:cNvSpPr txBox="1"/>
          <p:nvPr/>
        </p:nvSpPr>
        <p:spPr>
          <a:xfrm>
            <a:off x="1734304" y="2997699"/>
            <a:ext cx="2576090" cy="307777"/>
          </a:xfrm>
          <a:prstGeom prst="rect">
            <a:avLst/>
          </a:prstGeom>
          <a:noFill/>
        </p:spPr>
        <p:txBody>
          <a:bodyPr wrap="none" rtlCol="0">
            <a:spAutoFit/>
          </a:bodyPr>
          <a:lstStyle/>
          <a:p>
            <a:r>
              <a:rPr lang="de-DE" sz="1400" b="1" dirty="0">
                <a:solidFill>
                  <a:prstClr val="black"/>
                </a:solidFill>
                <a:latin typeface="Avenir Next Regular"/>
                <a:cs typeface="Avenir Next Regular"/>
              </a:rPr>
              <a:t>DataStream API</a:t>
            </a:r>
            <a:r>
              <a:rPr lang="de-DE" sz="1400" dirty="0">
                <a:solidFill>
                  <a:prstClr val="black"/>
                </a:solidFill>
                <a:latin typeface="Avenir Next Regular"/>
                <a:cs typeface="Avenir Next Regular"/>
              </a:rPr>
              <a:t> (streaming):</a:t>
            </a:r>
            <a:endParaRPr lang="en-US" sz="1400" dirty="0">
              <a:solidFill>
                <a:prstClr val="black"/>
              </a:solidFill>
              <a:latin typeface="Avenir Next Regular"/>
              <a:cs typeface="Avenir Next Regular"/>
            </a:endParaRPr>
          </a:p>
        </p:txBody>
      </p:sp>
    </p:spTree>
    <p:extLst>
      <p:ext uri="{BB962C8B-B14F-4D97-AF65-F5344CB8AC3E}">
        <p14:creationId xmlns:p14="http://schemas.microsoft.com/office/powerpoint/2010/main" val="23868461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a:t>
            </a:r>
            <a:r>
              <a:rPr lang="en-US" dirty="0" err="1" smtClean="0"/>
              <a:t>Flink’s</a:t>
            </a:r>
            <a:r>
              <a:rPr lang="en-US" dirty="0" smtClean="0"/>
              <a:t> approach</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Data processing does not block</a:t>
            </a:r>
          </a:p>
          <a:p>
            <a:pPr lvl="1"/>
            <a:r>
              <a:rPr lang="en-US" dirty="0" smtClean="0"/>
              <a:t>Can checkpoint at any interval you like to balance overhead/recovery time</a:t>
            </a:r>
          </a:p>
          <a:p>
            <a:pPr lvl="6"/>
            <a:endParaRPr lang="en-US" dirty="0" smtClean="0"/>
          </a:p>
          <a:p>
            <a:r>
              <a:rPr lang="en-US" dirty="0" smtClean="0"/>
              <a:t>Separates business logic from recovery</a:t>
            </a:r>
          </a:p>
          <a:p>
            <a:pPr lvl="1"/>
            <a:r>
              <a:rPr lang="en-US" dirty="0" err="1" smtClean="0"/>
              <a:t>Checkpointing</a:t>
            </a:r>
            <a:r>
              <a:rPr lang="en-US" dirty="0" smtClean="0"/>
              <a:t> interval is a </a:t>
            </a:r>
            <a:r>
              <a:rPr lang="en-US" dirty="0" err="1" smtClean="0"/>
              <a:t>config</a:t>
            </a:r>
            <a:r>
              <a:rPr lang="en-US" dirty="0" smtClean="0"/>
              <a:t> parameter, not a variable in the program (as in discretization)</a:t>
            </a:r>
          </a:p>
          <a:p>
            <a:pPr lvl="6"/>
            <a:endParaRPr lang="en-US" dirty="0" smtClean="0"/>
          </a:p>
          <a:p>
            <a:r>
              <a:rPr lang="en-US" dirty="0" smtClean="0"/>
              <a:t>Can support richer windows</a:t>
            </a:r>
          </a:p>
          <a:p>
            <a:pPr lvl="1"/>
            <a:r>
              <a:rPr lang="en-US" dirty="0" smtClean="0"/>
              <a:t>Session windows, event time, etc.</a:t>
            </a:r>
          </a:p>
          <a:p>
            <a:pPr lvl="7"/>
            <a:endParaRPr lang="en-US" dirty="0" smtClean="0"/>
          </a:p>
          <a:p>
            <a:r>
              <a:rPr lang="en-US" dirty="0" smtClean="0"/>
              <a:t>Best of all worlds: true streaming latency, exactly-once semantics, and low overhead for recovery </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1892599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can I do with it?</a:t>
            </a:r>
            <a:endParaRPr lang="en-US" dirty="0"/>
          </a:p>
        </p:txBody>
      </p:sp>
      <p:sp>
        <p:nvSpPr>
          <p:cNvPr id="4" name="Slide Number Placeholder 3"/>
          <p:cNvSpPr>
            <a:spLocks noGrp="1"/>
          </p:cNvSpPr>
          <p:nvPr>
            <p:ph type="sldNum" sz="quarter" idx="12"/>
          </p:nvPr>
        </p:nvSpPr>
        <p:spPr/>
        <p:txBody>
          <a:bodyPr/>
          <a:lstStyle/>
          <a:p>
            <a:fld id="{B07C5D84-2227-C144-B485-A8CA33CE4230}" type="slidenum">
              <a:rPr lang="en-US" smtClean="0">
                <a:solidFill>
                  <a:prstClr val="black">
                    <a:tint val="75000"/>
                  </a:prstClr>
                </a:solidFill>
              </a:rPr>
              <a:pPr/>
              <a:t>9</a:t>
            </a:fld>
            <a:endParaRPr lang="en-US">
              <a:solidFill>
                <a:prstClr val="black">
                  <a:tint val="75000"/>
                </a:prstClr>
              </a:solidFill>
            </a:endParaRPr>
          </a:p>
        </p:txBody>
      </p:sp>
      <p:sp>
        <p:nvSpPr>
          <p:cNvPr id="25" name="TextBox 24"/>
          <p:cNvSpPr txBox="1"/>
          <p:nvPr/>
        </p:nvSpPr>
        <p:spPr>
          <a:xfrm>
            <a:off x="802804" y="4578630"/>
            <a:ext cx="6796892" cy="400110"/>
          </a:xfrm>
          <a:prstGeom prst="rect">
            <a:avLst/>
          </a:prstGeom>
          <a:noFill/>
        </p:spPr>
        <p:txBody>
          <a:bodyPr wrap="none" rtlCol="0">
            <a:spAutoFit/>
          </a:bodyPr>
          <a:lstStyle/>
          <a:p>
            <a:r>
              <a:rPr lang="en-US" sz="2000" dirty="0" smtClean="0">
                <a:solidFill>
                  <a:prstClr val="black"/>
                </a:solidFill>
                <a:latin typeface="Avenir Next Regular"/>
                <a:cs typeface="Avenir Next Regular"/>
              </a:rPr>
              <a:t>An engine that can </a:t>
            </a:r>
            <a:r>
              <a:rPr lang="en-US" sz="2000" b="1" dirty="0">
                <a:solidFill>
                  <a:prstClr val="black"/>
                </a:solidFill>
                <a:latin typeface="Avenir Next Regular"/>
                <a:cs typeface="Avenir Next Regular"/>
              </a:rPr>
              <a:t>natively</a:t>
            </a:r>
            <a:r>
              <a:rPr lang="en-US" sz="2000" dirty="0">
                <a:solidFill>
                  <a:prstClr val="black"/>
                </a:solidFill>
                <a:latin typeface="Avenir Next Regular"/>
                <a:cs typeface="Avenir Next Regular"/>
              </a:rPr>
              <a:t> support all these </a:t>
            </a:r>
            <a:r>
              <a:rPr lang="en-US" sz="2000" dirty="0" smtClean="0">
                <a:solidFill>
                  <a:prstClr val="black"/>
                </a:solidFill>
                <a:latin typeface="Avenir Next Regular"/>
                <a:cs typeface="Avenir Next Regular"/>
              </a:rPr>
              <a:t>workloads.</a:t>
            </a:r>
            <a:endParaRPr lang="en-US" sz="2000" dirty="0">
              <a:solidFill>
                <a:prstClr val="black"/>
              </a:solidFill>
              <a:latin typeface="Avenir Next Regular"/>
              <a:cs typeface="Avenir Next Regular"/>
            </a:endParaRPr>
          </a:p>
        </p:txBody>
      </p:sp>
      <p:sp>
        <p:nvSpPr>
          <p:cNvPr id="19" name="Rectangle 18"/>
          <p:cNvSpPr/>
          <p:nvPr/>
        </p:nvSpPr>
        <p:spPr>
          <a:xfrm>
            <a:off x="3519003" y="3928646"/>
            <a:ext cx="1725238" cy="604464"/>
          </a:xfrm>
          <a:prstGeom prst="rect">
            <a:avLst/>
          </a:prstGeom>
          <a:solidFill>
            <a:srgbClr val="34A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Avenir Next Regular"/>
                <a:cs typeface="Avenir Next Regular"/>
              </a:rPr>
              <a:t>Flink</a:t>
            </a:r>
            <a:endParaRPr lang="en-US" dirty="0">
              <a:latin typeface="Avenir Next Regular"/>
              <a:cs typeface="Avenir Next Regular"/>
            </a:endParaRPr>
          </a:p>
        </p:txBody>
      </p:sp>
      <p:pic>
        <p:nvPicPr>
          <p:cNvPr id="21"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264" y="1274713"/>
            <a:ext cx="2613979" cy="1310885"/>
          </a:xfrm>
          <a:prstGeom prst="rect">
            <a:avLst/>
          </a:prstGeom>
        </p:spPr>
      </p:pic>
      <p:pic>
        <p:nvPicPr>
          <p:cNvPr id="24" name="Grafik 8"/>
          <p:cNvPicPr>
            <a:picLocks noChangeAspect="1"/>
          </p:cNvPicPr>
          <p:nvPr/>
        </p:nvPicPr>
        <p:blipFill rotWithShape="1">
          <a:blip r:embed="rId4"/>
          <a:srcRect l="2030" t="24916" r="7823" b="20703"/>
          <a:stretch/>
        </p:blipFill>
        <p:spPr>
          <a:xfrm>
            <a:off x="5795857" y="1494951"/>
            <a:ext cx="2647692" cy="1182083"/>
          </a:xfrm>
          <a:prstGeom prst="rect">
            <a:avLst/>
          </a:prstGeom>
        </p:spPr>
      </p:pic>
      <p:pic>
        <p:nvPicPr>
          <p:cNvPr id="26" name="Picture 2" descr="https://raw.githubusercontent.com/apache/flink/8db66cefc0810f8621e2042dbf073768db591284/docs/img/gelly-example-grap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9218" y="3105074"/>
            <a:ext cx="2354333" cy="146441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ata-driven windowing semantic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58" y="2667897"/>
            <a:ext cx="3343147" cy="70285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8" name="Straight Arrow Connector 27"/>
          <p:cNvCxnSpPr/>
          <p:nvPr/>
        </p:nvCxnSpPr>
        <p:spPr>
          <a:xfrm>
            <a:off x="3015261" y="3444418"/>
            <a:ext cx="438583" cy="392865"/>
          </a:xfrm>
          <a:prstGeom prst="straightConnector1">
            <a:avLst/>
          </a:prstGeom>
          <a:ln w="38100" cmpd="sng">
            <a:solidFill>
              <a:srgbClr val="2DA07E"/>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044825" y="2585598"/>
            <a:ext cx="0" cy="1178015"/>
          </a:xfrm>
          <a:prstGeom prst="straightConnector1">
            <a:avLst/>
          </a:prstGeom>
          <a:ln w="38100" cmpd="sng">
            <a:solidFill>
              <a:srgbClr val="2DA07E"/>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4615016" y="2293306"/>
            <a:ext cx="1180843" cy="1470306"/>
          </a:xfrm>
          <a:prstGeom prst="straightConnector1">
            <a:avLst/>
          </a:prstGeom>
          <a:ln w="38100" cmpd="sng">
            <a:solidFill>
              <a:srgbClr val="2DA07E"/>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336095" y="3928647"/>
            <a:ext cx="1123868" cy="203669"/>
          </a:xfrm>
          <a:prstGeom prst="straightConnector1">
            <a:avLst/>
          </a:prstGeom>
          <a:ln w="38100" cmpd="sng">
            <a:solidFill>
              <a:srgbClr val="2DA07E"/>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49082" y="2030703"/>
            <a:ext cx="1341347" cy="646331"/>
          </a:xfrm>
          <a:prstGeom prst="rect">
            <a:avLst/>
          </a:prstGeom>
          <a:noFill/>
        </p:spPr>
        <p:txBody>
          <a:bodyPr wrap="none" rtlCol="0">
            <a:spAutoFit/>
          </a:bodyPr>
          <a:lstStyle/>
          <a:p>
            <a:r>
              <a:rPr lang="en-US" dirty="0" smtClean="0">
                <a:latin typeface="Avenir Next Regular"/>
                <a:cs typeface="Avenir Next Regular"/>
              </a:rPr>
              <a:t>Stream </a:t>
            </a:r>
          </a:p>
          <a:p>
            <a:r>
              <a:rPr lang="en-US" dirty="0" smtClean="0">
                <a:latin typeface="Avenir Next Regular"/>
                <a:cs typeface="Avenir Next Regular"/>
              </a:rPr>
              <a:t>processing</a:t>
            </a:r>
            <a:endParaRPr lang="en-US" dirty="0">
              <a:latin typeface="Avenir Next Regular"/>
              <a:cs typeface="Avenir Next Regular"/>
            </a:endParaRPr>
          </a:p>
        </p:txBody>
      </p:sp>
      <p:sp>
        <p:nvSpPr>
          <p:cNvPr id="33" name="TextBox 32"/>
          <p:cNvSpPr txBox="1"/>
          <p:nvPr/>
        </p:nvSpPr>
        <p:spPr>
          <a:xfrm>
            <a:off x="2630264" y="1022782"/>
            <a:ext cx="1341347" cy="646331"/>
          </a:xfrm>
          <a:prstGeom prst="rect">
            <a:avLst/>
          </a:prstGeom>
          <a:noFill/>
        </p:spPr>
        <p:txBody>
          <a:bodyPr wrap="none" rtlCol="0">
            <a:spAutoFit/>
          </a:bodyPr>
          <a:lstStyle/>
          <a:p>
            <a:r>
              <a:rPr lang="en-US" dirty="0" smtClean="0">
                <a:latin typeface="Avenir Next Regular"/>
                <a:cs typeface="Avenir Next Regular"/>
              </a:rPr>
              <a:t>Batch</a:t>
            </a:r>
          </a:p>
          <a:p>
            <a:r>
              <a:rPr lang="en-US" dirty="0" smtClean="0">
                <a:latin typeface="Avenir Next Regular"/>
                <a:cs typeface="Avenir Next Regular"/>
              </a:rPr>
              <a:t>processing</a:t>
            </a:r>
            <a:endParaRPr lang="en-US" dirty="0">
              <a:latin typeface="Avenir Next Regular"/>
              <a:cs typeface="Avenir Next Regular"/>
            </a:endParaRPr>
          </a:p>
        </p:txBody>
      </p:sp>
      <p:sp>
        <p:nvSpPr>
          <p:cNvPr id="34" name="TextBox 33"/>
          <p:cNvSpPr txBox="1"/>
          <p:nvPr/>
        </p:nvSpPr>
        <p:spPr>
          <a:xfrm>
            <a:off x="5683307" y="1125618"/>
            <a:ext cx="2915574" cy="369332"/>
          </a:xfrm>
          <a:prstGeom prst="rect">
            <a:avLst/>
          </a:prstGeom>
          <a:noFill/>
        </p:spPr>
        <p:txBody>
          <a:bodyPr wrap="square" rtlCol="0">
            <a:spAutoFit/>
          </a:bodyPr>
          <a:lstStyle/>
          <a:p>
            <a:r>
              <a:rPr lang="en-US" dirty="0" smtClean="0">
                <a:latin typeface="Avenir Next Regular"/>
                <a:cs typeface="Avenir Next Regular"/>
              </a:rPr>
              <a:t>Machine Learning at scale</a:t>
            </a:r>
            <a:endParaRPr lang="en-US" dirty="0">
              <a:latin typeface="Avenir Next Regular"/>
              <a:cs typeface="Avenir Next Regular"/>
            </a:endParaRPr>
          </a:p>
        </p:txBody>
      </p:sp>
      <p:sp>
        <p:nvSpPr>
          <p:cNvPr id="35" name="TextBox 22"/>
          <p:cNvSpPr txBox="1"/>
          <p:nvPr/>
        </p:nvSpPr>
        <p:spPr>
          <a:xfrm>
            <a:off x="5683307" y="3034858"/>
            <a:ext cx="2915574" cy="369332"/>
          </a:xfrm>
          <a:prstGeom prst="rect">
            <a:avLst/>
          </a:prstGeom>
          <a:noFill/>
        </p:spPr>
        <p:txBody>
          <a:bodyPr wrap="square" rtlCol="0">
            <a:spAutoFit/>
          </a:bodyPr>
          <a:lstStyle/>
          <a:p>
            <a:r>
              <a:rPr lang="en-US" dirty="0" smtClean="0">
                <a:latin typeface="Avenir Next Regular"/>
                <a:cs typeface="Avenir Next Regular"/>
              </a:rPr>
              <a:t>Graph Analysis</a:t>
            </a:r>
            <a:endParaRPr lang="en-US" dirty="0">
              <a:latin typeface="Avenir Next Regular"/>
              <a:cs typeface="Avenir Next Regular"/>
            </a:endParaRPr>
          </a:p>
        </p:txBody>
      </p:sp>
    </p:spTree>
    <p:extLst>
      <p:ext uri="{BB962C8B-B14F-4D97-AF65-F5344CB8AC3E}">
        <p14:creationId xmlns:p14="http://schemas.microsoft.com/office/powerpoint/2010/main" val="187317126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39.7|37.6|38.4"/>
</p:tagLst>
</file>

<file path=ppt/tags/tag2.xml><?xml version="1.0" encoding="utf-8"?>
<p:tagLst xmlns:a="http://schemas.openxmlformats.org/drawingml/2006/main" xmlns:r="http://schemas.openxmlformats.org/officeDocument/2006/relationships" xmlns:p="http://schemas.openxmlformats.org/presentationml/2006/main">
  <p:tag name="TIMING" val="|1.1|39.7|37.6|38.4"/>
</p:tagLst>
</file>

<file path=ppt/tags/tag3.xml><?xml version="1.0" encoding="utf-8"?>
<p:tagLst xmlns:a="http://schemas.openxmlformats.org/drawingml/2006/main" xmlns:r="http://schemas.openxmlformats.org/officeDocument/2006/relationships" xmlns:p="http://schemas.openxmlformats.org/presentationml/2006/main">
  <p:tag name="TIMING" val="|1.1|39.7|37.6|38.4"/>
</p:tagLst>
</file>

<file path=ppt/tags/tag4.xml><?xml version="1.0" encoding="utf-8"?>
<p:tagLst xmlns:a="http://schemas.openxmlformats.org/drawingml/2006/main" xmlns:r="http://schemas.openxmlformats.org/officeDocument/2006/relationships" xmlns:p="http://schemas.openxmlformats.org/presentationml/2006/main">
  <p:tag name="TIMING" val="|1.1|39.7|37.6|38.4"/>
</p:tagLst>
</file>

<file path=ppt/tags/tag5.xml><?xml version="1.0" encoding="utf-8"?>
<p:tagLst xmlns:a="http://schemas.openxmlformats.org/drawingml/2006/main" xmlns:r="http://schemas.openxmlformats.org/officeDocument/2006/relationships" xmlns:p="http://schemas.openxmlformats.org/presentationml/2006/main">
  <p:tag name="TIMING" val="|1.1|39.7|37.6|38.4"/>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7354</TotalTime>
  <Words>4737</Words>
  <Application>Microsoft Macintosh PowerPoint</Application>
  <PresentationFormat>On-screen Show (16:9)</PresentationFormat>
  <Paragraphs>1075</Paragraphs>
  <Slides>82</Slides>
  <Notes>32</Notes>
  <HiddenSlides>13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82</vt:i4>
      </vt:variant>
    </vt:vector>
  </HeadingPairs>
  <TitlesOfParts>
    <vt:vector size="97" baseType="lpstr">
      <vt:lpstr>Avenir Black</vt:lpstr>
      <vt:lpstr>Avenir Book</vt:lpstr>
      <vt:lpstr>Avenir Next</vt:lpstr>
      <vt:lpstr>Avenir Next Demi Bold</vt:lpstr>
      <vt:lpstr>Avenir Next Regular</vt:lpstr>
      <vt:lpstr>Calibri</vt:lpstr>
      <vt:lpstr>Consolas</vt:lpstr>
      <vt:lpstr>Courier New</vt:lpstr>
      <vt:lpstr>Droid Serif</vt:lpstr>
      <vt:lpstr>Gill Sans</vt:lpstr>
      <vt:lpstr>Helvetica</vt:lpstr>
      <vt:lpstr>Helvetica Neue</vt:lpstr>
      <vt:lpstr>Wingdings</vt:lpstr>
      <vt:lpstr>Arial</vt:lpstr>
      <vt:lpstr>1_Office Theme</vt:lpstr>
      <vt:lpstr>Stream &amp; Batch processing with Apache Flink™</vt:lpstr>
      <vt:lpstr>Overview of the Tutorial</vt:lpstr>
      <vt:lpstr>A (narrow) view of the Big Data Zoo</vt:lpstr>
      <vt:lpstr>In this talk</vt:lpstr>
      <vt:lpstr>Apache Flink Primer</vt:lpstr>
      <vt:lpstr>What is Flink?</vt:lpstr>
      <vt:lpstr>Flink in the Analytics Ecosystem</vt:lpstr>
      <vt:lpstr>Where in my cluster does Flink fit?</vt:lpstr>
      <vt:lpstr>What can I do with it?</vt:lpstr>
      <vt:lpstr>Execution Model</vt:lpstr>
      <vt:lpstr>Architecture</vt:lpstr>
      <vt:lpstr>Managed Memory</vt:lpstr>
      <vt:lpstr>Stream Processing with Flink</vt:lpstr>
      <vt:lpstr>Ingredients of a Streaming System</vt:lpstr>
      <vt:lpstr>Ingredients of a Streaming System</vt:lpstr>
      <vt:lpstr>Stream Discretization</vt:lpstr>
      <vt:lpstr>Flink’s Discretization</vt:lpstr>
      <vt:lpstr>Flink’s Windowing</vt:lpstr>
      <vt:lpstr>Operator State and Fault Tolerance</vt:lpstr>
      <vt:lpstr>Example: A Stateful Map (counter)</vt:lpstr>
      <vt:lpstr>Streaming fault tolerance: guarantees</vt:lpstr>
      <vt:lpstr>Lessons Learned from Batch</vt:lpstr>
      <vt:lpstr>Taking Snapshots – the naïve way</vt:lpstr>
      <vt:lpstr>Asynchronous Snapshots in Flink</vt:lpstr>
      <vt:lpstr>Batch vs. Streaming Analytics</vt:lpstr>
      <vt:lpstr>Batch is a Special Case of Streaming</vt:lpstr>
      <vt:lpstr>e.g.: Non-native streaming  (Spark, Hadoop, etc.)</vt:lpstr>
      <vt:lpstr>Closing</vt:lpstr>
      <vt:lpstr>tl;dr: what was this about?</vt:lpstr>
      <vt:lpstr>PowerPoint Presentation</vt:lpstr>
      <vt:lpstr>Thank you</vt:lpstr>
      <vt:lpstr>The road ahead</vt:lpstr>
      <vt:lpstr>Querying Databases ➤ Data Analysis</vt:lpstr>
      <vt:lpstr>A (narrow) view of the Big Data Zoo</vt:lpstr>
      <vt:lpstr>Database Mosaics</vt:lpstr>
      <vt:lpstr>Emma: Key Features</vt:lpstr>
      <vt:lpstr>Emma: Key Features</vt:lpstr>
      <vt:lpstr>Emma: Key Features</vt:lpstr>
      <vt:lpstr>Emma: Key Features</vt:lpstr>
      <vt:lpstr>Emma: Key Features</vt:lpstr>
      <vt:lpstr>Thank you</vt:lpstr>
      <vt:lpstr>Appendix</vt:lpstr>
      <vt:lpstr>Iterative processing in Flink</vt:lpstr>
      <vt:lpstr>Exactly once approaches</vt:lpstr>
      <vt:lpstr>Roadmap</vt:lpstr>
      <vt:lpstr>Discretized streams</vt:lpstr>
      <vt:lpstr>Problems of mini-batch</vt:lpstr>
      <vt:lpstr>Exactly once approaches</vt:lpstr>
      <vt:lpstr>Windowing </vt:lpstr>
      <vt:lpstr>Integration with batch</vt:lpstr>
      <vt:lpstr>e.g.: Non-native iterations</vt:lpstr>
      <vt:lpstr>What is Operator State?</vt:lpstr>
      <vt:lpstr>Why streaming</vt:lpstr>
      <vt:lpstr>What does streaming enable?</vt:lpstr>
      <vt:lpstr>The Stack</vt:lpstr>
      <vt:lpstr>Example: Bouygues Telecom</vt:lpstr>
      <vt:lpstr>Flink Optimizer</vt:lpstr>
      <vt:lpstr>Cost-based optimizer</vt:lpstr>
      <vt:lpstr>What is a stream processor?</vt:lpstr>
      <vt:lpstr>Pipelining</vt:lpstr>
      <vt:lpstr>Built-in vs. driver-based looping</vt:lpstr>
      <vt:lpstr>Rich set of operators</vt:lpstr>
      <vt:lpstr>Stream Discretization Policies</vt:lpstr>
      <vt:lpstr>Stream Discretization Policies</vt:lpstr>
      <vt:lpstr>Stream Discretization Policies</vt:lpstr>
      <vt:lpstr>Stream Discretization Policies</vt:lpstr>
      <vt:lpstr>Stream Discretization Policies</vt:lpstr>
      <vt:lpstr>Stream Discretization Policies</vt:lpstr>
      <vt:lpstr>Stream Discretization Policies</vt:lpstr>
      <vt:lpstr>Stream Discretization Policies</vt:lpstr>
      <vt:lpstr>Distributed snapshots in Flink</vt:lpstr>
      <vt:lpstr>PowerPoint Presentation</vt:lpstr>
      <vt:lpstr>PowerPoint Presentation</vt:lpstr>
      <vt:lpstr>PowerPoint Presentation</vt:lpstr>
      <vt:lpstr>PowerPoint Presentation</vt:lpstr>
      <vt:lpstr>Example Analysis: Windowed Aggregation</vt:lpstr>
      <vt:lpstr>Managed Memory</vt:lpstr>
      <vt:lpstr>Quiz: guess the algorithm!</vt:lpstr>
      <vt:lpstr>Problem Statement</vt:lpstr>
      <vt:lpstr>Compilers to the Rescue!</vt:lpstr>
      <vt:lpstr>Sneak peak: Two of Flink’s APIs </vt:lpstr>
      <vt:lpstr>Benefits of Flink’s approach</vt:lpstr>
    </vt:vector>
  </TitlesOfParts>
  <Company>data Artisans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Kostas Tzoumas</dc:creator>
  <cp:lastModifiedBy>Asterios Katifodimos</cp:lastModifiedBy>
  <cp:revision>913</cp:revision>
  <cp:lastPrinted>2016-01-22T11:01:01Z</cp:lastPrinted>
  <dcterms:created xsi:type="dcterms:W3CDTF">2015-06-10T17:34:51Z</dcterms:created>
  <dcterms:modified xsi:type="dcterms:W3CDTF">2016-04-07T16:04:16Z</dcterms:modified>
</cp:coreProperties>
</file>